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8" r:id="rId1"/>
    <p:sldMasterId id="2147483669" r:id="rId2"/>
    <p:sldMasterId id="2147483687" r:id="rId3"/>
    <p:sldMasterId id="2147483702" r:id="rId4"/>
    <p:sldMasterId id="2147483720" r:id="rId5"/>
  </p:sldMasterIdLst>
  <p:notesMasterIdLst>
    <p:notesMasterId r:id="rId41"/>
  </p:notesMasterIdLst>
  <p:handoutMasterIdLst>
    <p:handoutMasterId r:id="rId42"/>
  </p:handoutMasterIdLst>
  <p:sldIdLst>
    <p:sldId id="736" r:id="rId6"/>
    <p:sldId id="835" r:id="rId7"/>
    <p:sldId id="825" r:id="rId8"/>
    <p:sldId id="826" r:id="rId9"/>
    <p:sldId id="772" r:id="rId10"/>
    <p:sldId id="827" r:id="rId11"/>
    <p:sldId id="775" r:id="rId12"/>
    <p:sldId id="777" r:id="rId13"/>
    <p:sldId id="871" r:id="rId14"/>
    <p:sldId id="828" r:id="rId15"/>
    <p:sldId id="818" r:id="rId16"/>
    <p:sldId id="774" r:id="rId17"/>
    <p:sldId id="830" r:id="rId18"/>
    <p:sldId id="837" r:id="rId19"/>
    <p:sldId id="872" r:id="rId20"/>
    <p:sldId id="823" r:id="rId21"/>
    <p:sldId id="2676" r:id="rId22"/>
    <p:sldId id="451" r:id="rId23"/>
    <p:sldId id="2683" r:id="rId24"/>
    <p:sldId id="2677" r:id="rId25"/>
    <p:sldId id="2680" r:id="rId26"/>
    <p:sldId id="729" r:id="rId27"/>
    <p:sldId id="470" r:id="rId28"/>
    <p:sldId id="456" r:id="rId29"/>
    <p:sldId id="459" r:id="rId30"/>
    <p:sldId id="2682" r:id="rId31"/>
    <p:sldId id="2560" r:id="rId32"/>
    <p:sldId id="2684" r:id="rId33"/>
    <p:sldId id="2561" r:id="rId34"/>
    <p:sldId id="2673" r:id="rId35"/>
    <p:sldId id="2565" r:id="rId36"/>
    <p:sldId id="2640" r:id="rId37"/>
    <p:sldId id="478" r:id="rId38"/>
    <p:sldId id="2685" r:id="rId39"/>
    <p:sldId id="2597" r:id="rId40"/>
  </p:sldIdLst>
  <p:sldSz cx="9144000" cy="5143500" type="screen16x9"/>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521415D9-36F7-43E2-AB2F-B90AF26B5E84}">
      <p14:sectionLst xmlns:p14="http://schemas.microsoft.com/office/powerpoint/2010/main">
        <p14:section name="White" id="{3540F3E4-3A56-594D-A98C-62123F4F527F}">
          <p14:sldIdLst>
            <p14:sldId id="736"/>
            <p14:sldId id="835"/>
            <p14:sldId id="825"/>
            <p14:sldId id="826"/>
            <p14:sldId id="772"/>
            <p14:sldId id="827"/>
            <p14:sldId id="775"/>
            <p14:sldId id="777"/>
            <p14:sldId id="871"/>
            <p14:sldId id="828"/>
            <p14:sldId id="818"/>
            <p14:sldId id="774"/>
            <p14:sldId id="830"/>
            <p14:sldId id="837"/>
            <p14:sldId id="872"/>
            <p14:sldId id="823"/>
            <p14:sldId id="2676"/>
            <p14:sldId id="451"/>
            <p14:sldId id="2683"/>
            <p14:sldId id="2677"/>
            <p14:sldId id="2680"/>
            <p14:sldId id="729"/>
            <p14:sldId id="470"/>
            <p14:sldId id="456"/>
            <p14:sldId id="459"/>
            <p14:sldId id="2682"/>
            <p14:sldId id="2560"/>
            <p14:sldId id="2684"/>
            <p14:sldId id="2561"/>
            <p14:sldId id="2673"/>
            <p14:sldId id="2565"/>
            <p14:sldId id="2640"/>
            <p14:sldId id="478"/>
            <p14:sldId id="2685"/>
            <p14:sldId id="2597"/>
          </p14:sldIdLst>
        </p14:section>
        <p14:section name="Content &amp; Photos" id="{E2FB477D-D221-D249-8A6C-0886E0FDFE1F}">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31FB"/>
    <a:srgbClr val="1B04C8"/>
    <a:srgbClr val="DA631B"/>
    <a:srgbClr val="D26828"/>
    <a:srgbClr val="BF5700"/>
    <a:srgbClr val="C6531F"/>
    <a:srgbClr val="CDD6DC"/>
    <a:srgbClr val="333F48"/>
    <a:srgbClr val="FFB802"/>
    <a:srgbClr val="2C37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p:cViewPr varScale="1">
        <p:scale>
          <a:sx n="87" d="100"/>
          <a:sy n="87" d="100"/>
        </p:scale>
        <p:origin x="174" y="1050"/>
      </p:cViewPr>
      <p:guideLst>
        <p:guide orient="horz" pos="1620"/>
        <p:guide pos="2880"/>
      </p:guideLst>
    </p:cSldViewPr>
  </p:slideViewPr>
  <p:outlineViewPr>
    <p:cViewPr>
      <p:scale>
        <a:sx n="33" d="100"/>
        <a:sy n="33" d="100"/>
      </p:scale>
      <p:origin x="0" y="-1132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8" d="100"/>
          <a:sy n="88" d="100"/>
        </p:scale>
        <p:origin x="266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735ABC-42B7-B743-AE09-562830734A65}"/>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563CAA27-0F0A-464D-BFD6-834171D12DB5}"/>
              </a:ext>
            </a:extLst>
          </p:cNvPr>
          <p:cNvSpPr>
            <a:spLocks noGrp="1"/>
          </p:cNvSpPr>
          <p:nvPr>
            <p:ph type="ftr" sz="quarter" idx="2"/>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677208-14AB-4946-B97D-5F8D7E7687F8}"/>
              </a:ext>
            </a:extLst>
          </p:cNvPr>
          <p:cNvSpPr>
            <a:spLocks noGrp="1"/>
          </p:cNvSpPr>
          <p:nvPr>
            <p:ph type="sldNum" sz="quarter" idx="3"/>
          </p:nvPr>
        </p:nvSpPr>
        <p:spPr>
          <a:xfrm>
            <a:off x="3884613" y="8847138"/>
            <a:ext cx="2971800" cy="466725"/>
          </a:xfrm>
          <a:prstGeom prst="rect">
            <a:avLst/>
          </a:prstGeom>
        </p:spPr>
        <p:txBody>
          <a:bodyPr vert="horz" lIns="91440" tIns="45720" rIns="91440" bIns="45720" rtlCol="0" anchor="b"/>
          <a:lstStyle>
            <a:lvl1pPr algn="r">
              <a:defRPr sz="1200"/>
            </a:lvl1pPr>
          </a:lstStyle>
          <a:p>
            <a:fld id="{C79141E3-6B0E-9342-8454-189FE83959A5}" type="slidenum">
              <a:rPr lang="en-US" smtClean="0"/>
              <a:t>‹#›</a:t>
            </a:fld>
            <a:endParaRPr lang="en-US" dirty="0"/>
          </a:p>
        </p:txBody>
      </p:sp>
      <p:sp>
        <p:nvSpPr>
          <p:cNvPr id="6" name="Date Placeholder 5">
            <a:extLst>
              <a:ext uri="{FF2B5EF4-FFF2-40B4-BE49-F238E27FC236}">
                <a16:creationId xmlns:a16="http://schemas.microsoft.com/office/drawing/2014/main" id="{AD0CFBC3-362A-DE49-8C60-B8FB91984ED6}"/>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ABD071EE-DB47-2244-85C3-4493CE7F9544}" type="datetimeFigureOut">
              <a:rPr lang="en-US" smtClean="0"/>
              <a:t>11/3/2023</a:t>
            </a:fld>
            <a:endParaRPr lang="en-US" dirty="0"/>
          </a:p>
        </p:txBody>
      </p:sp>
    </p:spTree>
    <p:extLst>
      <p:ext uri="{BB962C8B-B14F-4D97-AF65-F5344CB8AC3E}">
        <p14:creationId xmlns:p14="http://schemas.microsoft.com/office/powerpoint/2010/main" val="2732069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dirty="0"/>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11/3/2023</a:t>
            </a:fld>
            <a:endParaRPr lang="en-US" dirty="0"/>
          </a:p>
        </p:txBody>
      </p:sp>
      <p:sp>
        <p:nvSpPr>
          <p:cNvPr id="16388" name="Rectangle 4"/>
          <p:cNvSpPr>
            <a:spLocks noGrp="1" noRot="1" noChangeAspect="1" noChangeArrowheads="1" noTextEdit="1"/>
          </p:cNvSpPr>
          <p:nvPr>
            <p:ph type="sldImg" idx="2"/>
          </p:nvPr>
        </p:nvSpPr>
        <p:spPr bwMode="auto">
          <a:xfrm>
            <a:off x="327025" y="700088"/>
            <a:ext cx="62039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dirty="0"/>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dirty="0"/>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llmed.utexas.edu/units/dell-pediatric-research-institut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dellmed.utexas.edu/units/department-of-pediatrics/dell-childrens-simulation-center" TargetMode="External"/><Relationship Id="rId4" Type="http://schemas.openxmlformats.org/officeDocument/2006/relationships/hyperlink" Target="http://healthcare.ascension.org/locations/texas/txaus/austin-dell-childrens-medical-cent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a:t>
            </a:fld>
            <a:endParaRPr lang="en-US" dirty="0"/>
          </a:p>
        </p:txBody>
      </p:sp>
    </p:spTree>
    <p:extLst>
      <p:ext uri="{BB962C8B-B14F-4D97-AF65-F5344CB8AC3E}">
        <p14:creationId xmlns:p14="http://schemas.microsoft.com/office/powerpoint/2010/main" val="21552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12</a:t>
            </a:fld>
            <a:endParaRPr lang="en-US" dirty="0"/>
          </a:p>
        </p:txBody>
      </p:sp>
    </p:spTree>
    <p:extLst>
      <p:ext uri="{BB962C8B-B14F-4D97-AF65-F5344CB8AC3E}">
        <p14:creationId xmlns:p14="http://schemas.microsoft.com/office/powerpoint/2010/main" val="69883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The University offers the possibility for a merit increase which is defined as a salary increase that is discretionary financial recognition of an employee who has demonstrated increased productivity, improved efficiency and/or exceptional quality of work performance above and beyond that which would be considered standard performance of duties.</a:t>
            </a:r>
          </a:p>
          <a:p>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The Dell Medical School merit policy was approved for 2.5%. For the current fiscal year, 2022-2023, DMS has requested a merit policy which includes a 3% merit budget. This includes faculty and staff positions whom are eligible for merit by meeting the guidelines mentioned below. While the aggregate merit budget is set at 3%, individual merit awards are based on performance and may not be as high as 3%;</a:t>
            </a:r>
          </a:p>
          <a:p>
            <a:r>
              <a:rPr lang="en-US" sz="1200" b="0" i="0" kern="1200" dirty="0">
                <a:solidFill>
                  <a:schemeClr val="tx1"/>
                </a:solidFill>
                <a:effectLst/>
                <a:latin typeface="Calibri" pitchFamily="34" charset="0"/>
                <a:ea typeface="+mn-ea"/>
                <a:cs typeface="+mn-cs"/>
              </a:rPr>
              <a:t> </a:t>
            </a:r>
          </a:p>
          <a:p>
            <a:r>
              <a:rPr lang="en-US" sz="1200" b="0" i="0" kern="1200" dirty="0">
                <a:solidFill>
                  <a:schemeClr val="tx1"/>
                </a:solidFill>
                <a:effectLst/>
                <a:latin typeface="Calibri" pitchFamily="34" charset="0"/>
                <a:ea typeface="+mn-ea"/>
                <a:cs typeface="+mn-cs"/>
              </a:rPr>
              <a:t>recommendations for merit salary increases should be based on performance above and beyond that is normally expected or required by the employee as evaluated and determined by the supervisor.</a:t>
            </a:r>
          </a:p>
          <a:p>
            <a:r>
              <a:rPr lang="en-US" sz="1200" b="0" i="0" kern="1200" dirty="0">
                <a:solidFill>
                  <a:schemeClr val="tx1"/>
                </a:solidFill>
                <a:effectLst/>
                <a:latin typeface="Calibri" pitchFamily="34" charset="0"/>
                <a:ea typeface="+mn-ea"/>
                <a:cs typeface="+mn-cs"/>
              </a:rPr>
              <a:t>Per University guidelines, employees are eligible for a merit increase if they have been employed by the University for the six months immediately preceding the beginning of the academic calendar year </a:t>
            </a:r>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13</a:t>
            </a:fld>
            <a:endParaRPr lang="en-US" dirty="0"/>
          </a:p>
        </p:txBody>
      </p:sp>
    </p:spTree>
    <p:extLst>
      <p:ext uri="{BB962C8B-B14F-4D97-AF65-F5344CB8AC3E}">
        <p14:creationId xmlns:p14="http://schemas.microsoft.com/office/powerpoint/2010/main" val="66305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 benefits were missing EAP and gym memberships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14</a:t>
            </a:fld>
            <a:endParaRPr lang="en-US" dirty="0"/>
          </a:p>
        </p:txBody>
      </p:sp>
    </p:spTree>
    <p:extLst>
      <p:ext uri="{BB962C8B-B14F-4D97-AF65-F5344CB8AC3E}">
        <p14:creationId xmlns:p14="http://schemas.microsoft.com/office/powerpoint/2010/main" val="393573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panose="02020603050405020304" pitchFamily="18" charset="0"/>
                <a:ea typeface="Cambria" panose="02040503050406030204" pitchFamily="18" charset="0"/>
                <a:cs typeface="Times New Roman" panose="02020603050405020304" pitchFamily="18" charset="0"/>
              </a:rPr>
              <a:t>Dell Children’s Medical Center – Mueller Campus</a:t>
            </a:r>
          </a:p>
          <a:p>
            <a:pPr marL="285750" indent="-285750">
              <a:buFont typeface="Arial" panose="020B0604020202020204" pitchFamily="34" charset="0"/>
              <a:buChar char="•"/>
            </a:pPr>
            <a:r>
              <a:rPr lang="en-US" sz="1200" dirty="0">
                <a:latin typeface="Times New Roman" panose="02020603050405020304" pitchFamily="18" charset="0"/>
                <a:ea typeface="Cambria" panose="02040503050406030204" pitchFamily="18" charset="0"/>
                <a:cs typeface="Times New Roman" panose="02020603050405020304" pitchFamily="18" charset="0"/>
              </a:rPr>
              <a:t>296 beds (320 beds)</a:t>
            </a:r>
          </a:p>
          <a:p>
            <a:pPr marL="285750" indent="-285750">
              <a:buFont typeface="Arial" panose="020B0604020202020204" pitchFamily="34" charset="0"/>
              <a:buChar char="•"/>
            </a:pPr>
            <a:r>
              <a:rPr lang="en-US" sz="1200" dirty="0">
                <a:latin typeface="Times New Roman" panose="02020603050405020304" pitchFamily="18" charset="0"/>
                <a:ea typeface="Cambria" panose="02040503050406030204" pitchFamily="18" charset="0"/>
                <a:cs typeface="Times New Roman" panose="02020603050405020304" pitchFamily="18" charset="0"/>
              </a:rPr>
              <a:t>297 faculty (120 Asst, 44 Assoc, 8 Prof)</a:t>
            </a:r>
          </a:p>
          <a:p>
            <a:pPr marL="285750" indent="-285750">
              <a:buFont typeface="Arial" panose="020B0604020202020204" pitchFamily="34" charset="0"/>
              <a:buChar char="•"/>
            </a:pPr>
            <a:r>
              <a:rPr lang="en-US" sz="1200" dirty="0">
                <a:latin typeface="Times New Roman" panose="02020603050405020304" pitchFamily="18" charset="0"/>
                <a:ea typeface="Cambria" panose="02040503050406030204" pitchFamily="18" charset="0"/>
                <a:cs typeface="Times New Roman" panose="02020603050405020304" pitchFamily="18" charset="0"/>
              </a:rPr>
              <a:t>23 Divisions (22+1), 1 Center </a:t>
            </a:r>
          </a:p>
          <a:p>
            <a:r>
              <a:rPr lang="en-US" dirty="0"/>
              <a:t>310 faculty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074355-CE0D-4C68-A6CB-C364ED71B33B}" type="slidenum">
              <a:rPr kumimoji="0" lang="en-US"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1630295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67" b="1" dirty="0"/>
              <a:t>Can speak to dual roles on this slide:</a:t>
            </a:r>
          </a:p>
          <a:p>
            <a:pPr lvl="1"/>
            <a:r>
              <a:rPr lang="en-US" sz="1867" dirty="0"/>
              <a:t>Z. Leah Harris, MD – Chair of Pediatrics &amp; Physician-In-Chief</a:t>
            </a:r>
          </a:p>
          <a:p>
            <a:pPr lvl="1"/>
            <a:r>
              <a:rPr lang="en-US" sz="1867" dirty="0"/>
              <a:t>Meena Iyer, MD – Associate Chair of Clinical Affairs &amp; Chief Medical Officer</a:t>
            </a:r>
          </a:p>
          <a:p>
            <a:pPr lvl="1"/>
            <a:r>
              <a:rPr lang="en-US" sz="1867" dirty="0"/>
              <a:t>Dan Richards, MD – Associate Chair of Academic Affairs &amp; Physician Hospitalist</a:t>
            </a:r>
          </a:p>
          <a:p>
            <a:pPr lvl="1"/>
            <a:r>
              <a:rPr lang="en-US" sz="1867" dirty="0"/>
              <a:t>Kim Avila Edwards, MD – Associate Chair of Advocacy &amp; Director of Advocacy and External Affairs for Ascension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074355-CE0D-4C68-A6CB-C364ED71B33B}" type="slidenum">
              <a:rPr kumimoji="0" lang="en-US"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1594685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074355-CE0D-4C68-A6CB-C364ED71B33B}" type="slidenum">
              <a:rPr kumimoji="0" lang="en-US"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52654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Leadership Team      5F   4M</a:t>
            </a:r>
          </a:p>
          <a:p>
            <a:r>
              <a:rPr lang="en-US" sz="1200" dirty="0"/>
              <a:t>Division Directors    14F 10M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314283-6974-4C38-9EC9-B0D5CD68E717}" type="slidenum">
              <a:rPr kumimoji="0" lang="en-US"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272422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074355-CE0D-4C68-A6CB-C364ED71B33B}" type="slidenum">
              <a:rPr kumimoji="0" lang="en-US"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87925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leadership structure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074355-CE0D-4C68-A6CB-C364ED71B33B}" type="slidenum">
              <a:rPr kumimoji="0" lang="en-US"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331376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p>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a:t>
            </a:fld>
            <a:endParaRPr lang="en-US" dirty="0"/>
          </a:p>
        </p:txBody>
      </p:sp>
    </p:spTree>
    <p:extLst>
      <p:ext uri="{BB962C8B-B14F-4D97-AF65-F5344CB8AC3E}">
        <p14:creationId xmlns:p14="http://schemas.microsoft.com/office/powerpoint/2010/main" val="2321977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p>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a:t>
            </a:fld>
            <a:endParaRPr lang="en-US" dirty="0"/>
          </a:p>
        </p:txBody>
      </p:sp>
    </p:spTree>
    <p:extLst>
      <p:ext uri="{BB962C8B-B14F-4D97-AF65-F5344CB8AC3E}">
        <p14:creationId xmlns:p14="http://schemas.microsoft.com/office/powerpoint/2010/main" val="126229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5</a:t>
            </a:fld>
            <a:endParaRPr lang="en-US" dirty="0"/>
          </a:p>
        </p:txBody>
      </p:sp>
    </p:spTree>
    <p:extLst>
      <p:ext uri="{BB962C8B-B14F-4D97-AF65-F5344CB8AC3E}">
        <p14:creationId xmlns:p14="http://schemas.microsoft.com/office/powerpoint/2010/main" val="223850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6</a:t>
            </a:fld>
            <a:endParaRPr lang="en-US" dirty="0"/>
          </a:p>
        </p:txBody>
      </p:sp>
    </p:spTree>
    <p:extLst>
      <p:ext uri="{BB962C8B-B14F-4D97-AF65-F5344CB8AC3E}">
        <p14:creationId xmlns:p14="http://schemas.microsoft.com/office/powerpoint/2010/main" val="225259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Calibri" pitchFamily="34" charset="0"/>
                <a:ea typeface="+mn-ea"/>
                <a:cs typeface="+mn-cs"/>
              </a:rPr>
              <a:t>The Department of Pediatrics provides care with skill and compassion, develops clinical and educational resources for children, advances research to find treatments for pediatric diseases and advocates for those in need in the community.</a:t>
            </a:r>
          </a:p>
          <a:p>
            <a:pPr fontAlgn="base"/>
            <a:r>
              <a:rPr lang="en-US" sz="1200" b="1" i="0" kern="1200" dirty="0">
                <a:solidFill>
                  <a:schemeClr val="tx1"/>
                </a:solidFill>
                <a:effectLst/>
                <a:latin typeface="Calibri" pitchFamily="34" charset="0"/>
                <a:ea typeface="+mn-ea"/>
                <a:cs typeface="+mn-cs"/>
              </a:rPr>
              <a:t>Areas of Focus</a:t>
            </a:r>
          </a:p>
          <a:p>
            <a:pPr fontAlgn="base"/>
            <a:r>
              <a:rPr lang="en-US" sz="1200" b="0" i="0" kern="1200" dirty="0">
                <a:solidFill>
                  <a:schemeClr val="tx1"/>
                </a:solidFill>
                <a:effectLst/>
                <a:latin typeface="Calibri" pitchFamily="34" charset="0"/>
                <a:ea typeface="+mn-ea"/>
                <a:cs typeface="+mn-cs"/>
              </a:rPr>
              <a:t>No. 1: Delivering Comprehensive Clinical Care</a:t>
            </a:r>
          </a:p>
          <a:p>
            <a:pPr fontAlgn="base"/>
            <a:r>
              <a:rPr lang="en-US" sz="1200" b="0" i="0" kern="1200" dirty="0">
                <a:solidFill>
                  <a:schemeClr val="tx1"/>
                </a:solidFill>
                <a:effectLst/>
                <a:latin typeface="Calibri" pitchFamily="34" charset="0"/>
                <a:ea typeface="+mn-ea"/>
                <a:cs typeface="+mn-cs"/>
              </a:rPr>
              <a:t>No. 2: Training the Next Generation of Pediatric Leaders</a:t>
            </a:r>
          </a:p>
          <a:p>
            <a:pPr fontAlgn="base"/>
            <a:r>
              <a:rPr lang="en-US" sz="1200" b="0" i="0" kern="1200" dirty="0">
                <a:solidFill>
                  <a:schemeClr val="tx1"/>
                </a:solidFill>
                <a:effectLst/>
                <a:latin typeface="Calibri" pitchFamily="34" charset="0"/>
                <a:ea typeface="+mn-ea"/>
                <a:cs typeface="+mn-cs"/>
              </a:rPr>
              <a:t>No. 3: Furthering Clinical Research to Improve Pediatric Care</a:t>
            </a:r>
          </a:p>
          <a:p>
            <a:pPr fontAlgn="base"/>
            <a:r>
              <a:rPr lang="en-US" sz="1200" b="0" i="0" kern="1200" dirty="0">
                <a:solidFill>
                  <a:schemeClr val="tx1"/>
                </a:solidFill>
                <a:effectLst/>
                <a:latin typeface="Calibri" pitchFamily="34" charset="0"/>
                <a:ea typeface="+mn-ea"/>
                <a:cs typeface="+mn-cs"/>
              </a:rPr>
              <a:t>The Department of Pediatrics is home to the </a:t>
            </a:r>
            <a:r>
              <a:rPr lang="en-US" sz="1200" b="0" i="0" u="none" strike="noStrike" kern="1200" dirty="0">
                <a:solidFill>
                  <a:schemeClr val="tx1"/>
                </a:solidFill>
                <a:effectLst/>
                <a:latin typeface="Calibri" pitchFamily="34" charset="0"/>
                <a:ea typeface="+mn-ea"/>
                <a:cs typeface="+mn-cs"/>
                <a:hlinkClick r:id="rId3"/>
              </a:rPr>
              <a:t>Dell Pediatric Research Institute</a:t>
            </a:r>
            <a:r>
              <a:rPr lang="en-US" sz="1200" b="0" i="0" kern="1200" dirty="0">
                <a:solidFill>
                  <a:schemeClr val="tx1"/>
                </a:solidFill>
                <a:effectLst/>
                <a:latin typeface="Calibri" pitchFamily="34" charset="0"/>
                <a:ea typeface="+mn-ea"/>
                <a:cs typeface="+mn-cs"/>
              </a:rPr>
              <a:t>, where faculty across disciplines partner with health care providers to conduct research that translates into new products, programs and treatments that improve children’s health and pediatric care.</a:t>
            </a:r>
          </a:p>
          <a:p>
            <a:pPr fontAlgn="base"/>
            <a:r>
              <a:rPr lang="en-US" sz="1200" b="0" i="0" kern="1200" dirty="0">
                <a:solidFill>
                  <a:schemeClr val="tx1"/>
                </a:solidFill>
                <a:effectLst/>
                <a:latin typeface="Calibri" pitchFamily="34" charset="0"/>
                <a:ea typeface="+mn-ea"/>
                <a:cs typeface="+mn-cs"/>
              </a:rPr>
              <a:t>The department also partners with </a:t>
            </a:r>
            <a:r>
              <a:rPr lang="en-US" sz="1200" b="0" i="0" u="none" strike="noStrike" kern="1200" dirty="0">
                <a:solidFill>
                  <a:schemeClr val="tx1"/>
                </a:solidFill>
                <a:effectLst/>
                <a:latin typeface="Calibri" pitchFamily="34" charset="0"/>
                <a:ea typeface="+mn-ea"/>
                <a:cs typeface="+mn-cs"/>
                <a:hlinkClick r:id="rId4"/>
              </a:rPr>
              <a:t>Dell Children’s Medical Center of Central Texas</a:t>
            </a:r>
            <a:r>
              <a:rPr lang="en-US" sz="1200" b="0" i="0" kern="1200" dirty="0">
                <a:solidFill>
                  <a:schemeClr val="tx1"/>
                </a:solidFill>
                <a:effectLst/>
                <a:latin typeface="Calibri" pitchFamily="34" charset="0"/>
                <a:ea typeface="+mn-ea"/>
                <a:cs typeface="+mn-cs"/>
              </a:rPr>
              <a:t> to operate the </a:t>
            </a:r>
            <a:r>
              <a:rPr lang="en-US" sz="1200" b="0" i="0" u="none" strike="noStrike" kern="1200" dirty="0">
                <a:solidFill>
                  <a:schemeClr val="tx1"/>
                </a:solidFill>
                <a:effectLst/>
                <a:latin typeface="Calibri" pitchFamily="34" charset="0"/>
                <a:ea typeface="+mn-ea"/>
                <a:cs typeface="+mn-cs"/>
                <a:hlinkClick r:id="rId5"/>
              </a:rPr>
              <a:t>Simulation Center at Dell Children’s</a:t>
            </a:r>
            <a:r>
              <a:rPr lang="en-US" sz="1200" b="0" i="0" kern="1200" dirty="0">
                <a:solidFill>
                  <a:schemeClr val="tx1"/>
                </a:solidFill>
                <a:effectLst/>
                <a:latin typeface="Calibri" pitchFamily="34" charset="0"/>
                <a:ea typeface="+mn-ea"/>
                <a:cs typeface="+mn-cs"/>
              </a:rPr>
              <a:t> — an innovative program that strives to advance education, training and research in medical simulation.</a:t>
            </a:r>
          </a:p>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7</a:t>
            </a:fld>
            <a:endParaRPr lang="en-US" dirty="0"/>
          </a:p>
        </p:txBody>
      </p:sp>
    </p:spTree>
    <p:extLst>
      <p:ext uri="{BB962C8B-B14F-4D97-AF65-F5344CB8AC3E}">
        <p14:creationId xmlns:p14="http://schemas.microsoft.com/office/powerpoint/2010/main" val="100403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8</a:t>
            </a:fld>
            <a:endParaRPr lang="en-US" dirty="0"/>
          </a:p>
        </p:txBody>
      </p:sp>
    </p:spTree>
    <p:extLst>
      <p:ext uri="{BB962C8B-B14F-4D97-AF65-F5344CB8AC3E}">
        <p14:creationId xmlns:p14="http://schemas.microsoft.com/office/powerpoint/2010/main" val="166434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talk now more about the compensation model and FTE allocations and faculty benefits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9</a:t>
            </a:fld>
            <a:endParaRPr lang="en-US" dirty="0"/>
          </a:p>
        </p:txBody>
      </p:sp>
    </p:spTree>
    <p:extLst>
      <p:ext uri="{BB962C8B-B14F-4D97-AF65-F5344CB8AC3E}">
        <p14:creationId xmlns:p14="http://schemas.microsoft.com/office/powerpoint/2010/main" val="323185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Administrative and Leadership: Stay with clinical value of 50-75% of AAMC</a:t>
            </a:r>
          </a:p>
          <a:p>
            <a:endParaRPr lang="en-US" dirty="0"/>
          </a:p>
          <a:p>
            <a:r>
              <a:rPr lang="en-US" dirty="0"/>
              <a:t>Education: For education roles we stick to 50% of AAMC for that FTE</a:t>
            </a:r>
          </a:p>
          <a:p>
            <a:endParaRPr lang="en-US" dirty="0"/>
          </a:p>
          <a:p>
            <a:r>
              <a:rPr lang="en-US" dirty="0"/>
              <a:t>Research: We cover bridge funding, cost sharing, and med school department funding covers protected research time that extramural does not at the clinical value rate (stay within NIH cap)</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11</a:t>
            </a:fld>
            <a:endParaRPr lang="en-US" dirty="0"/>
          </a:p>
        </p:txBody>
      </p:sp>
    </p:spTree>
    <p:extLst>
      <p:ext uri="{BB962C8B-B14F-4D97-AF65-F5344CB8AC3E}">
        <p14:creationId xmlns:p14="http://schemas.microsoft.com/office/powerpoint/2010/main" val="399628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197863"/>
            <a:ext cx="7891272" cy="1755648"/>
          </a:xfrm>
        </p:spPr>
        <p:txBody>
          <a:bodyPr anchor="b" anchorCtr="0">
            <a:noAutofit/>
          </a:bodyPr>
          <a:lstStyle>
            <a:lvl1pPr>
              <a:lnSpc>
                <a:spcPts val="4000"/>
              </a:lnSpc>
              <a:defRPr sz="4800" b="0" i="0" kern="800" cap="all" baseline="0">
                <a:solidFill>
                  <a:srgbClr val="C6531F"/>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37560"/>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628650" y="31051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169664"/>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44836"/>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tx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29" name="Picture 28">
            <a:extLst>
              <a:ext uri="{FF2B5EF4-FFF2-40B4-BE49-F238E27FC236}">
                <a16:creationId xmlns:a16="http://schemas.microsoft.com/office/drawing/2014/main" id="{0ED01658-5917-0B48-B21B-1351227E5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400" y="133351"/>
            <a:ext cx="2740132" cy="1064512"/>
          </a:xfrm>
          <a:prstGeom prst="rect">
            <a:avLst/>
          </a:prstGeom>
        </p:spPr>
      </p:pic>
      <p:sp>
        <p:nvSpPr>
          <p:cNvPr id="13" name="Text Placeholder 20">
            <a:extLst>
              <a:ext uri="{FF2B5EF4-FFF2-40B4-BE49-F238E27FC236}">
                <a16:creationId xmlns:a16="http://schemas.microsoft.com/office/drawing/2014/main" id="{2B0349CA-B83E-4B43-AA59-4051D74EC6F1}"/>
              </a:ext>
            </a:extLst>
          </p:cNvPr>
          <p:cNvSpPr>
            <a:spLocks noGrp="1"/>
          </p:cNvSpPr>
          <p:nvPr>
            <p:ph type="body" sz="quarter" idx="14" hasCustomPrompt="1"/>
          </p:nvPr>
        </p:nvSpPr>
        <p:spPr>
          <a:xfrm>
            <a:off x="484632" y="473488"/>
            <a:ext cx="7891272" cy="286313"/>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Month 20xxxxxxxx</a:t>
            </a:r>
          </a:p>
        </p:txBody>
      </p:sp>
    </p:spTree>
    <p:extLst>
      <p:ext uri="{BB962C8B-B14F-4D97-AF65-F5344CB8AC3E}">
        <p14:creationId xmlns:p14="http://schemas.microsoft.com/office/powerpoint/2010/main" val="228573410"/>
      </p:ext>
    </p:extLst>
  </p:cSld>
  <p:clrMapOvr>
    <a:masterClrMapping/>
  </p:clrMapOvr>
  <p:extLst>
    <p:ext uri="{DCECCB84-F9BA-43D5-87BE-67443E8EF086}">
      <p15:sldGuideLst xmlns:p15="http://schemas.microsoft.com/office/powerpoint/2012/main">
        <p15:guide id="1" orient="horz" pos="228" userDrawn="1">
          <p15:clr>
            <a:srgbClr val="FBAE40"/>
          </p15:clr>
        </p15:guide>
        <p15:guide id="2" pos="54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rgbClr val="C6531F"/>
                </a:solidFill>
              </a:defRPr>
            </a:lvl1pPr>
          </a:lstStyle>
          <a:p>
            <a:r>
              <a:rPr lang="en-US" dirty="0"/>
              <a:t>Click to edit Master title style</a:t>
            </a:r>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Chart Placeholder 7">
            <a:extLst>
              <a:ext uri="{FF2B5EF4-FFF2-40B4-BE49-F238E27FC236}">
                <a16:creationId xmlns:a16="http://schemas.microsoft.com/office/drawing/2014/main" id="{8D0F0088-7350-B74F-8691-0FA93A277E8F}"/>
              </a:ext>
            </a:extLst>
          </p:cNvPr>
          <p:cNvSpPr>
            <a:spLocks noGrp="1"/>
          </p:cNvSpPr>
          <p:nvPr>
            <p:ph type="chart" sz="quarter" idx="10"/>
          </p:nvPr>
        </p:nvSpPr>
        <p:spPr>
          <a:xfrm>
            <a:off x="1792288" y="666750"/>
            <a:ext cx="5486400" cy="3124200"/>
          </a:xfrm>
        </p:spPr>
        <p:txBody>
          <a:bodyPr/>
          <a:lstStyle/>
          <a:p>
            <a:endParaRPr lang="en-US"/>
          </a:p>
        </p:txBody>
      </p:sp>
    </p:spTree>
    <p:extLst>
      <p:ext uri="{BB962C8B-B14F-4D97-AF65-F5344CB8AC3E}">
        <p14:creationId xmlns:p14="http://schemas.microsoft.com/office/powerpoint/2010/main" val="225130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333F4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197863"/>
            <a:ext cx="7891272" cy="1755648"/>
          </a:xfrm>
        </p:spPr>
        <p:txBody>
          <a:bodyPr anchor="b" anchorCtr="0">
            <a:noAutofit/>
          </a:bodyPr>
          <a:lstStyle>
            <a:lvl1pPr>
              <a:lnSpc>
                <a:spcPts val="4000"/>
              </a:lnSpc>
              <a:defRPr sz="44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37560"/>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628650" y="31051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169664"/>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bg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44836"/>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bg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13" name="Picture 12">
            <a:extLst>
              <a:ext uri="{FF2B5EF4-FFF2-40B4-BE49-F238E27FC236}">
                <a16:creationId xmlns:a16="http://schemas.microsoft.com/office/drawing/2014/main" id="{4E76D19B-D833-6747-A52A-D2E107115F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60869" y="140599"/>
            <a:ext cx="2715194" cy="1050016"/>
          </a:xfrm>
          <a:prstGeom prst="rect">
            <a:avLst/>
          </a:prstGeom>
        </p:spPr>
      </p:pic>
      <p:sp>
        <p:nvSpPr>
          <p:cNvPr id="10" name="Text Placeholder 7">
            <a:extLst>
              <a:ext uri="{FF2B5EF4-FFF2-40B4-BE49-F238E27FC236}">
                <a16:creationId xmlns:a16="http://schemas.microsoft.com/office/drawing/2014/main" id="{001893CD-ACD5-6643-AEB5-6402CA23B0D0}"/>
              </a:ext>
            </a:extLst>
          </p:cNvPr>
          <p:cNvSpPr>
            <a:spLocks noGrp="1"/>
          </p:cNvSpPr>
          <p:nvPr>
            <p:ph type="body" sz="quarter" idx="14" hasCustomPrompt="1"/>
          </p:nvPr>
        </p:nvSpPr>
        <p:spPr>
          <a:xfrm>
            <a:off x="493776" y="461668"/>
            <a:ext cx="5916612" cy="383285"/>
          </a:xfrm>
        </p:spPr>
        <p:txBody>
          <a:bodyPr anchor="ctr" anchorCtr="0">
            <a:normAutofit/>
          </a:bodyPr>
          <a:lstStyle>
            <a:lvl1pPr marL="0" indent="0">
              <a:buFontTx/>
              <a:buNone/>
              <a:defRPr sz="1200">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MONTH 20XX</a:t>
            </a:r>
          </a:p>
        </p:txBody>
      </p:sp>
    </p:spTree>
    <p:extLst>
      <p:ext uri="{BB962C8B-B14F-4D97-AF65-F5344CB8AC3E}">
        <p14:creationId xmlns:p14="http://schemas.microsoft.com/office/powerpoint/2010/main" val="2693676148"/>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333F4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userDrawn="1"/>
        </p:nvSpPr>
        <p:spPr>
          <a:xfrm>
            <a:off x="0" y="1210143"/>
            <a:ext cx="9144000" cy="187833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493776" y="1327491"/>
            <a:ext cx="7891272" cy="1755648"/>
          </a:xfrm>
        </p:spPr>
        <p:txBody>
          <a:bodyPr anchor="b" anchorCtr="0">
            <a:noAutofit/>
          </a:bodyPr>
          <a:lstStyle>
            <a:lvl1pPr>
              <a:lnSpc>
                <a:spcPts val="4000"/>
              </a:lnSpc>
              <a:defRPr sz="44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467188"/>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299292"/>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bg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474464"/>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bg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12" name="Picture 11">
            <a:extLst>
              <a:ext uri="{FF2B5EF4-FFF2-40B4-BE49-F238E27FC236}">
                <a16:creationId xmlns:a16="http://schemas.microsoft.com/office/drawing/2014/main" id="{BA1078DC-CE9A-8F45-8B96-7879C5865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60869" y="140599"/>
            <a:ext cx="2715194" cy="1050016"/>
          </a:xfrm>
          <a:prstGeom prst="rect">
            <a:avLst/>
          </a:prstGeom>
        </p:spPr>
      </p:pic>
      <p:sp>
        <p:nvSpPr>
          <p:cNvPr id="13" name="Rectangle 12">
            <a:extLst>
              <a:ext uri="{FF2B5EF4-FFF2-40B4-BE49-F238E27FC236}">
                <a16:creationId xmlns:a16="http://schemas.microsoft.com/office/drawing/2014/main" id="{43901D3B-AAEF-FB42-AE7A-81398598C006}"/>
              </a:ext>
            </a:extLst>
          </p:cNvPr>
          <p:cNvSpPr/>
          <p:nvPr userDrawn="1"/>
        </p:nvSpPr>
        <p:spPr>
          <a:xfrm>
            <a:off x="0" y="1212384"/>
            <a:ext cx="228600" cy="186846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C770A2C-800A-5C41-9828-62312B0CF3E6}"/>
              </a:ext>
            </a:extLst>
          </p:cNvPr>
          <p:cNvCxnSpPr/>
          <p:nvPr userDrawn="1"/>
        </p:nvCxnSpPr>
        <p:spPr>
          <a:xfrm>
            <a:off x="3067050" y="48577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7915199D-2071-BC47-A852-C80014A9CD9A}"/>
              </a:ext>
            </a:extLst>
          </p:cNvPr>
          <p:cNvSpPr>
            <a:spLocks noGrp="1"/>
          </p:cNvSpPr>
          <p:nvPr>
            <p:ph type="body" sz="quarter" idx="14" hasCustomPrompt="1"/>
          </p:nvPr>
        </p:nvSpPr>
        <p:spPr>
          <a:xfrm>
            <a:off x="493776" y="461668"/>
            <a:ext cx="5916612" cy="383285"/>
          </a:xfrm>
        </p:spPr>
        <p:txBody>
          <a:bodyPr anchor="ctr" anchorCtr="0">
            <a:normAutofit/>
          </a:bodyPr>
          <a:lstStyle>
            <a:lvl1pPr marL="0" indent="0">
              <a:buFontTx/>
              <a:buNone/>
              <a:defRPr sz="1200">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MONTH 20XX</a:t>
            </a:r>
          </a:p>
        </p:txBody>
      </p:sp>
    </p:spTree>
    <p:extLst>
      <p:ext uri="{BB962C8B-B14F-4D97-AF65-F5344CB8AC3E}">
        <p14:creationId xmlns:p14="http://schemas.microsoft.com/office/powerpoint/2010/main" val="2178749394"/>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lvl1pPr>
              <a:defRPr lang="en-US"/>
            </a:lvl1pPr>
          </a:lstStyle>
          <a:p>
            <a:r>
              <a:rPr lang="en-US"/>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8528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lang="en-US" cap="all" baseline="0" dirty="0">
                <a:latin typeface="+mj-lt"/>
              </a:defRPr>
            </a:lvl1pPr>
          </a:lstStyle>
          <a:p>
            <a:r>
              <a:rPr lang="en-US" dirty="0"/>
              <a:t>Click to edit Master title style</a:t>
            </a:r>
          </a:p>
        </p:txBody>
      </p:sp>
      <p:sp>
        <p:nvSpPr>
          <p:cNvPr id="3" name="Text Placeholder 2"/>
          <p:cNvSpPr>
            <a:spLocks noGrp="1"/>
          </p:cNvSpPr>
          <p:nvPr>
            <p:ph type="body" idx="1"/>
          </p:nvPr>
        </p:nvSpPr>
        <p:spPr>
          <a:xfrm>
            <a:off x="722313" y="2038350"/>
            <a:ext cx="7772400" cy="1125140"/>
          </a:xfrm>
        </p:spPr>
        <p:txBody>
          <a:bodyPr anchor="b"/>
          <a:lstStyle>
            <a:lvl1pPr marL="0" indent="0">
              <a:buNone/>
              <a:defRPr sz="2000">
                <a:solidFill>
                  <a:schemeClr val="bg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72916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754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solidFill>
                  <a:schemeClr val="accent4"/>
                </a:solidFill>
              </a:defRPr>
            </a:lvl1pPr>
          </a:lstStyle>
          <a:p>
            <a:r>
              <a:rPr lang="en-US" dirty="0"/>
              <a:t>Click to edit Master title style</a:t>
            </a:r>
          </a:p>
        </p:txBody>
      </p:sp>
      <p:sp>
        <p:nvSpPr>
          <p:cNvPr id="6" name="Content Placeholder 2"/>
          <p:cNvSpPr>
            <a:spLocks noGrp="1"/>
          </p:cNvSpPr>
          <p:nvPr>
            <p:ph idx="1"/>
          </p:nvPr>
        </p:nvSpPr>
        <p:spPr>
          <a:xfrm>
            <a:off x="3587401" y="647994"/>
            <a:ext cx="5111750" cy="40954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9421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chemeClr val="accent4"/>
                </a:solidFill>
              </a:defRPr>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97058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chemeClr val="accent4"/>
                </a:solidFill>
              </a:defRPr>
            </a:lvl1pPr>
          </a:lstStyle>
          <a:p>
            <a:r>
              <a:rPr lang="en-US" dirty="0"/>
              <a:t>Click to edit Master title style</a:t>
            </a:r>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hart Placeholder 2">
            <a:extLst>
              <a:ext uri="{FF2B5EF4-FFF2-40B4-BE49-F238E27FC236}">
                <a16:creationId xmlns:a16="http://schemas.microsoft.com/office/drawing/2014/main" id="{2010BF8D-7C77-CC41-BBBD-DE3DFB73695A}"/>
              </a:ext>
            </a:extLst>
          </p:cNvPr>
          <p:cNvSpPr>
            <a:spLocks noGrp="1"/>
          </p:cNvSpPr>
          <p:nvPr>
            <p:ph type="chart" sz="quarter" idx="10"/>
          </p:nvPr>
        </p:nvSpPr>
        <p:spPr>
          <a:xfrm>
            <a:off x="1792288" y="666750"/>
            <a:ext cx="5486400" cy="3124200"/>
          </a:xfrm>
        </p:spPr>
        <p:txBody>
          <a:bodyPr/>
          <a:lstStyle/>
          <a:p>
            <a:endParaRPr lang="en-US"/>
          </a:p>
        </p:txBody>
      </p:sp>
    </p:spTree>
    <p:extLst>
      <p:ext uri="{BB962C8B-B14F-4D97-AF65-F5344CB8AC3E}">
        <p14:creationId xmlns:p14="http://schemas.microsoft.com/office/powerpoint/2010/main" val="2121307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093C597-F953-4DA6-B473-800C2C6A28AA}" type="datetimeFigureOut">
              <a:rPr kumimoji="0" lang="en-US" sz="2400" b="0" i="0" u="none" strike="noStrike" kern="1200" cap="none" spc="0" normalizeH="0" baseline="0" noProof="0" smtClean="0">
                <a:ln>
                  <a:noFill/>
                </a:ln>
                <a:solidFill>
                  <a:srgbClr val="000000"/>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11/3/2023</a:t>
            </a:fld>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46119C3-B094-4F69-AC36-19EA0D32CFAA}" type="slidenum">
              <a:rPr kumimoji="0" lang="en-US" sz="2400" b="0" i="0" u="none" strike="noStrike" kern="1200" cap="none" spc="0" normalizeH="0" baseline="0" noProof="0" smtClean="0">
                <a:ln>
                  <a:noFill/>
                </a:ln>
                <a:solidFill>
                  <a:srgbClr val="000000"/>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036770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userDrawn="1"/>
        </p:nvSpPr>
        <p:spPr>
          <a:xfrm>
            <a:off x="0" y="1136230"/>
            <a:ext cx="9144000" cy="187833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493776" y="1251291"/>
            <a:ext cx="7891272" cy="1755648"/>
          </a:xfrm>
        </p:spPr>
        <p:txBody>
          <a:bodyPr anchor="b" anchorCtr="0">
            <a:noAutofit/>
          </a:bodyPr>
          <a:lstStyle>
            <a:lvl1pPr>
              <a:lnSpc>
                <a:spcPts val="4000"/>
              </a:lnSpc>
              <a:defRPr sz="48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90988"/>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3067050" y="48577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223092"/>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98264"/>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tx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29" name="Picture 28">
            <a:extLst>
              <a:ext uri="{FF2B5EF4-FFF2-40B4-BE49-F238E27FC236}">
                <a16:creationId xmlns:a16="http://schemas.microsoft.com/office/drawing/2014/main" id="{0ED01658-5917-0B48-B21B-1351227E5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400" y="133351"/>
            <a:ext cx="2740132" cy="1064512"/>
          </a:xfrm>
          <a:prstGeom prst="rect">
            <a:avLst/>
          </a:prstGeom>
        </p:spPr>
      </p:pic>
      <p:sp>
        <p:nvSpPr>
          <p:cNvPr id="14" name="Rectangle 13">
            <a:extLst>
              <a:ext uri="{FF2B5EF4-FFF2-40B4-BE49-F238E27FC236}">
                <a16:creationId xmlns:a16="http://schemas.microsoft.com/office/drawing/2014/main" id="{80ED6610-307A-FE47-BA68-F78B435BA2D8}"/>
              </a:ext>
            </a:extLst>
          </p:cNvPr>
          <p:cNvSpPr/>
          <p:nvPr userDrawn="1"/>
        </p:nvSpPr>
        <p:spPr>
          <a:xfrm>
            <a:off x="0" y="1138471"/>
            <a:ext cx="228600" cy="186846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Text Placeholder 20">
            <a:extLst>
              <a:ext uri="{FF2B5EF4-FFF2-40B4-BE49-F238E27FC236}">
                <a16:creationId xmlns:a16="http://schemas.microsoft.com/office/drawing/2014/main" id="{646B4E48-899B-6847-9D63-6299E886ECB3}"/>
              </a:ext>
            </a:extLst>
          </p:cNvPr>
          <p:cNvSpPr>
            <a:spLocks noGrp="1"/>
          </p:cNvSpPr>
          <p:nvPr>
            <p:ph type="body" sz="quarter" idx="14" hasCustomPrompt="1"/>
          </p:nvPr>
        </p:nvSpPr>
        <p:spPr>
          <a:xfrm>
            <a:off x="484632" y="473488"/>
            <a:ext cx="7891272" cy="286313"/>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Month 20xxxxxxxx</a:t>
            </a:r>
          </a:p>
        </p:txBody>
      </p:sp>
    </p:spTree>
    <p:extLst>
      <p:ext uri="{BB962C8B-B14F-4D97-AF65-F5344CB8AC3E}">
        <p14:creationId xmlns:p14="http://schemas.microsoft.com/office/powerpoint/2010/main" val="2036647650"/>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tandard">
    <p:bg>
      <p:bgPr>
        <a:solidFill>
          <a:schemeClr val="bg1"/>
        </a:solidFill>
        <a:effectLst/>
      </p:bgPr>
    </p:bg>
    <p:spTree>
      <p:nvGrpSpPr>
        <p:cNvPr id="1" name=""/>
        <p:cNvGrpSpPr/>
        <p:nvPr/>
      </p:nvGrpSpPr>
      <p:grpSpPr>
        <a:xfrm>
          <a:off x="0" y="0"/>
          <a:ext cx="0" cy="0"/>
          <a:chOff x="0" y="0"/>
          <a:chExt cx="0" cy="0"/>
        </a:xfrm>
      </p:grpSpPr>
      <p:sp>
        <p:nvSpPr>
          <p:cNvPr id="3" name="Title Placeholder 10"/>
          <p:cNvSpPr>
            <a:spLocks noGrp="1"/>
          </p:cNvSpPr>
          <p:nvPr>
            <p:ph type="title"/>
          </p:nvPr>
        </p:nvSpPr>
        <p:spPr>
          <a:xfrm>
            <a:off x="3" y="354121"/>
            <a:ext cx="9143999" cy="372390"/>
          </a:xfrm>
          <a:prstGeom prst="rect">
            <a:avLst/>
          </a:prstGeom>
        </p:spPr>
        <p:txBody>
          <a:bodyPr vert="horz" lIns="91440" tIns="45720" rIns="91440" bIns="45720" rtlCol="0" anchor="ctr">
            <a:noAutofit/>
          </a:bodyPr>
          <a:lstStyle>
            <a:lvl1pPr>
              <a:defRPr sz="1800"/>
            </a:lvl1pPr>
          </a:lstStyle>
          <a:p>
            <a:r>
              <a:rPr lang="en-US" dirty="0"/>
              <a:t>Click to edit Master title style</a:t>
            </a:r>
          </a:p>
        </p:txBody>
      </p:sp>
      <p:sp>
        <p:nvSpPr>
          <p:cNvPr id="2" name="Rectangle 1"/>
          <p:cNvSpPr/>
          <p:nvPr userDrawn="1"/>
        </p:nvSpPr>
        <p:spPr>
          <a:xfrm>
            <a:off x="0" y="2"/>
            <a:ext cx="9144000" cy="3541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8" y="60841"/>
            <a:ext cx="1865104" cy="245408"/>
          </a:xfrm>
          <a:prstGeom prst="rect">
            <a:avLst/>
          </a:prstGeom>
        </p:spPr>
      </p:pic>
      <p:sp>
        <p:nvSpPr>
          <p:cNvPr id="6" name="TextBox 5"/>
          <p:cNvSpPr txBox="1"/>
          <p:nvPr userDrawn="1"/>
        </p:nvSpPr>
        <p:spPr>
          <a:xfrm>
            <a:off x="6279715" y="68129"/>
            <a:ext cx="2864287"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 Vital, Inclusive Health Ecosystem</a:t>
            </a:r>
          </a:p>
        </p:txBody>
      </p:sp>
    </p:spTree>
    <p:extLst>
      <p:ext uri="{BB962C8B-B14F-4D97-AF65-F5344CB8AC3E}">
        <p14:creationId xmlns:p14="http://schemas.microsoft.com/office/powerpoint/2010/main" val="2056006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BDA87-C617-46A2-B689-976C39D0023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2C9E609-88FA-438B-A5BC-282CB62EC13A}" type="datetimeFigureOut">
              <a:rPr kumimoji="0" lang="en-US" sz="2400" b="0" i="0" u="none" strike="noStrike" kern="1200" cap="none" spc="0" normalizeH="0" baseline="0" noProof="0" smtClean="0">
                <a:ln>
                  <a:noFill/>
                </a:ln>
                <a:solidFill>
                  <a:srgbClr val="000000"/>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11/3/2023</a:t>
            </a:fld>
            <a:endParaRPr kumimoji="0" lang="en-US" sz="2400" b="0" i="0" u="none" strike="noStrike" kern="1200" cap="none" spc="0" normalizeH="0" baseline="0" noProof="0">
              <a:ln>
                <a:noFill/>
              </a:ln>
              <a:solidFill>
                <a:srgbClr val="000000"/>
              </a:solidFill>
              <a:effectLst/>
              <a:uLnTx/>
              <a:uFillTx/>
              <a:latin typeface="Arial" charset="0"/>
              <a:cs typeface="Arial" charset="0"/>
            </a:endParaRPr>
          </a:p>
        </p:txBody>
      </p:sp>
      <p:sp>
        <p:nvSpPr>
          <p:cNvPr id="3" name="Footer Placeholder 2">
            <a:extLst>
              <a:ext uri="{FF2B5EF4-FFF2-40B4-BE49-F238E27FC236}">
                <a16:creationId xmlns:a16="http://schemas.microsoft.com/office/drawing/2014/main" id="{8168B7DB-2829-41A0-A03F-3B6370EAD6F9}"/>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cs typeface="Arial" charset="0"/>
            </a:endParaRPr>
          </a:p>
        </p:txBody>
      </p:sp>
      <p:sp>
        <p:nvSpPr>
          <p:cNvPr id="4" name="Slide Number Placeholder 3">
            <a:extLst>
              <a:ext uri="{FF2B5EF4-FFF2-40B4-BE49-F238E27FC236}">
                <a16:creationId xmlns:a16="http://schemas.microsoft.com/office/drawing/2014/main" id="{5D8ED7D8-1193-4C61-8F94-9EE7A6BD61D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34D331A-64D5-4AC5-A381-91AE09D4908D}" type="slidenum">
              <a:rPr kumimoji="0" lang="en-US" sz="2400" b="0" i="0" u="none" strike="noStrike" kern="1200" cap="none" spc="0" normalizeH="0" baseline="0" noProof="0" smtClean="0">
                <a:ln>
                  <a:noFill/>
                </a:ln>
                <a:solidFill>
                  <a:srgbClr val="000000"/>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655107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CDD6D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197863"/>
            <a:ext cx="7891272" cy="1755648"/>
          </a:xfrm>
        </p:spPr>
        <p:txBody>
          <a:bodyPr anchor="b" anchorCtr="0">
            <a:noAutofit/>
          </a:bodyPr>
          <a:lstStyle>
            <a:lvl1pPr>
              <a:lnSpc>
                <a:spcPts val="4000"/>
              </a:lnSpc>
              <a:defRPr sz="4400" b="0" i="0" kern="800" cap="all" baseline="0">
                <a:solidFill>
                  <a:schemeClr val="tx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37560"/>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628650" y="31051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169664"/>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44836"/>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tx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13" name="Picture 12">
            <a:extLst>
              <a:ext uri="{FF2B5EF4-FFF2-40B4-BE49-F238E27FC236}">
                <a16:creationId xmlns:a16="http://schemas.microsoft.com/office/drawing/2014/main" id="{4E76D19B-D833-6747-A52A-D2E107115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006" y="456555"/>
            <a:ext cx="2181794" cy="404273"/>
          </a:xfrm>
          <a:prstGeom prst="rect">
            <a:avLst/>
          </a:prstGeom>
        </p:spPr>
      </p:pic>
      <p:sp>
        <p:nvSpPr>
          <p:cNvPr id="10" name="Text Placeholder 7">
            <a:extLst>
              <a:ext uri="{FF2B5EF4-FFF2-40B4-BE49-F238E27FC236}">
                <a16:creationId xmlns:a16="http://schemas.microsoft.com/office/drawing/2014/main" id="{001893CD-ACD5-6643-AEB5-6402CA23B0D0}"/>
              </a:ext>
            </a:extLst>
          </p:cNvPr>
          <p:cNvSpPr>
            <a:spLocks noGrp="1"/>
          </p:cNvSpPr>
          <p:nvPr>
            <p:ph type="body" sz="quarter" idx="14" hasCustomPrompt="1"/>
          </p:nvPr>
        </p:nvSpPr>
        <p:spPr>
          <a:xfrm>
            <a:off x="493776" y="461668"/>
            <a:ext cx="5916612" cy="383285"/>
          </a:xfrm>
        </p:spPr>
        <p:txBody>
          <a:bodyPr anchor="ctr" anchorCtr="0">
            <a:normAutofit/>
          </a:bodyPr>
          <a:lstStyle>
            <a:lvl1pPr marL="0" indent="0">
              <a:buFontTx/>
              <a:buNone/>
              <a:defRPr sz="1200">
                <a:solidFill>
                  <a:schemeClr val="tx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MONTH 20XX</a:t>
            </a:r>
          </a:p>
        </p:txBody>
      </p:sp>
    </p:spTree>
    <p:extLst>
      <p:ext uri="{BB962C8B-B14F-4D97-AF65-F5344CB8AC3E}">
        <p14:creationId xmlns:p14="http://schemas.microsoft.com/office/powerpoint/2010/main" val="1501709334"/>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CDD6D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userDrawn="1"/>
        </p:nvSpPr>
        <p:spPr>
          <a:xfrm>
            <a:off x="0" y="1210143"/>
            <a:ext cx="9144000" cy="187833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493776" y="1327491"/>
            <a:ext cx="7891272" cy="1755648"/>
          </a:xfrm>
        </p:spPr>
        <p:txBody>
          <a:bodyPr anchor="b" anchorCtr="0">
            <a:noAutofit/>
          </a:bodyPr>
          <a:lstStyle>
            <a:lvl1pPr>
              <a:lnSpc>
                <a:spcPts val="4000"/>
              </a:lnSpc>
              <a:defRPr sz="44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467188"/>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299292"/>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474464"/>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tx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sp>
        <p:nvSpPr>
          <p:cNvPr id="13" name="Rectangle 12">
            <a:extLst>
              <a:ext uri="{FF2B5EF4-FFF2-40B4-BE49-F238E27FC236}">
                <a16:creationId xmlns:a16="http://schemas.microsoft.com/office/drawing/2014/main" id="{43901D3B-AAEF-FB42-AE7A-81398598C006}"/>
              </a:ext>
            </a:extLst>
          </p:cNvPr>
          <p:cNvSpPr/>
          <p:nvPr userDrawn="1"/>
        </p:nvSpPr>
        <p:spPr>
          <a:xfrm>
            <a:off x="0" y="1212384"/>
            <a:ext cx="228600" cy="186846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C770A2C-800A-5C41-9828-62312B0CF3E6}"/>
              </a:ext>
            </a:extLst>
          </p:cNvPr>
          <p:cNvCxnSpPr/>
          <p:nvPr userDrawn="1"/>
        </p:nvCxnSpPr>
        <p:spPr>
          <a:xfrm>
            <a:off x="3067050" y="48577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7915199D-2071-BC47-A852-C80014A9CD9A}"/>
              </a:ext>
            </a:extLst>
          </p:cNvPr>
          <p:cNvSpPr>
            <a:spLocks noGrp="1"/>
          </p:cNvSpPr>
          <p:nvPr>
            <p:ph type="body" sz="quarter" idx="14" hasCustomPrompt="1"/>
          </p:nvPr>
        </p:nvSpPr>
        <p:spPr>
          <a:xfrm>
            <a:off x="493776" y="461668"/>
            <a:ext cx="5916612" cy="383285"/>
          </a:xfrm>
        </p:spPr>
        <p:txBody>
          <a:bodyPr anchor="ctr" anchorCtr="0">
            <a:normAutofit/>
          </a:bodyPr>
          <a:lstStyle>
            <a:lvl1pPr marL="0" indent="0">
              <a:buFontTx/>
              <a:buNone/>
              <a:defRPr sz="1200">
                <a:solidFill>
                  <a:schemeClr val="tx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MONTH 20XX</a:t>
            </a:r>
          </a:p>
        </p:txBody>
      </p:sp>
      <p:pic>
        <p:nvPicPr>
          <p:cNvPr id="15" name="Picture 14">
            <a:extLst>
              <a:ext uri="{FF2B5EF4-FFF2-40B4-BE49-F238E27FC236}">
                <a16:creationId xmlns:a16="http://schemas.microsoft.com/office/drawing/2014/main" id="{8B76323E-61EB-6D48-9F99-39F8B63FE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006" y="456555"/>
            <a:ext cx="2181794" cy="404273"/>
          </a:xfrm>
          <a:prstGeom prst="rect">
            <a:avLst/>
          </a:prstGeom>
        </p:spPr>
      </p:pic>
    </p:spTree>
    <p:extLst>
      <p:ext uri="{BB962C8B-B14F-4D97-AF65-F5344CB8AC3E}">
        <p14:creationId xmlns:p14="http://schemas.microsoft.com/office/powerpoint/2010/main" val="3798710405"/>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lvl1pPr>
              <a:defRPr lang="en-US">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200" y="1771650"/>
            <a:ext cx="8229600" cy="29146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197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lang="en-US" cap="all" baseline="0" dirty="0">
                <a:solidFill>
                  <a:schemeClr val="tx1"/>
                </a:solidFill>
                <a:latin typeface="+mj-lt"/>
              </a:defRPr>
            </a:lvl1pPr>
          </a:lstStyle>
          <a:p>
            <a:r>
              <a:rPr lang="en-US" dirty="0"/>
              <a:t>Click to edit Master title style</a:t>
            </a:r>
          </a:p>
        </p:txBody>
      </p:sp>
      <p:sp>
        <p:nvSpPr>
          <p:cNvPr id="3" name="Text Placeholder 2"/>
          <p:cNvSpPr>
            <a:spLocks noGrp="1"/>
          </p:cNvSpPr>
          <p:nvPr>
            <p:ph type="body" idx="1"/>
          </p:nvPr>
        </p:nvSpPr>
        <p:spPr>
          <a:xfrm>
            <a:off x="722313" y="2038350"/>
            <a:ext cx="7772400" cy="1125140"/>
          </a:xfrm>
        </p:spPr>
        <p:txBody>
          <a:bodyPr anchor="b"/>
          <a:lstStyle>
            <a:lvl1pPr marL="0" indent="0">
              <a:buNone/>
              <a:defRPr sz="2000">
                <a:solidFill>
                  <a:schemeClr val="tx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5657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857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solidFill>
                  <a:schemeClr val="tx1"/>
                </a:solidFill>
              </a:defRPr>
            </a:lvl1pPr>
          </a:lstStyle>
          <a:p>
            <a:r>
              <a:rPr lang="en-US" dirty="0"/>
              <a:t>Click to edit Master title style</a:t>
            </a:r>
          </a:p>
        </p:txBody>
      </p:sp>
      <p:sp>
        <p:nvSpPr>
          <p:cNvPr id="6" name="Content Placeholder 2"/>
          <p:cNvSpPr>
            <a:spLocks noGrp="1"/>
          </p:cNvSpPr>
          <p:nvPr>
            <p:ph idx="1"/>
          </p:nvPr>
        </p:nvSpPr>
        <p:spPr>
          <a:xfrm>
            <a:off x="3587401" y="647994"/>
            <a:ext cx="5111750" cy="4095456"/>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0233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chemeClr val="tx1"/>
                </a:solidFill>
              </a:defRPr>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3428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chemeClr val="tx1"/>
                </a:solidFill>
              </a:defRPr>
            </a:lvl1pPr>
          </a:lstStyle>
          <a:p>
            <a:r>
              <a:rPr lang="en-US" dirty="0"/>
              <a:t>Click to edit Master title style</a:t>
            </a:r>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hart Placeholder 2">
            <a:extLst>
              <a:ext uri="{FF2B5EF4-FFF2-40B4-BE49-F238E27FC236}">
                <a16:creationId xmlns:a16="http://schemas.microsoft.com/office/drawing/2014/main" id="{2010BF8D-7C77-CC41-BBBD-DE3DFB73695A}"/>
              </a:ext>
            </a:extLst>
          </p:cNvPr>
          <p:cNvSpPr>
            <a:spLocks noGrp="1"/>
          </p:cNvSpPr>
          <p:nvPr>
            <p:ph type="chart" sz="quarter" idx="10"/>
          </p:nvPr>
        </p:nvSpPr>
        <p:spPr>
          <a:xfrm>
            <a:off x="1792288" y="666750"/>
            <a:ext cx="5486400" cy="3124200"/>
          </a:xfrm>
        </p:spPr>
        <p:txBody>
          <a:bodyPr/>
          <a:lstStyle/>
          <a:p>
            <a:endParaRPr lang="en-US"/>
          </a:p>
        </p:txBody>
      </p:sp>
    </p:spTree>
    <p:extLst>
      <p:ext uri="{BB962C8B-B14F-4D97-AF65-F5344CB8AC3E}">
        <p14:creationId xmlns:p14="http://schemas.microsoft.com/office/powerpoint/2010/main" val="219799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197863"/>
            <a:ext cx="7891272" cy="1755648"/>
          </a:xfrm>
        </p:spPr>
        <p:txBody>
          <a:bodyPr anchor="b" anchorCtr="0">
            <a:noAutofit/>
          </a:bodyPr>
          <a:lstStyle>
            <a:lvl1pPr>
              <a:lnSpc>
                <a:spcPts val="4000"/>
              </a:lnSpc>
              <a:defRPr sz="48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37560"/>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169664"/>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bg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44836"/>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bg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13" name="Picture 12">
            <a:extLst>
              <a:ext uri="{FF2B5EF4-FFF2-40B4-BE49-F238E27FC236}">
                <a16:creationId xmlns:a16="http://schemas.microsoft.com/office/drawing/2014/main" id="{B82024D1-F242-4E4B-B056-738E241DF8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8400" y="133351"/>
            <a:ext cx="2689089" cy="1039920"/>
          </a:xfrm>
          <a:prstGeom prst="rect">
            <a:avLst/>
          </a:prstGeom>
        </p:spPr>
      </p:pic>
      <p:sp>
        <p:nvSpPr>
          <p:cNvPr id="8" name="Text Placeholder 7">
            <a:extLst>
              <a:ext uri="{FF2B5EF4-FFF2-40B4-BE49-F238E27FC236}">
                <a16:creationId xmlns:a16="http://schemas.microsoft.com/office/drawing/2014/main" id="{0B52EC3E-3B39-6949-8478-5E5CA644B0FA}"/>
              </a:ext>
            </a:extLst>
          </p:cNvPr>
          <p:cNvSpPr>
            <a:spLocks noGrp="1"/>
          </p:cNvSpPr>
          <p:nvPr>
            <p:ph type="body" sz="quarter" idx="14" hasCustomPrompt="1"/>
          </p:nvPr>
        </p:nvSpPr>
        <p:spPr>
          <a:xfrm>
            <a:off x="493776" y="461668"/>
            <a:ext cx="5916612" cy="383285"/>
          </a:xfrm>
        </p:spPr>
        <p:txBody>
          <a:bodyPr anchor="ctr" anchorCtr="0">
            <a:normAutofit/>
          </a:bodyPr>
          <a:lstStyle>
            <a:lvl1pPr marL="0" indent="0">
              <a:buFontTx/>
              <a:buNone/>
              <a:defRPr sz="1200">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MONTH 20XX</a:t>
            </a:r>
          </a:p>
        </p:txBody>
      </p:sp>
    </p:spTree>
    <p:extLst>
      <p:ext uri="{BB962C8B-B14F-4D97-AF65-F5344CB8AC3E}">
        <p14:creationId xmlns:p14="http://schemas.microsoft.com/office/powerpoint/2010/main" val="3169127473"/>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197863"/>
            <a:ext cx="7891272" cy="1755648"/>
          </a:xfrm>
        </p:spPr>
        <p:txBody>
          <a:bodyPr anchor="b" anchorCtr="0">
            <a:noAutofit/>
          </a:bodyPr>
          <a:lstStyle>
            <a:lvl1pPr>
              <a:lnSpc>
                <a:spcPts val="4000"/>
              </a:lnSpc>
              <a:defRPr sz="4800" b="0" i="0" kern="800" cap="all" baseline="0">
                <a:solidFill>
                  <a:srgbClr val="C6531F"/>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37560"/>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628650" y="31051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169664"/>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44836"/>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tx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29" name="Picture 28">
            <a:extLst>
              <a:ext uri="{FF2B5EF4-FFF2-40B4-BE49-F238E27FC236}">
                <a16:creationId xmlns:a16="http://schemas.microsoft.com/office/drawing/2014/main" id="{0ED01658-5917-0B48-B21B-1351227E5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400" y="133351"/>
            <a:ext cx="2740132" cy="1064512"/>
          </a:xfrm>
          <a:prstGeom prst="rect">
            <a:avLst/>
          </a:prstGeom>
        </p:spPr>
      </p:pic>
      <p:sp>
        <p:nvSpPr>
          <p:cNvPr id="13" name="Text Placeholder 20">
            <a:extLst>
              <a:ext uri="{FF2B5EF4-FFF2-40B4-BE49-F238E27FC236}">
                <a16:creationId xmlns:a16="http://schemas.microsoft.com/office/drawing/2014/main" id="{2B0349CA-B83E-4B43-AA59-4051D74EC6F1}"/>
              </a:ext>
            </a:extLst>
          </p:cNvPr>
          <p:cNvSpPr>
            <a:spLocks noGrp="1"/>
          </p:cNvSpPr>
          <p:nvPr>
            <p:ph type="body" sz="quarter" idx="14" hasCustomPrompt="1"/>
          </p:nvPr>
        </p:nvSpPr>
        <p:spPr>
          <a:xfrm>
            <a:off x="484632" y="473488"/>
            <a:ext cx="7891272" cy="286313"/>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Month 20xxxxxxxx</a:t>
            </a:r>
          </a:p>
        </p:txBody>
      </p:sp>
    </p:spTree>
    <p:extLst>
      <p:ext uri="{BB962C8B-B14F-4D97-AF65-F5344CB8AC3E}">
        <p14:creationId xmlns:p14="http://schemas.microsoft.com/office/powerpoint/2010/main" val="1600555416"/>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userDrawn="1"/>
        </p:nvSpPr>
        <p:spPr>
          <a:xfrm>
            <a:off x="0" y="1136230"/>
            <a:ext cx="9144000" cy="187833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p:nvPr>
        </p:nvSpPr>
        <p:spPr>
          <a:xfrm>
            <a:off x="493776" y="1251291"/>
            <a:ext cx="7891272" cy="1755648"/>
          </a:xfrm>
        </p:spPr>
        <p:txBody>
          <a:bodyPr anchor="b" anchorCtr="0">
            <a:noAutofit/>
          </a:bodyPr>
          <a:lstStyle>
            <a:lvl1pPr>
              <a:lnSpc>
                <a:spcPts val="4000"/>
              </a:lnSpc>
              <a:defRPr sz="48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90988"/>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3067050" y="4857750"/>
            <a:ext cx="561975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223092"/>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98264"/>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tx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29" name="Picture 28">
            <a:extLst>
              <a:ext uri="{FF2B5EF4-FFF2-40B4-BE49-F238E27FC236}">
                <a16:creationId xmlns:a16="http://schemas.microsoft.com/office/drawing/2014/main" id="{0ED01658-5917-0B48-B21B-1351227E5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400" y="133351"/>
            <a:ext cx="2740132" cy="1064512"/>
          </a:xfrm>
          <a:prstGeom prst="rect">
            <a:avLst/>
          </a:prstGeom>
        </p:spPr>
      </p:pic>
      <p:sp>
        <p:nvSpPr>
          <p:cNvPr id="14" name="Rectangle 13">
            <a:extLst>
              <a:ext uri="{FF2B5EF4-FFF2-40B4-BE49-F238E27FC236}">
                <a16:creationId xmlns:a16="http://schemas.microsoft.com/office/drawing/2014/main" id="{80ED6610-307A-FE47-BA68-F78B435BA2D8}"/>
              </a:ext>
            </a:extLst>
          </p:cNvPr>
          <p:cNvSpPr/>
          <p:nvPr userDrawn="1"/>
        </p:nvSpPr>
        <p:spPr>
          <a:xfrm>
            <a:off x="0" y="1138471"/>
            <a:ext cx="228600" cy="186846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Text Placeholder 20">
            <a:extLst>
              <a:ext uri="{FF2B5EF4-FFF2-40B4-BE49-F238E27FC236}">
                <a16:creationId xmlns:a16="http://schemas.microsoft.com/office/drawing/2014/main" id="{646B4E48-899B-6847-9D63-6299E886ECB3}"/>
              </a:ext>
            </a:extLst>
          </p:cNvPr>
          <p:cNvSpPr>
            <a:spLocks noGrp="1"/>
          </p:cNvSpPr>
          <p:nvPr>
            <p:ph type="body" sz="quarter" idx="14" hasCustomPrompt="1"/>
          </p:nvPr>
        </p:nvSpPr>
        <p:spPr>
          <a:xfrm>
            <a:off x="484632" y="473488"/>
            <a:ext cx="7891272" cy="286313"/>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tx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Month 20xxxxxxxx</a:t>
            </a:r>
          </a:p>
        </p:txBody>
      </p:sp>
    </p:spTree>
    <p:extLst>
      <p:ext uri="{BB962C8B-B14F-4D97-AF65-F5344CB8AC3E}">
        <p14:creationId xmlns:p14="http://schemas.microsoft.com/office/powerpoint/2010/main" val="1745233190"/>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1197863"/>
            <a:ext cx="7891272" cy="1755648"/>
          </a:xfrm>
        </p:spPr>
        <p:txBody>
          <a:bodyPr anchor="b" anchorCtr="0">
            <a:noAutofit/>
          </a:bodyPr>
          <a:lstStyle>
            <a:lvl1pPr>
              <a:lnSpc>
                <a:spcPts val="4000"/>
              </a:lnSpc>
              <a:defRPr sz="4800" b="0" i="0" kern="800" cap="all" baseline="0">
                <a:solidFill>
                  <a:schemeClr val="bg1"/>
                </a:solidFill>
                <a:latin typeface="+mj-lt"/>
                <a:cs typeface="Arial Black"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93776" y="3337560"/>
            <a:ext cx="7886700" cy="455676"/>
          </a:xfrm>
        </p:spPr>
        <p:txBody>
          <a:bodyPr>
            <a:normAutofit/>
          </a:bodyPr>
          <a:lstStyle>
            <a:lvl1pPr marL="0" marR="0" indent="0" algn="l" defTabSz="457200" rtl="0" eaLnBrk="1" fontAlgn="auto" latinLnBrk="0" hangingPunct="1">
              <a:lnSpc>
                <a:spcPct val="90000"/>
              </a:lnSpc>
              <a:spcBef>
                <a:spcPts val="0"/>
              </a:spcBef>
              <a:spcAft>
                <a:spcPts val="0"/>
              </a:spcAft>
              <a:buClrTx/>
              <a:buSzTx/>
              <a:buFont typeface="Arial"/>
              <a:buNone/>
              <a:tabLst/>
              <a:defRPr sz="1400" b="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90000"/>
              </a:lnSpc>
              <a:spcBef>
                <a:spcPts val="0"/>
              </a:spcBef>
              <a:spcAft>
                <a:spcPts val="0"/>
              </a:spcAft>
              <a:buClrTx/>
              <a:buSzTx/>
              <a:buFont typeface="Arial"/>
              <a:buNone/>
              <a:tabLst/>
              <a:defRPr/>
            </a:pPr>
            <a:r>
              <a:rPr lang="en-US" dirty="0"/>
              <a:t>Insert your subtitle or any additional description text here up to</a:t>
            </a:r>
            <a:br>
              <a:rPr lang="en-US" dirty="0"/>
            </a:br>
            <a:r>
              <a:rPr lang="en-US" dirty="0"/>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484632" y="4169664"/>
            <a:ext cx="7891272" cy="230886"/>
          </a:xfrm>
        </p:spPr>
        <p:txBody>
          <a:bodyPr anchor="b" anchorCtr="0">
            <a:noAutofit/>
          </a:bodyPr>
          <a:lstStyle>
            <a:lvl1pPr marL="0" marR="0" indent="0" algn="l" defTabSz="457200" rtl="0" eaLnBrk="1" fontAlgn="auto" latinLnBrk="0" hangingPunct="1">
              <a:lnSpc>
                <a:spcPts val="1050"/>
              </a:lnSpc>
              <a:spcBef>
                <a:spcPts val="0"/>
              </a:spcBef>
              <a:spcAft>
                <a:spcPts val="0"/>
              </a:spcAft>
              <a:buClrTx/>
              <a:buSzTx/>
              <a:buFont typeface="Arial"/>
              <a:buNone/>
              <a:tabLst/>
              <a:defRPr sz="1050" b="1" i="0" cap="all" baseline="0">
                <a:solidFill>
                  <a:schemeClr val="bg1"/>
                </a:solidFill>
                <a:latin typeface="+mj-lt"/>
                <a:cs typeface="Arial Black" panose="020B0604020202020204" pitchFamily="34" charset="0"/>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b="0" i="0" cap="all" baseline="0" dirty="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484632" y="4344836"/>
            <a:ext cx="7891272" cy="230886"/>
          </a:xfrm>
        </p:spPr>
        <p:txBody>
          <a:bodyPr anchor="b" anchorCtr="0">
            <a:noAutofit/>
          </a:bodyPr>
          <a:lstStyle>
            <a:lvl1pPr marL="0" marR="0" indent="0" algn="l" defTabSz="457200" rtl="0" eaLnBrk="1" fontAlgn="auto" latinLnBrk="0" hangingPunct="1">
              <a:lnSpc>
                <a:spcPts val="1350"/>
              </a:lnSpc>
              <a:spcBef>
                <a:spcPts val="0"/>
              </a:spcBef>
              <a:spcAft>
                <a:spcPts val="0"/>
              </a:spcAft>
              <a:buClrTx/>
              <a:buSzTx/>
              <a:buFont typeface="Arial"/>
              <a:buNone/>
              <a:tabLst/>
              <a:defRPr sz="1050">
                <a:solidFill>
                  <a:schemeClr val="bg1"/>
                </a:solidFill>
              </a:defRPr>
            </a:lvl1pPr>
          </a:lstStyle>
          <a:p>
            <a:pPr marL="0" marR="0" lvl="0" indent="0" algn="l" defTabSz="457200" rtl="0" eaLnBrk="1" fontAlgn="auto" latinLnBrk="0" hangingPunct="1">
              <a:lnSpc>
                <a:spcPts val="1350"/>
              </a:lnSpc>
              <a:spcBef>
                <a:spcPts val="0"/>
              </a:spcBef>
              <a:spcAft>
                <a:spcPts val="0"/>
              </a:spcAft>
              <a:buClrTx/>
              <a:buSzTx/>
              <a:buFont typeface="Arial"/>
              <a:buNone/>
              <a:tabLst/>
              <a:defRPr/>
            </a:pPr>
            <a:r>
              <a:rPr lang="en-US" sz="1050" dirty="0"/>
              <a:t>Position/Role,</a:t>
            </a:r>
            <a:r>
              <a:rPr lang="en-US" sz="1050" baseline="0" dirty="0"/>
              <a:t> The University of Texas at Austin</a:t>
            </a:r>
            <a:endParaRPr lang="en-US" dirty="0"/>
          </a:p>
        </p:txBody>
      </p:sp>
      <p:pic>
        <p:nvPicPr>
          <p:cNvPr id="13" name="Picture 12">
            <a:extLst>
              <a:ext uri="{FF2B5EF4-FFF2-40B4-BE49-F238E27FC236}">
                <a16:creationId xmlns:a16="http://schemas.microsoft.com/office/drawing/2014/main" id="{B82024D1-F242-4E4B-B056-738E241DF8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8400" y="133351"/>
            <a:ext cx="2689089" cy="1039920"/>
          </a:xfrm>
          <a:prstGeom prst="rect">
            <a:avLst/>
          </a:prstGeom>
        </p:spPr>
      </p:pic>
      <p:sp>
        <p:nvSpPr>
          <p:cNvPr id="8" name="Text Placeholder 7">
            <a:extLst>
              <a:ext uri="{FF2B5EF4-FFF2-40B4-BE49-F238E27FC236}">
                <a16:creationId xmlns:a16="http://schemas.microsoft.com/office/drawing/2014/main" id="{0B52EC3E-3B39-6949-8478-5E5CA644B0FA}"/>
              </a:ext>
            </a:extLst>
          </p:cNvPr>
          <p:cNvSpPr>
            <a:spLocks noGrp="1"/>
          </p:cNvSpPr>
          <p:nvPr>
            <p:ph type="body" sz="quarter" idx="14" hasCustomPrompt="1"/>
          </p:nvPr>
        </p:nvSpPr>
        <p:spPr>
          <a:xfrm>
            <a:off x="493776" y="461668"/>
            <a:ext cx="5916612" cy="383285"/>
          </a:xfrm>
        </p:spPr>
        <p:txBody>
          <a:bodyPr anchor="ctr" anchorCtr="0">
            <a:normAutofit/>
          </a:bodyPr>
          <a:lstStyle>
            <a:lvl1pPr marL="0" indent="0">
              <a:buFontTx/>
              <a:buNone/>
              <a:defRPr sz="1200">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MONTH 20XX</a:t>
            </a:r>
          </a:p>
        </p:txBody>
      </p:sp>
    </p:spTree>
    <p:extLst>
      <p:ext uri="{BB962C8B-B14F-4D97-AF65-F5344CB8AC3E}">
        <p14:creationId xmlns:p14="http://schemas.microsoft.com/office/powerpoint/2010/main" val="3012524936"/>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lvl1pPr>
              <a:defRPr lang="en-US"/>
            </a:lvl1pPr>
          </a:lstStyle>
          <a:p>
            <a:r>
              <a:rPr lang="en-US"/>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510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lang="en-US" cap="all" baseline="0" dirty="0">
                <a:latin typeface="+mj-lt"/>
              </a:defRPr>
            </a:lvl1pPr>
          </a:lstStyle>
          <a:p>
            <a:r>
              <a:rPr lang="en-US" dirty="0"/>
              <a:t>Click to edit Master title style</a:t>
            </a:r>
          </a:p>
        </p:txBody>
      </p:sp>
      <p:sp>
        <p:nvSpPr>
          <p:cNvPr id="3" name="Text Placeholder 2"/>
          <p:cNvSpPr>
            <a:spLocks noGrp="1"/>
          </p:cNvSpPr>
          <p:nvPr>
            <p:ph type="body" idx="1"/>
          </p:nvPr>
        </p:nvSpPr>
        <p:spPr>
          <a:xfrm>
            <a:off x="722313" y="2038350"/>
            <a:ext cx="7772400" cy="1125140"/>
          </a:xfrm>
        </p:spPr>
        <p:txBody>
          <a:bodyPr anchor="b"/>
          <a:lstStyle>
            <a:lvl1pPr marL="0" indent="0">
              <a:buNone/>
              <a:defRPr sz="2000">
                <a:solidFill>
                  <a:schemeClr val="tx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0294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500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solidFill>
                  <a:srgbClr val="C6531F"/>
                </a:solidFill>
              </a:defRPr>
            </a:lvl1pPr>
          </a:lstStyle>
          <a:p>
            <a:r>
              <a:rPr lang="en-US" dirty="0"/>
              <a:t>Click to edit Master title style</a:t>
            </a:r>
          </a:p>
        </p:txBody>
      </p:sp>
      <p:sp>
        <p:nvSpPr>
          <p:cNvPr id="6" name="Content Placeholder 2"/>
          <p:cNvSpPr>
            <a:spLocks noGrp="1"/>
          </p:cNvSpPr>
          <p:nvPr>
            <p:ph idx="1"/>
          </p:nvPr>
        </p:nvSpPr>
        <p:spPr>
          <a:xfrm>
            <a:off x="3592977" y="641510"/>
            <a:ext cx="5111750" cy="4101940"/>
          </a:xfrm>
        </p:spPr>
        <p:txBody>
          <a:bodyPr>
            <a:normAutofit/>
          </a:bodyPr>
          <a:lstStyle>
            <a:lvl1pPr>
              <a:defRPr sz="24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30538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rgbClr val="C6531F"/>
                </a:solidFill>
              </a:defRPr>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7309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304800" y="685799"/>
            <a:ext cx="8534400" cy="35690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304800" y="4324350"/>
            <a:ext cx="7772400" cy="533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73655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rgbClr val="C6531F"/>
                </a:solidFill>
              </a:defRPr>
            </a:lvl1pPr>
          </a:lstStyle>
          <a:p>
            <a:r>
              <a:rPr lang="en-US" dirty="0"/>
              <a:t>Click to edit Master title style</a:t>
            </a:r>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Chart Placeholder 7">
            <a:extLst>
              <a:ext uri="{FF2B5EF4-FFF2-40B4-BE49-F238E27FC236}">
                <a16:creationId xmlns:a16="http://schemas.microsoft.com/office/drawing/2014/main" id="{8D0F0088-7350-B74F-8691-0FA93A277E8F}"/>
              </a:ext>
            </a:extLst>
          </p:cNvPr>
          <p:cNvSpPr>
            <a:spLocks noGrp="1"/>
          </p:cNvSpPr>
          <p:nvPr>
            <p:ph type="chart" sz="quarter" idx="10"/>
          </p:nvPr>
        </p:nvSpPr>
        <p:spPr>
          <a:xfrm>
            <a:off x="1792288" y="666750"/>
            <a:ext cx="5486400" cy="3124200"/>
          </a:xfrm>
        </p:spPr>
        <p:txBody>
          <a:bodyPr/>
          <a:lstStyle/>
          <a:p>
            <a:endParaRPr lang="en-US"/>
          </a:p>
        </p:txBody>
      </p:sp>
    </p:spTree>
    <p:extLst>
      <p:ext uri="{BB962C8B-B14F-4D97-AF65-F5344CB8AC3E}">
        <p14:creationId xmlns:p14="http://schemas.microsoft.com/office/powerpoint/2010/main" val="360280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lvl1pPr>
              <a:defRPr lang="en-US"/>
            </a:lvl1pPr>
          </a:lstStyle>
          <a:p>
            <a:r>
              <a:rPr lang="en-US"/>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501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BDA87-C617-46A2-B689-976C39D0023A}"/>
              </a:ext>
            </a:extLst>
          </p:cNvPr>
          <p:cNvSpPr>
            <a:spLocks noGrp="1"/>
          </p:cNvSpPr>
          <p:nvPr>
            <p:ph type="dt" sz="half" idx="10"/>
          </p:nvPr>
        </p:nvSpPr>
        <p:spPr/>
        <p:txBody>
          <a:bodyPr/>
          <a:lstStyle/>
          <a:p>
            <a:fld id="{92C9E609-88FA-438B-A5BC-282CB62EC13A}" type="datetimeFigureOut">
              <a:rPr lang="en-US" smtClean="0"/>
              <a:t>11/3/2023</a:t>
            </a:fld>
            <a:endParaRPr lang="en-US"/>
          </a:p>
        </p:txBody>
      </p:sp>
      <p:sp>
        <p:nvSpPr>
          <p:cNvPr id="3" name="Footer Placeholder 2">
            <a:extLst>
              <a:ext uri="{FF2B5EF4-FFF2-40B4-BE49-F238E27FC236}">
                <a16:creationId xmlns:a16="http://schemas.microsoft.com/office/drawing/2014/main" id="{8168B7DB-2829-41A0-A03F-3B6370EAD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8ED7D8-1193-4C61-8F94-9EE7A6BD61DB}"/>
              </a:ext>
            </a:extLst>
          </p:cNvPr>
          <p:cNvSpPr>
            <a:spLocks noGrp="1"/>
          </p:cNvSpPr>
          <p:nvPr>
            <p:ph type="sldNum" sz="quarter" idx="12"/>
          </p:nvPr>
        </p:nvSpPr>
        <p:spPr/>
        <p:txBody>
          <a:bodyPr/>
          <a:lstStyle/>
          <a:p>
            <a:fld id="{534D331A-64D5-4AC5-A381-91AE09D4908D}" type="slidenum">
              <a:rPr lang="en-US" smtClean="0"/>
              <a:t>‹#›</a:t>
            </a:fld>
            <a:endParaRPr lang="en-US"/>
          </a:p>
        </p:txBody>
      </p:sp>
    </p:spTree>
    <p:extLst>
      <p:ext uri="{BB962C8B-B14F-4D97-AF65-F5344CB8AC3E}">
        <p14:creationId xmlns:p14="http://schemas.microsoft.com/office/powerpoint/2010/main" val="2428603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93C597-F953-4DA6-B473-800C2C6A28AA}" type="datetimeFigureOut">
              <a:rPr lang="en-US" smtClean="0"/>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6119C3-B094-4F69-AC36-19EA0D32CFAA}" type="slidenum">
              <a:rPr lang="en-US" smtClean="0"/>
              <a:t>‹#›</a:t>
            </a:fld>
            <a:endParaRPr lang="en-US" dirty="0"/>
          </a:p>
        </p:txBody>
      </p:sp>
    </p:spTree>
    <p:extLst>
      <p:ext uri="{BB962C8B-B14F-4D97-AF65-F5344CB8AC3E}">
        <p14:creationId xmlns:p14="http://schemas.microsoft.com/office/powerpoint/2010/main" val="738733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93C597-F953-4DA6-B473-800C2C6A28AA}" type="datetimeFigureOut">
              <a:rPr lang="en-US" smtClean="0"/>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6119C3-B094-4F69-AC36-19EA0D32CFAA}" type="slidenum">
              <a:rPr lang="en-US" smtClean="0"/>
              <a:t>‹#›</a:t>
            </a:fld>
            <a:endParaRPr lang="en-US" dirty="0"/>
          </a:p>
        </p:txBody>
      </p:sp>
    </p:spTree>
    <p:extLst>
      <p:ext uri="{BB962C8B-B14F-4D97-AF65-F5344CB8AC3E}">
        <p14:creationId xmlns:p14="http://schemas.microsoft.com/office/powerpoint/2010/main" val="3162965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1" y="205121"/>
            <a:ext cx="8229273" cy="858600"/>
          </a:xfrm>
          <a:prstGeom prst="rect">
            <a:avLst/>
          </a:prstGeom>
        </p:spPr>
        <p:txBody>
          <a:bodyPr lIns="0" tIns="0" rIns="0" bIns="0" anchor="ctr"/>
          <a:lstStyle/>
          <a:p>
            <a:pPr algn="ctr"/>
            <a:endParaRPr lang="en-US" sz="2912" b="0" strike="noStrike" spc="-1">
              <a:latin typeface="Arial"/>
            </a:endParaRPr>
          </a:p>
        </p:txBody>
      </p:sp>
      <p:sp>
        <p:nvSpPr>
          <p:cNvPr id="3" name="PlaceHolder 2"/>
          <p:cNvSpPr>
            <a:spLocks noGrp="1"/>
          </p:cNvSpPr>
          <p:nvPr>
            <p:ph type="subTitle"/>
          </p:nvPr>
        </p:nvSpPr>
        <p:spPr>
          <a:xfrm>
            <a:off x="457201" y="1203565"/>
            <a:ext cx="8229273" cy="2982944"/>
          </a:xfrm>
          <a:prstGeom prst="rect">
            <a:avLst/>
          </a:prstGeom>
        </p:spPr>
        <p:txBody>
          <a:bodyPr lIns="0" tIns="0" rIns="0" bIns="0" anchor="ctr"/>
          <a:lstStyle/>
          <a:p>
            <a:pPr algn="ctr"/>
            <a:endParaRPr lang="en-US" sz="2118" b="0" strike="noStrike" spc="-1">
              <a:latin typeface="Arial"/>
            </a:endParaRPr>
          </a:p>
        </p:txBody>
      </p:sp>
    </p:spTree>
    <p:extLst>
      <p:ext uri="{BB962C8B-B14F-4D97-AF65-F5344CB8AC3E}">
        <p14:creationId xmlns:p14="http://schemas.microsoft.com/office/powerpoint/2010/main" val="442125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04E9-4699-4782-9CF3-DFA1FA77DD7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1AFA5C-1885-4E42-85F7-F42D08CFE70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FFBAA22-F028-4EB6-BEB9-7B51030323DD}"/>
              </a:ext>
            </a:extLst>
          </p:cNvPr>
          <p:cNvSpPr>
            <a:spLocks noGrp="1"/>
          </p:cNvSpPr>
          <p:nvPr>
            <p:ph type="dt" sz="half" idx="10"/>
          </p:nvPr>
        </p:nvSpPr>
        <p:spPr/>
        <p:txBody>
          <a:bodyPr/>
          <a:lstStyle/>
          <a:p>
            <a:fld id="{76D81FED-AB6C-4447-87F7-605E5BA15CC4}" type="datetimeFigureOut">
              <a:rPr lang="en-US" smtClean="0"/>
              <a:t>11/3/2023</a:t>
            </a:fld>
            <a:endParaRPr lang="en-US"/>
          </a:p>
        </p:txBody>
      </p:sp>
      <p:sp>
        <p:nvSpPr>
          <p:cNvPr id="5" name="Footer Placeholder 4">
            <a:extLst>
              <a:ext uri="{FF2B5EF4-FFF2-40B4-BE49-F238E27FC236}">
                <a16:creationId xmlns:a16="http://schemas.microsoft.com/office/drawing/2014/main" id="{6EF05E0A-3B63-4217-B39C-AB1EC2521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F523-B877-4181-A707-4B79115B6469}"/>
              </a:ext>
            </a:extLst>
          </p:cNvPr>
          <p:cNvSpPr>
            <a:spLocks noGrp="1"/>
          </p:cNvSpPr>
          <p:nvPr>
            <p:ph type="sldNum" sz="quarter" idx="12"/>
          </p:nvPr>
        </p:nvSpPr>
        <p:spPr/>
        <p:txBody>
          <a:bodyPr/>
          <a:lstStyle/>
          <a:p>
            <a:fld id="{8DB5AAC3-1251-4E45-905E-3BB3258E7617}" type="slidenum">
              <a:rPr lang="en-US" smtClean="0"/>
              <a:t>‹#›</a:t>
            </a:fld>
            <a:endParaRPr lang="en-US"/>
          </a:p>
        </p:txBody>
      </p:sp>
    </p:spTree>
    <p:extLst>
      <p:ext uri="{BB962C8B-B14F-4D97-AF65-F5344CB8AC3E}">
        <p14:creationId xmlns:p14="http://schemas.microsoft.com/office/powerpoint/2010/main" val="266376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lang="en-US" cap="all" baseline="0" dirty="0">
                <a:latin typeface="+mj-lt"/>
              </a:defRPr>
            </a:lvl1pPr>
          </a:lstStyle>
          <a:p>
            <a:r>
              <a:rPr lang="en-US" dirty="0"/>
              <a:t>Click to edit Master title style</a:t>
            </a:r>
          </a:p>
        </p:txBody>
      </p:sp>
      <p:sp>
        <p:nvSpPr>
          <p:cNvPr id="3" name="Text Placeholder 2"/>
          <p:cNvSpPr>
            <a:spLocks noGrp="1"/>
          </p:cNvSpPr>
          <p:nvPr>
            <p:ph type="body" idx="1"/>
          </p:nvPr>
        </p:nvSpPr>
        <p:spPr>
          <a:xfrm>
            <a:off x="722313" y="2038350"/>
            <a:ext cx="7772400" cy="1125140"/>
          </a:xfrm>
        </p:spPr>
        <p:txBody>
          <a:bodyPr anchor="b"/>
          <a:lstStyle>
            <a:lvl1pPr marL="0" indent="0">
              <a:buNone/>
              <a:defRPr sz="2000">
                <a:solidFill>
                  <a:schemeClr val="tx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4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solidFill>
                  <a:srgbClr val="C6531F"/>
                </a:solidFill>
              </a:defRPr>
            </a:lvl1pPr>
          </a:lstStyle>
          <a:p>
            <a:r>
              <a:rPr lang="en-US" dirty="0"/>
              <a:t>Click to edit Master title style</a:t>
            </a:r>
          </a:p>
        </p:txBody>
      </p:sp>
      <p:sp>
        <p:nvSpPr>
          <p:cNvPr id="6" name="Content Placeholder 2"/>
          <p:cNvSpPr>
            <a:spLocks noGrp="1"/>
          </p:cNvSpPr>
          <p:nvPr>
            <p:ph idx="1"/>
          </p:nvPr>
        </p:nvSpPr>
        <p:spPr>
          <a:xfrm>
            <a:off x="3592977" y="641510"/>
            <a:ext cx="5111750" cy="4101940"/>
          </a:xfrm>
        </p:spPr>
        <p:txBody>
          <a:bodyPr>
            <a:normAutofit/>
          </a:bodyPr>
          <a:lstStyle>
            <a:lvl1pPr>
              <a:defRPr sz="24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902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solidFill>
                  <a:srgbClr val="C6531F"/>
                </a:solidFill>
              </a:defRPr>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26708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304800" y="685799"/>
            <a:ext cx="8534400" cy="35690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304800" y="4324350"/>
            <a:ext cx="7772400" cy="533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3129528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7.jpg"/><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jpg"/><Relationship Id="rId2" Type="http://schemas.openxmlformats.org/officeDocument/2006/relationships/slideLayout" Target="../slideLayouts/slideLayout31.xml"/><Relationship Id="rId16" Type="http://schemas.openxmlformats.org/officeDocument/2006/relationships/theme" Target="../theme/theme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F5700"/>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5300" y="1200150"/>
            <a:ext cx="7886700" cy="1752600"/>
          </a:xfrm>
          <a:prstGeom prst="rect">
            <a:avLst/>
          </a:prstGeom>
        </p:spPr>
        <p:txBody>
          <a:bodyPr vert="horz" wrap="square" lIns="91440" tIns="45720" rIns="91440" bIns="45720" rtlCol="0" anchor="b">
            <a:noAutofit/>
          </a:bodyPr>
          <a:lstStyle/>
          <a:p>
            <a:r>
              <a:rPr lang="en-US" dirty="0"/>
              <a:t>Insert your</a:t>
            </a:r>
            <a:br>
              <a:rPr lang="en-US" dirty="0"/>
            </a:br>
            <a:r>
              <a:rPr lang="en-US" dirty="0"/>
              <a:t>headline here</a:t>
            </a:r>
            <a:br>
              <a:rPr lang="en-US" dirty="0"/>
            </a:br>
            <a:r>
              <a:rPr lang="en-US" dirty="0"/>
              <a:t>up to 3 lines</a:t>
            </a:r>
          </a:p>
        </p:txBody>
      </p:sp>
      <p:sp>
        <p:nvSpPr>
          <p:cNvPr id="10" name="Text Placeholder 9"/>
          <p:cNvSpPr>
            <a:spLocks noGrp="1"/>
          </p:cNvSpPr>
          <p:nvPr>
            <p:ph type="body" idx="1"/>
          </p:nvPr>
        </p:nvSpPr>
        <p:spPr>
          <a:xfrm>
            <a:off x="495300" y="3333749"/>
            <a:ext cx="7886700" cy="457201"/>
          </a:xfrm>
          <a:prstGeom prst="rect">
            <a:avLst/>
          </a:prstGeom>
        </p:spPr>
        <p:txBody>
          <a:bodyPr vert="horz" lIns="91440" tIns="45720" rIns="91440" bIns="45720" rtlCol="0">
            <a:noAutofit/>
          </a:bodyPr>
          <a:lstStyle/>
          <a:p>
            <a:pPr lvl="0"/>
            <a:r>
              <a:rPr lang="en-US" dirty="0"/>
              <a:t>Insert your subtitle or any additional description text here up to</a:t>
            </a:r>
            <a:br>
              <a:rPr lang="en-US" dirty="0"/>
            </a:br>
            <a:r>
              <a:rPr lang="en-US" dirty="0"/>
              <a:t>two lines of text or you can delete this text box</a:t>
            </a:r>
          </a:p>
        </p:txBody>
      </p:sp>
      <p:cxnSp>
        <p:nvCxnSpPr>
          <p:cNvPr id="14" name="Straight Connector 13"/>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userDrawn="1"/>
        </p:nvSpPr>
        <p:spPr>
          <a:xfrm>
            <a:off x="490384" y="4171949"/>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latin typeface="Arial Black" charset="0"/>
              </a:rPr>
              <a:t>Presenter or speaker name</a:t>
            </a:r>
          </a:p>
          <a:p>
            <a:pPr fontAlgn="auto">
              <a:lnSpc>
                <a:spcPct val="30000"/>
              </a:lnSpc>
              <a:spcAft>
                <a:spcPts val="0"/>
              </a:spcAft>
            </a:pPr>
            <a:r>
              <a:rPr lang="en-US" sz="1050" dirty="0"/>
              <a:t>Position/Role,</a:t>
            </a:r>
            <a:r>
              <a:rPr lang="en-US" sz="1050" baseline="0" dirty="0"/>
              <a:t> The University of Texas at Austin</a:t>
            </a:r>
            <a:endParaRPr lang="en-US" sz="1050" dirty="0"/>
          </a:p>
        </p:txBody>
      </p:sp>
      <p:sp>
        <p:nvSpPr>
          <p:cNvPr id="16" name="Text Placeholder 9"/>
          <p:cNvSpPr txBox="1">
            <a:spLocks/>
          </p:cNvSpPr>
          <p:nvPr userDrawn="1"/>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Month 20xx</a:t>
            </a:r>
            <a:endParaRPr lang="en-US" sz="1200" b="0" dirty="0"/>
          </a:p>
        </p:txBody>
      </p:sp>
    </p:spTree>
    <p:extLst>
      <p:ext uri="{BB962C8B-B14F-4D97-AF65-F5344CB8AC3E}">
        <p14:creationId xmlns:p14="http://schemas.microsoft.com/office/powerpoint/2010/main" val="2527997203"/>
      </p:ext>
    </p:extLst>
  </p:cSld>
  <p:clrMap bg1="lt1" tx1="dk1" bg2="lt2" tx2="dk2" accent1="accent1" accent2="accent2" accent3="accent3" accent4="accent4" accent5="accent5" accent6="accent6" hlink="hlink" folHlink="folHlink"/>
  <p:txStyles>
    <p:title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p:titleStyle>
    <p:bodyStyle>
      <a:lvl1pPr marL="0" indent="0" algn="l" defTabSz="914400" rtl="0" eaLnBrk="1" latinLnBrk="0" hangingPunct="1">
        <a:lnSpc>
          <a:spcPct val="90000"/>
        </a:lnSpc>
        <a:spcBef>
          <a:spcPts val="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750"/>
            <a:ext cx="8229600" cy="859536"/>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4DE9E619-CB15-8948-A414-2806F9251ED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5333" t="82707" r="85109" b="9289"/>
          <a:stretch/>
        </p:blipFill>
        <p:spPr>
          <a:xfrm rot="16200000">
            <a:off x="10546603" y="4717304"/>
            <a:ext cx="395192" cy="457199"/>
          </a:xfrm>
          <a:prstGeom prst="rect">
            <a:avLst/>
          </a:prstGeom>
        </p:spPr>
      </p:pic>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81" r:id="rId1"/>
    <p:sldLayoutId id="2147483684" r:id="rId2"/>
    <p:sldLayoutId id="2147483686" r:id="rId3"/>
    <p:sldLayoutId id="2147483671" r:id="rId4"/>
    <p:sldLayoutId id="2147483672" r:id="rId5"/>
    <p:sldLayoutId id="2147483673" r:id="rId6"/>
    <p:sldLayoutId id="2147483677" r:id="rId7"/>
    <p:sldLayoutId id="2147483678" r:id="rId8"/>
    <p:sldLayoutId id="2147483697" r:id="rId9"/>
    <p:sldLayoutId id="2147483698" r:id="rId10"/>
  </p:sldLayoutIdLst>
  <p:txStyles>
    <p:titleStyle>
      <a:lvl1pPr algn="l" defTabSz="457200" rtl="0" eaLnBrk="1" latinLnBrk="0" hangingPunct="1">
        <a:lnSpc>
          <a:spcPct val="75000"/>
        </a:lnSpc>
        <a:spcBef>
          <a:spcPct val="0"/>
        </a:spcBef>
        <a:buNone/>
        <a:defRPr sz="3600" b="0" i="0" kern="1200" cap="all" spc="-100" baseline="0">
          <a:solidFill>
            <a:srgbClr val="C6531F"/>
          </a:solidFill>
          <a:latin typeface="+mj-lt"/>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750"/>
            <a:ext cx="8229600" cy="859536"/>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933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2" r:id="rId3"/>
    <p:sldLayoutId id="2147483693" r:id="rId4"/>
    <p:sldLayoutId id="2147483694" r:id="rId5"/>
    <p:sldLayoutId id="2147483695" r:id="rId6"/>
    <p:sldLayoutId id="2147483696" r:id="rId7"/>
    <p:sldLayoutId id="2147483699" r:id="rId8"/>
    <p:sldLayoutId id="2147483737" r:id="rId9"/>
    <p:sldLayoutId id="2147483738" r:id="rId10"/>
    <p:sldLayoutId id="2147483739" r:id="rId11"/>
  </p:sldLayoutIdLst>
  <p:txStyles>
    <p:titleStyle>
      <a:lvl1pPr algn="l" defTabSz="457200" rtl="0" eaLnBrk="1" latinLnBrk="0" hangingPunct="1">
        <a:lnSpc>
          <a:spcPct val="75000"/>
        </a:lnSpc>
        <a:spcBef>
          <a:spcPct val="0"/>
        </a:spcBef>
        <a:buNone/>
        <a:defRPr sz="3600" b="1" i="0" kern="1200" cap="all" spc="-100" baseline="0">
          <a:solidFill>
            <a:schemeClr val="bg1"/>
          </a:solidFill>
          <a:latin typeface="+mj-lt"/>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750"/>
            <a:ext cx="8229600" cy="859536"/>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9394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l" defTabSz="457200" rtl="0" eaLnBrk="1" latinLnBrk="0" hangingPunct="1">
        <a:lnSpc>
          <a:spcPct val="75000"/>
        </a:lnSpc>
        <a:spcBef>
          <a:spcPct val="0"/>
        </a:spcBef>
        <a:buNone/>
        <a:defRPr sz="3600" b="1" i="0" kern="1200" cap="all" spc="-100" baseline="0">
          <a:solidFill>
            <a:schemeClr val="tx1"/>
          </a:solidFill>
          <a:latin typeface="+mj-lt"/>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750"/>
            <a:ext cx="8229600" cy="859536"/>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4DE9E619-CB15-8948-A414-2806F9251ED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5333" t="82707" r="85109" b="9289"/>
          <a:stretch/>
        </p:blipFill>
        <p:spPr>
          <a:xfrm rot="16200000">
            <a:off x="10546603" y="4717304"/>
            <a:ext cx="395192" cy="457199"/>
          </a:xfrm>
          <a:prstGeom prst="rect">
            <a:avLst/>
          </a:prstGeom>
        </p:spPr>
      </p:pic>
    </p:spTree>
    <p:extLst>
      <p:ext uri="{BB962C8B-B14F-4D97-AF65-F5344CB8AC3E}">
        <p14:creationId xmlns:p14="http://schemas.microsoft.com/office/powerpoint/2010/main" val="34989390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 id="2147483734" r:id="rId13"/>
    <p:sldLayoutId id="2147483735" r:id="rId14"/>
    <p:sldLayoutId id="2147483736" r:id="rId15"/>
  </p:sldLayoutIdLst>
  <p:txStyles>
    <p:titleStyle>
      <a:lvl1pPr algn="l" defTabSz="457200" rtl="0" eaLnBrk="1" latinLnBrk="0" hangingPunct="1">
        <a:lnSpc>
          <a:spcPct val="75000"/>
        </a:lnSpc>
        <a:spcBef>
          <a:spcPct val="0"/>
        </a:spcBef>
        <a:buNone/>
        <a:defRPr sz="3600" b="0" i="0" kern="1200" cap="all" spc="-100" baseline="0">
          <a:solidFill>
            <a:srgbClr val="C6531F"/>
          </a:solidFill>
          <a:latin typeface="+mj-lt"/>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mailto:amy.lee@Austin.utexas.edu" TargetMode="External"/><Relationship Id="rId2" Type="http://schemas.openxmlformats.org/officeDocument/2006/relationships/hyperlink" Target="mailto:sima.patel@austin.utexas.edu" TargetMode="Externa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mailto:harris_z@kids.wustl.edu" TargetMode="External"/><Relationship Id="rId2" Type="http://schemas.openxmlformats.org/officeDocument/2006/relationships/hyperlink" Target="mailto:zlharris@peds.bsd.uchicago.edu" TargetMode="External"/><Relationship Id="rId1" Type="http://schemas.openxmlformats.org/officeDocument/2006/relationships/slideLayout" Target="../slideLayouts/slideLayout15.xml"/><Relationship Id="rId6" Type="http://schemas.openxmlformats.org/officeDocument/2006/relationships/hyperlink" Target="mailto:zlharris@luriechildrens.org" TargetMode="External"/><Relationship Id="rId5" Type="http://schemas.openxmlformats.org/officeDocument/2006/relationships/hyperlink" Target="mailto:zena.harris@vanderbilt.edu" TargetMode="External"/><Relationship Id="rId4" Type="http://schemas.openxmlformats.org/officeDocument/2006/relationships/hyperlink" Target="mailto:zharris1@jhmi.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harris_z@kids.wustl.edu" TargetMode="External"/><Relationship Id="rId2" Type="http://schemas.openxmlformats.org/officeDocument/2006/relationships/hyperlink" Target="mailto:zlharris@peds.bsd.uchicago.edu" TargetMode="External"/><Relationship Id="rId1" Type="http://schemas.openxmlformats.org/officeDocument/2006/relationships/slideLayout" Target="../slideLayouts/slideLayout15.xml"/><Relationship Id="rId6" Type="http://schemas.openxmlformats.org/officeDocument/2006/relationships/hyperlink" Target="mailto:zlharris@luriechildrens.org" TargetMode="External"/><Relationship Id="rId5" Type="http://schemas.openxmlformats.org/officeDocument/2006/relationships/hyperlink" Target="mailto:zena.harris@vanderbilt.edu" TargetMode="External"/><Relationship Id="rId4" Type="http://schemas.openxmlformats.org/officeDocument/2006/relationships/hyperlink" Target="mailto:zharris1@jhmi.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1.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7.xml"/><Relationship Id="rId16"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BAFEF81-2810-3244-8D35-6E799F47346A}"/>
              </a:ext>
            </a:extLst>
          </p:cNvPr>
          <p:cNvSpPr>
            <a:spLocks noGrp="1"/>
          </p:cNvSpPr>
          <p:nvPr>
            <p:ph type="ctrTitle"/>
          </p:nvPr>
        </p:nvSpPr>
        <p:spPr>
          <a:xfrm>
            <a:off x="493776" y="742950"/>
            <a:ext cx="7891272" cy="2210561"/>
          </a:xfrm>
        </p:spPr>
        <p:txBody>
          <a:bodyPr/>
          <a:lstStyle/>
          <a:p>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4000" b="1" dirty="0"/>
            </a:br>
            <a:br>
              <a:rPr lang="en-US" sz="3000" b="1" dirty="0"/>
            </a:br>
            <a:r>
              <a:rPr lang="en-US" sz="3000" b="1" dirty="0"/>
              <a:t>UT Dell Medical School </a:t>
            </a:r>
            <a:br>
              <a:rPr lang="en-US" sz="3000" b="1" dirty="0"/>
            </a:br>
            <a:r>
              <a:rPr lang="en-US" sz="3000" b="1" dirty="0"/>
              <a:t>Department of Pediatrics</a:t>
            </a:r>
            <a:br>
              <a:rPr lang="en-US" sz="3000" dirty="0"/>
            </a:br>
            <a:br>
              <a:rPr lang="en-US" dirty="0"/>
            </a:br>
            <a:endParaRPr lang="en-US" dirty="0"/>
          </a:p>
        </p:txBody>
      </p:sp>
      <p:sp>
        <p:nvSpPr>
          <p:cNvPr id="18" name="Subtitle 17">
            <a:extLst>
              <a:ext uri="{FF2B5EF4-FFF2-40B4-BE49-F238E27FC236}">
                <a16:creationId xmlns:a16="http://schemas.microsoft.com/office/drawing/2014/main" id="{4BF7209E-BF0D-E54F-884E-72FD7BA87985}"/>
              </a:ext>
            </a:extLst>
          </p:cNvPr>
          <p:cNvSpPr>
            <a:spLocks noGrp="1"/>
          </p:cNvSpPr>
          <p:nvPr>
            <p:ph type="subTitle" idx="1"/>
          </p:nvPr>
        </p:nvSpPr>
        <p:spPr/>
        <p:txBody>
          <a:bodyPr>
            <a:normAutofit/>
          </a:bodyPr>
          <a:lstStyle/>
          <a:p>
            <a:r>
              <a:rPr lang="en-US" sz="2400" b="1" dirty="0"/>
              <a:t>Organizational Chart &amp; Financial Support Model</a:t>
            </a:r>
            <a:endParaRPr lang="en-US" sz="2400" dirty="0"/>
          </a:p>
        </p:txBody>
      </p:sp>
      <p:sp>
        <p:nvSpPr>
          <p:cNvPr id="19" name="Text Placeholder 18">
            <a:extLst>
              <a:ext uri="{FF2B5EF4-FFF2-40B4-BE49-F238E27FC236}">
                <a16:creationId xmlns:a16="http://schemas.microsoft.com/office/drawing/2014/main" id="{12AA36EC-6692-FE40-B269-CFA69CB9E1DD}"/>
              </a:ext>
            </a:extLst>
          </p:cNvPr>
          <p:cNvSpPr>
            <a:spLocks noGrp="1"/>
          </p:cNvSpPr>
          <p:nvPr>
            <p:ph type="body" sz="quarter" idx="12"/>
          </p:nvPr>
        </p:nvSpPr>
        <p:spPr/>
        <p:txBody>
          <a:bodyPr/>
          <a:lstStyle/>
          <a:p>
            <a:r>
              <a:rPr lang="en-US" dirty="0"/>
              <a:t>Sima Patel, Senior Director &amp; Amy LEE, Associate director </a:t>
            </a:r>
          </a:p>
        </p:txBody>
      </p:sp>
      <p:sp>
        <p:nvSpPr>
          <p:cNvPr id="20" name="Text Placeholder 19">
            <a:extLst>
              <a:ext uri="{FF2B5EF4-FFF2-40B4-BE49-F238E27FC236}">
                <a16:creationId xmlns:a16="http://schemas.microsoft.com/office/drawing/2014/main" id="{C35CD95A-AE61-104F-A4E7-6CFA9B6F45F6}"/>
              </a:ext>
            </a:extLst>
          </p:cNvPr>
          <p:cNvSpPr>
            <a:spLocks noGrp="1"/>
          </p:cNvSpPr>
          <p:nvPr>
            <p:ph type="body" sz="quarter" idx="13"/>
          </p:nvPr>
        </p:nvSpPr>
        <p:spPr/>
        <p:txBody>
          <a:bodyPr/>
          <a:lstStyle/>
          <a:p>
            <a:r>
              <a:rPr lang="en-US" dirty="0"/>
              <a:t>Operations &amp; Strategy, UT Dell Medical School, Department of Pediatrics </a:t>
            </a:r>
          </a:p>
        </p:txBody>
      </p:sp>
      <p:sp>
        <p:nvSpPr>
          <p:cNvPr id="21" name="Text Placeholder 20">
            <a:extLst>
              <a:ext uri="{FF2B5EF4-FFF2-40B4-BE49-F238E27FC236}">
                <a16:creationId xmlns:a16="http://schemas.microsoft.com/office/drawing/2014/main" id="{50FDF324-38C3-7C44-9A7E-81AAD7960DD3}"/>
              </a:ext>
            </a:extLst>
          </p:cNvPr>
          <p:cNvSpPr>
            <a:spLocks noGrp="1"/>
          </p:cNvSpPr>
          <p:nvPr>
            <p:ph type="body" sz="quarter" idx="14"/>
          </p:nvPr>
        </p:nvSpPr>
        <p:spPr/>
        <p:txBody>
          <a:bodyPr/>
          <a:lstStyle/>
          <a:p>
            <a:r>
              <a:rPr lang="en-US" dirty="0"/>
              <a:t>November 2023</a:t>
            </a:r>
          </a:p>
        </p:txBody>
      </p:sp>
    </p:spTree>
    <p:extLst>
      <p:ext uri="{BB962C8B-B14F-4D97-AF65-F5344CB8AC3E}">
        <p14:creationId xmlns:p14="http://schemas.microsoft.com/office/powerpoint/2010/main" val="806999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76200" y="590550"/>
            <a:ext cx="8229600" cy="857250"/>
          </a:xfrm>
        </p:spPr>
        <p:txBody>
          <a:bodyPr/>
          <a:lstStyle/>
          <a:p>
            <a:r>
              <a:rPr lang="en-US" dirty="0"/>
              <a:t>Salary CALCULATIONs</a:t>
            </a:r>
          </a:p>
        </p:txBody>
      </p:sp>
      <p:sp>
        <p:nvSpPr>
          <p:cNvPr id="8" name="Content Placeholder 7">
            <a:extLst>
              <a:ext uri="{FF2B5EF4-FFF2-40B4-BE49-F238E27FC236}">
                <a16:creationId xmlns:a16="http://schemas.microsoft.com/office/drawing/2014/main" id="{DD285EEF-23BF-1D49-B02A-9028AA7A9272}"/>
              </a:ext>
            </a:extLst>
          </p:cNvPr>
          <p:cNvSpPr>
            <a:spLocks noGrp="1"/>
          </p:cNvSpPr>
          <p:nvPr>
            <p:ph idx="1"/>
          </p:nvPr>
        </p:nvSpPr>
        <p:spPr>
          <a:xfrm>
            <a:off x="76200" y="1581150"/>
            <a:ext cx="8915400" cy="3695700"/>
          </a:xfrm>
        </p:spPr>
        <p:txBody>
          <a:bodyPr>
            <a:normAutofit fontScale="32500" lnSpcReduction="20000"/>
          </a:bodyPr>
          <a:lstStyle/>
          <a:p>
            <a:pPr marL="0" indent="0">
              <a:buNone/>
            </a:pPr>
            <a:r>
              <a:rPr lang="en-US" sz="4900" b="1" u="sng" dirty="0"/>
              <a:t>Dell Medical School:</a:t>
            </a:r>
          </a:p>
          <a:p>
            <a:pPr marL="0" indent="0">
              <a:buNone/>
            </a:pPr>
            <a:endParaRPr lang="en-US" sz="3100" b="1" dirty="0"/>
          </a:p>
          <a:p>
            <a:pPr>
              <a:buFont typeface="Wingdings" panose="05000000000000000000" pitchFamily="2" charset="2"/>
              <a:buChar char="Ø"/>
            </a:pPr>
            <a:r>
              <a:rPr lang="en-US" sz="4900" dirty="0"/>
              <a:t>General physician hires:</a:t>
            </a:r>
          </a:p>
          <a:p>
            <a:pPr marL="0" indent="0">
              <a:buNone/>
            </a:pPr>
            <a:endParaRPr lang="en-US" sz="1800" dirty="0"/>
          </a:p>
          <a:p>
            <a:pPr lvl="1">
              <a:buFont typeface="Wingdings" panose="05000000000000000000" pitchFamily="2" charset="2"/>
              <a:buChar char="Ø"/>
            </a:pPr>
            <a:r>
              <a:rPr lang="en-US" sz="4900" dirty="0"/>
              <a:t>AAMC benchmarks 50%-75%</a:t>
            </a:r>
          </a:p>
          <a:p>
            <a:pPr lvl="1">
              <a:buFont typeface="Wingdings" panose="05000000000000000000" pitchFamily="2" charset="2"/>
              <a:buChar char="Ø"/>
            </a:pPr>
            <a:endParaRPr lang="en-US" sz="4900" dirty="0"/>
          </a:p>
          <a:p>
            <a:pPr>
              <a:buFont typeface="Wingdings" panose="05000000000000000000" pitchFamily="2" charset="2"/>
              <a:buChar char="Ø"/>
            </a:pPr>
            <a:r>
              <a:rPr lang="en-US" sz="4900" dirty="0"/>
              <a:t>Specific subspecialties or highly specialized specialties ( i.e. Hepatologist, ERCP- GI Specialist)</a:t>
            </a:r>
          </a:p>
          <a:p>
            <a:pPr marL="0" indent="0">
              <a:buNone/>
            </a:pPr>
            <a:endParaRPr lang="en-US" sz="1800" dirty="0"/>
          </a:p>
          <a:p>
            <a:pPr lvl="1">
              <a:buFont typeface="Wingdings" panose="05000000000000000000" pitchFamily="2" charset="2"/>
              <a:buChar char="Ø"/>
            </a:pPr>
            <a:r>
              <a:rPr lang="en-US" sz="4900" dirty="0"/>
              <a:t>AAAP benchmarks (National or Southern) ~50%</a:t>
            </a:r>
          </a:p>
          <a:p>
            <a:pPr>
              <a:buFont typeface="Wingdings" panose="05000000000000000000" pitchFamily="2" charset="2"/>
              <a:buChar char="Ø"/>
            </a:pPr>
            <a:endParaRPr lang="en-US" sz="4900" b="1" u="sng" dirty="0"/>
          </a:p>
          <a:p>
            <a:pPr marL="0" indent="0">
              <a:buNone/>
            </a:pPr>
            <a:r>
              <a:rPr lang="en-US" sz="4900" b="1" u="sng" dirty="0"/>
              <a:t>Ascension:</a:t>
            </a:r>
          </a:p>
          <a:p>
            <a:pPr marL="0" indent="0">
              <a:buNone/>
            </a:pPr>
            <a:endParaRPr lang="en-US" sz="3100" b="1" dirty="0"/>
          </a:p>
          <a:p>
            <a:pPr>
              <a:buFont typeface="Wingdings" panose="05000000000000000000" pitchFamily="2" charset="2"/>
              <a:buChar char="Ø"/>
            </a:pPr>
            <a:r>
              <a:rPr lang="en-US" sz="4900" dirty="0"/>
              <a:t>All physician hires:</a:t>
            </a:r>
          </a:p>
          <a:p>
            <a:pPr marL="0" indent="0">
              <a:buNone/>
            </a:pPr>
            <a:endParaRPr lang="en-US" sz="1800" dirty="0"/>
          </a:p>
          <a:p>
            <a:pPr lvl="1">
              <a:buFont typeface="Wingdings" panose="05000000000000000000" pitchFamily="2" charset="2"/>
              <a:buChar char="Ø"/>
            </a:pPr>
            <a:r>
              <a:rPr lang="en-US" sz="4900" dirty="0"/>
              <a:t>Blended benchmark  (AAMC, MGMA, Sullivan Cotter)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73163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290C-1A22-1B4D-A35F-C3F830BB407F}"/>
              </a:ext>
            </a:extLst>
          </p:cNvPr>
          <p:cNvSpPr>
            <a:spLocks noGrp="1"/>
          </p:cNvSpPr>
          <p:nvPr>
            <p:ph type="title"/>
          </p:nvPr>
        </p:nvSpPr>
        <p:spPr>
          <a:xfrm>
            <a:off x="-18263" y="361950"/>
            <a:ext cx="8229600" cy="859536"/>
          </a:xfrm>
        </p:spPr>
        <p:txBody>
          <a:bodyPr/>
          <a:lstStyle/>
          <a:p>
            <a:r>
              <a:rPr lang="en-US" dirty="0"/>
              <a:t>FTE ALLOCATIONS OVERVIEW </a:t>
            </a:r>
          </a:p>
        </p:txBody>
      </p:sp>
      <p:sp>
        <p:nvSpPr>
          <p:cNvPr id="3" name="Content Placeholder 2">
            <a:extLst>
              <a:ext uri="{FF2B5EF4-FFF2-40B4-BE49-F238E27FC236}">
                <a16:creationId xmlns:a16="http://schemas.microsoft.com/office/drawing/2014/main" id="{DC4C5AF3-E729-4DB3-B7B4-57CC974D7278}"/>
              </a:ext>
            </a:extLst>
          </p:cNvPr>
          <p:cNvSpPr>
            <a:spLocks noGrp="1"/>
          </p:cNvSpPr>
          <p:nvPr>
            <p:ph sz="half" idx="1"/>
          </p:nvPr>
        </p:nvSpPr>
        <p:spPr>
          <a:xfrm>
            <a:off x="149351" y="1123950"/>
            <a:ext cx="2746249" cy="3810000"/>
          </a:xfrm>
          <a:ln>
            <a:solidFill>
              <a:schemeClr val="bg1"/>
            </a:solidFill>
          </a:ln>
        </p:spPr>
        <p:txBody>
          <a:bodyPr>
            <a:normAutofit/>
          </a:bodyPr>
          <a:lstStyle/>
          <a:p>
            <a:pPr marL="0" indent="0">
              <a:buNone/>
            </a:pPr>
            <a:r>
              <a:rPr lang="en-US" sz="1400" b="1" u="sng" dirty="0"/>
              <a:t>Administrative/ Leadership</a:t>
            </a:r>
          </a:p>
          <a:p>
            <a:pPr marL="0" indent="0">
              <a:buNone/>
            </a:pPr>
            <a:endParaRPr lang="en-US" sz="300" b="1" u="sng" dirty="0"/>
          </a:p>
          <a:p>
            <a:pPr marL="0" indent="0">
              <a:buNone/>
            </a:pPr>
            <a:r>
              <a:rPr lang="en-US" sz="1400" dirty="0"/>
              <a:t>Supported by Hospital</a:t>
            </a:r>
          </a:p>
          <a:p>
            <a:pPr>
              <a:buFont typeface="Wingdings" panose="05000000000000000000" pitchFamily="2" charset="2"/>
              <a:buChar char="Ø"/>
            </a:pPr>
            <a:r>
              <a:rPr lang="en-US" sz="1400" dirty="0"/>
              <a:t>Division Head/Chief: .5 FTE </a:t>
            </a:r>
          </a:p>
          <a:p>
            <a:pPr>
              <a:buFont typeface="Wingdings" panose="05000000000000000000" pitchFamily="2" charset="2"/>
              <a:buChar char="Ø"/>
            </a:pPr>
            <a:r>
              <a:rPr lang="en-US" sz="1400" dirty="0"/>
              <a:t>Medical Directors: .1 FTE </a:t>
            </a:r>
          </a:p>
          <a:p>
            <a:pPr>
              <a:buFont typeface="Wingdings" panose="05000000000000000000" pitchFamily="2" charset="2"/>
              <a:buChar char="Ø"/>
            </a:pPr>
            <a:r>
              <a:rPr lang="en-US" sz="1400" dirty="0"/>
              <a:t>Quality Directors: .1 FTE </a:t>
            </a:r>
          </a:p>
          <a:p>
            <a:pPr>
              <a:buFont typeface="Wingdings" panose="05000000000000000000" pitchFamily="2" charset="2"/>
              <a:buChar char="Ø"/>
            </a:pPr>
            <a:r>
              <a:rPr lang="en-US" sz="1400" dirty="0"/>
              <a:t>Advocacy Leads: .1 FTE </a:t>
            </a:r>
          </a:p>
          <a:p>
            <a:pPr>
              <a:buFont typeface="Wingdings" panose="05000000000000000000" pitchFamily="2" charset="2"/>
              <a:buChar char="Ø"/>
            </a:pPr>
            <a:r>
              <a:rPr lang="en-US" sz="1400" dirty="0"/>
              <a:t>Chairs supported between DMS and Hospital </a:t>
            </a:r>
          </a:p>
          <a:p>
            <a:pPr marL="0" indent="0">
              <a:buNone/>
            </a:pPr>
            <a:endParaRPr lang="en-US" sz="1400" dirty="0"/>
          </a:p>
        </p:txBody>
      </p:sp>
      <p:sp>
        <p:nvSpPr>
          <p:cNvPr id="13" name="Content Placeholder 2">
            <a:extLst>
              <a:ext uri="{FF2B5EF4-FFF2-40B4-BE49-F238E27FC236}">
                <a16:creationId xmlns:a16="http://schemas.microsoft.com/office/drawing/2014/main" id="{6DEFDEC4-A8E2-48C3-824A-CE00328A8754}"/>
              </a:ext>
            </a:extLst>
          </p:cNvPr>
          <p:cNvSpPr txBox="1">
            <a:spLocks/>
          </p:cNvSpPr>
          <p:nvPr/>
        </p:nvSpPr>
        <p:spPr>
          <a:xfrm>
            <a:off x="3063214" y="1123950"/>
            <a:ext cx="3016001" cy="3810000"/>
          </a:xfrm>
          <a:prstGeom prst="rect">
            <a:avLst/>
          </a:prstGeom>
          <a:ln>
            <a:solidFill>
              <a:schemeClr val="bg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sz="1400" b="1" u="sng" dirty="0"/>
              <a:t>Education</a:t>
            </a:r>
          </a:p>
          <a:p>
            <a:pPr marL="0" indent="0" fontAlgn="auto">
              <a:spcAft>
                <a:spcPts val="0"/>
              </a:spcAft>
              <a:buFont typeface="Arial"/>
              <a:buNone/>
            </a:pPr>
            <a:r>
              <a:rPr lang="en-US" sz="1600" b="1" dirty="0"/>
              <a:t> </a:t>
            </a:r>
            <a:r>
              <a:rPr lang="en-US" sz="1400" dirty="0"/>
              <a:t>Supported by DMS or Hospital</a:t>
            </a:r>
          </a:p>
          <a:p>
            <a:pPr fontAlgn="auto">
              <a:spcAft>
                <a:spcPts val="0"/>
              </a:spcAft>
              <a:buFont typeface="Wingdings" panose="05000000000000000000" pitchFamily="2" charset="2"/>
              <a:buChar char="Ø"/>
            </a:pPr>
            <a:r>
              <a:rPr lang="en-US" sz="1400" dirty="0"/>
              <a:t>Clerkship Directors: .5 FTE </a:t>
            </a:r>
          </a:p>
          <a:p>
            <a:pPr fontAlgn="auto">
              <a:spcAft>
                <a:spcPts val="0"/>
              </a:spcAft>
              <a:buFont typeface="Wingdings" panose="05000000000000000000" pitchFamily="2" charset="2"/>
              <a:buChar char="Ø"/>
            </a:pPr>
            <a:r>
              <a:rPr lang="en-US" sz="1400" dirty="0"/>
              <a:t>Residency Directors: .5 FTE </a:t>
            </a:r>
          </a:p>
          <a:p>
            <a:pPr fontAlgn="auto">
              <a:spcAft>
                <a:spcPts val="0"/>
              </a:spcAft>
              <a:buFont typeface="Wingdings" panose="05000000000000000000" pitchFamily="2" charset="2"/>
              <a:buChar char="Ø"/>
            </a:pPr>
            <a:r>
              <a:rPr lang="en-US" sz="1400" dirty="0"/>
              <a:t>Fellowship Program Directors: .2 FTE </a:t>
            </a:r>
          </a:p>
          <a:p>
            <a:pPr fontAlgn="auto">
              <a:spcAft>
                <a:spcPts val="0"/>
              </a:spcAft>
              <a:buFont typeface="Wingdings" panose="05000000000000000000" pitchFamily="2" charset="2"/>
              <a:buChar char="Ø"/>
            </a:pPr>
            <a:r>
              <a:rPr lang="en-US" sz="1400" dirty="0"/>
              <a:t>Assoc. Prog. Directors: .1 FTE </a:t>
            </a:r>
          </a:p>
          <a:p>
            <a:pPr fontAlgn="auto">
              <a:spcAft>
                <a:spcPts val="0"/>
              </a:spcAft>
              <a:buFont typeface="Wingdings" panose="05000000000000000000" pitchFamily="2" charset="2"/>
              <a:buChar char="Ø"/>
            </a:pPr>
            <a:r>
              <a:rPr lang="en-US" sz="1400" dirty="0"/>
              <a:t>Asst. Prog. Directors: .1 FTE  </a:t>
            </a:r>
          </a:p>
          <a:p>
            <a:pPr marL="0" indent="0" fontAlgn="auto">
              <a:spcAft>
                <a:spcPts val="0"/>
              </a:spcAft>
              <a:buNone/>
            </a:pPr>
            <a:endParaRPr lang="en-US" sz="1600" b="1" dirty="0"/>
          </a:p>
        </p:txBody>
      </p:sp>
      <p:sp>
        <p:nvSpPr>
          <p:cNvPr id="14" name="Content Placeholder 2">
            <a:extLst>
              <a:ext uri="{FF2B5EF4-FFF2-40B4-BE49-F238E27FC236}">
                <a16:creationId xmlns:a16="http://schemas.microsoft.com/office/drawing/2014/main" id="{DFD0055C-12EE-48D9-9492-CC1DFE540DA0}"/>
              </a:ext>
            </a:extLst>
          </p:cNvPr>
          <p:cNvSpPr txBox="1">
            <a:spLocks/>
          </p:cNvSpPr>
          <p:nvPr/>
        </p:nvSpPr>
        <p:spPr>
          <a:xfrm>
            <a:off x="6212403" y="1123950"/>
            <a:ext cx="2743200" cy="3810000"/>
          </a:xfrm>
          <a:prstGeom prst="rect">
            <a:avLst/>
          </a:prstGeom>
          <a:ln>
            <a:solidFill>
              <a:schemeClr val="bg1"/>
            </a:solid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sz="1600" b="1" u="sng" dirty="0"/>
              <a:t>Research</a:t>
            </a:r>
          </a:p>
          <a:p>
            <a:pPr marL="0" indent="0" fontAlgn="auto">
              <a:spcAft>
                <a:spcPts val="0"/>
              </a:spcAft>
              <a:buFont typeface="Arial"/>
              <a:buNone/>
            </a:pPr>
            <a:endParaRPr lang="en-US" sz="600" b="1" u="sng" dirty="0"/>
          </a:p>
          <a:p>
            <a:pPr marL="0" indent="0" fontAlgn="auto">
              <a:spcAft>
                <a:spcPts val="0"/>
              </a:spcAft>
              <a:buFont typeface="Arial"/>
              <a:buNone/>
            </a:pPr>
            <a:r>
              <a:rPr lang="en-US" sz="1600" dirty="0"/>
              <a:t>Supported by extramural or core medical school funds</a:t>
            </a:r>
            <a:endParaRPr lang="en-US" sz="1100" dirty="0"/>
          </a:p>
          <a:p>
            <a:pPr marL="0" indent="0" fontAlgn="auto">
              <a:spcAft>
                <a:spcPts val="0"/>
              </a:spcAft>
              <a:buFont typeface="Arial"/>
              <a:buNone/>
            </a:pPr>
            <a:endParaRPr lang="en-US" sz="200" u="sng" dirty="0"/>
          </a:p>
          <a:p>
            <a:pPr marL="0" indent="0" fontAlgn="auto">
              <a:spcAft>
                <a:spcPts val="0"/>
              </a:spcAft>
              <a:buFont typeface="Arial"/>
              <a:buNone/>
            </a:pPr>
            <a:r>
              <a:rPr lang="en-US" sz="1200" u="sng" dirty="0"/>
              <a:t>Basic Science Expectations:</a:t>
            </a:r>
          </a:p>
          <a:p>
            <a:pPr marL="0" indent="0" fontAlgn="auto">
              <a:spcAft>
                <a:spcPts val="0"/>
              </a:spcAft>
              <a:buNone/>
            </a:pPr>
            <a:endParaRPr lang="en-US" sz="100" dirty="0">
              <a:solidFill>
                <a:srgbClr val="D26828"/>
              </a:solidFill>
            </a:endParaRPr>
          </a:p>
          <a:p>
            <a:pPr marL="0" indent="0" fontAlgn="auto">
              <a:spcAft>
                <a:spcPts val="0"/>
              </a:spcAft>
              <a:buNone/>
            </a:pPr>
            <a:r>
              <a:rPr lang="en-US" sz="1050" b="1" dirty="0"/>
              <a:t>   1 year = 20%</a:t>
            </a:r>
          </a:p>
          <a:p>
            <a:pPr marL="0" indent="0" fontAlgn="auto">
              <a:spcAft>
                <a:spcPts val="0"/>
              </a:spcAft>
              <a:buNone/>
            </a:pPr>
            <a:r>
              <a:rPr lang="en-US" sz="1050" b="1" dirty="0"/>
              <a:t>   2 years = 35%</a:t>
            </a:r>
          </a:p>
          <a:p>
            <a:pPr marL="0" indent="0" fontAlgn="auto">
              <a:spcAft>
                <a:spcPts val="0"/>
              </a:spcAft>
              <a:buNone/>
            </a:pPr>
            <a:r>
              <a:rPr lang="en-US" sz="1050" b="1" dirty="0"/>
              <a:t>   3 years = 50%</a:t>
            </a:r>
          </a:p>
          <a:p>
            <a:pPr marL="0" indent="0" fontAlgn="auto">
              <a:spcAft>
                <a:spcPts val="0"/>
              </a:spcAft>
              <a:buNone/>
            </a:pPr>
            <a:r>
              <a:rPr lang="en-US" sz="1050" b="1" dirty="0"/>
              <a:t>   4 years = 60%</a:t>
            </a:r>
          </a:p>
          <a:p>
            <a:pPr marL="0" indent="0" fontAlgn="auto">
              <a:spcAft>
                <a:spcPts val="0"/>
              </a:spcAft>
              <a:buNone/>
            </a:pPr>
            <a:r>
              <a:rPr lang="en-US" sz="1050" b="1" dirty="0"/>
              <a:t>   5 years = 75%</a:t>
            </a:r>
            <a:endParaRPr lang="en-US" sz="1100" b="1" dirty="0"/>
          </a:p>
          <a:p>
            <a:pPr marL="0" indent="0" fontAlgn="auto">
              <a:spcAft>
                <a:spcPts val="0"/>
              </a:spcAft>
              <a:buFont typeface="Arial"/>
              <a:buNone/>
            </a:pPr>
            <a:endParaRPr lang="en-US" sz="500" u="sng" dirty="0"/>
          </a:p>
          <a:p>
            <a:pPr marL="0" indent="0" fontAlgn="auto">
              <a:spcAft>
                <a:spcPts val="0"/>
              </a:spcAft>
              <a:buNone/>
            </a:pPr>
            <a:endParaRPr lang="en-US" sz="1200" u="sng" dirty="0"/>
          </a:p>
          <a:p>
            <a:pPr marL="0" indent="0" fontAlgn="auto">
              <a:spcAft>
                <a:spcPts val="0"/>
              </a:spcAft>
              <a:buNone/>
            </a:pPr>
            <a:endParaRPr lang="en-US" sz="1200" u="sng" dirty="0"/>
          </a:p>
          <a:p>
            <a:pPr marL="0" indent="0" fontAlgn="auto">
              <a:spcAft>
                <a:spcPts val="0"/>
              </a:spcAft>
              <a:buNone/>
            </a:pPr>
            <a:endParaRPr lang="en-US" sz="1200" u="sng" dirty="0"/>
          </a:p>
          <a:p>
            <a:pPr marL="0" indent="0" fontAlgn="auto">
              <a:spcAft>
                <a:spcPts val="0"/>
              </a:spcAft>
              <a:buNone/>
            </a:pPr>
            <a:endParaRPr lang="en-US" sz="1200" u="sng" dirty="0"/>
          </a:p>
          <a:p>
            <a:pPr marL="0" indent="0" fontAlgn="auto">
              <a:spcAft>
                <a:spcPts val="0"/>
              </a:spcAft>
              <a:buNone/>
            </a:pPr>
            <a:endParaRPr lang="en-US" sz="1200" u="sng" dirty="0"/>
          </a:p>
          <a:p>
            <a:pPr marL="0" indent="0" fontAlgn="auto">
              <a:spcAft>
                <a:spcPts val="0"/>
              </a:spcAft>
              <a:buNone/>
            </a:pPr>
            <a:endParaRPr lang="en-US" sz="1200" u="sng" dirty="0"/>
          </a:p>
          <a:p>
            <a:pPr marL="0" indent="0" fontAlgn="auto">
              <a:spcAft>
                <a:spcPts val="0"/>
              </a:spcAft>
              <a:buNone/>
            </a:pPr>
            <a:r>
              <a:rPr lang="en-US" sz="1200" u="sng" dirty="0"/>
              <a:t>Clinical Research:</a:t>
            </a:r>
          </a:p>
          <a:p>
            <a:pPr marL="0" indent="0" fontAlgn="auto">
              <a:spcAft>
                <a:spcPts val="0"/>
              </a:spcAft>
              <a:buNone/>
            </a:pPr>
            <a:r>
              <a:rPr lang="en-US" sz="1200" dirty="0"/>
              <a:t>Dependent on funding</a:t>
            </a:r>
          </a:p>
          <a:p>
            <a:pPr marL="0" indent="0" fontAlgn="auto">
              <a:spcAft>
                <a:spcPts val="0"/>
              </a:spcAft>
              <a:buNone/>
            </a:pPr>
            <a:endParaRPr lang="en-US" sz="500" dirty="0"/>
          </a:p>
        </p:txBody>
      </p:sp>
      <p:pic>
        <p:nvPicPr>
          <p:cNvPr id="6146" name="Picture 2">
            <a:extLst>
              <a:ext uri="{FF2B5EF4-FFF2-40B4-BE49-F238E27FC236}">
                <a16:creationId xmlns:a16="http://schemas.microsoft.com/office/drawing/2014/main" id="{526BF9C2-6977-1BE0-9A61-62B267792A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99" b="18345"/>
          <a:stretch/>
        </p:blipFill>
        <p:spPr bwMode="auto">
          <a:xfrm>
            <a:off x="6553200" y="3257550"/>
            <a:ext cx="1919178" cy="107348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E01D3AD-CF84-2984-8144-22FA4099FD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0586" y="3450252"/>
            <a:ext cx="2261255" cy="1447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53F069-B3CE-41E2-8A82-238367EA64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622" y="3333750"/>
            <a:ext cx="1690578" cy="1496275"/>
          </a:xfrm>
          <a:prstGeom prst="rect">
            <a:avLst/>
          </a:prstGeom>
        </p:spPr>
      </p:pic>
    </p:spTree>
    <p:extLst>
      <p:ext uri="{BB962C8B-B14F-4D97-AF65-F5344CB8AC3E}">
        <p14:creationId xmlns:p14="http://schemas.microsoft.com/office/powerpoint/2010/main" val="223346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775ADE-FF7D-9948-B2D6-F2D8DDFB71E0}"/>
              </a:ext>
            </a:extLst>
          </p:cNvPr>
          <p:cNvSpPr>
            <a:spLocks noGrp="1"/>
          </p:cNvSpPr>
          <p:nvPr>
            <p:ph type="title"/>
          </p:nvPr>
        </p:nvSpPr>
        <p:spPr>
          <a:xfrm>
            <a:off x="13855" y="546592"/>
            <a:ext cx="8229600" cy="859536"/>
          </a:xfrm>
        </p:spPr>
        <p:txBody>
          <a:bodyPr/>
          <a:lstStyle/>
          <a:p>
            <a:r>
              <a:rPr lang="en-US" dirty="0"/>
              <a:t>Compensation Models </a:t>
            </a:r>
          </a:p>
        </p:txBody>
      </p:sp>
      <p:sp>
        <p:nvSpPr>
          <p:cNvPr id="5" name="Content Placeholder 4">
            <a:extLst>
              <a:ext uri="{FF2B5EF4-FFF2-40B4-BE49-F238E27FC236}">
                <a16:creationId xmlns:a16="http://schemas.microsoft.com/office/drawing/2014/main" id="{7092B64C-D7BE-414C-AD19-98B2F91B87FB}"/>
              </a:ext>
            </a:extLst>
          </p:cNvPr>
          <p:cNvSpPr>
            <a:spLocks noGrp="1"/>
          </p:cNvSpPr>
          <p:nvPr>
            <p:ph sz="half" idx="1"/>
          </p:nvPr>
        </p:nvSpPr>
        <p:spPr>
          <a:xfrm>
            <a:off x="152400" y="1429320"/>
            <a:ext cx="5638800" cy="3337322"/>
          </a:xfrm>
        </p:spPr>
        <p:txBody>
          <a:bodyPr>
            <a:normAutofit fontScale="92500" lnSpcReduction="10000"/>
          </a:bodyPr>
          <a:lstStyle/>
          <a:p>
            <a:pPr marL="0" indent="0">
              <a:buNone/>
            </a:pPr>
            <a:r>
              <a:rPr lang="en-US" sz="1600" b="1" dirty="0"/>
              <a:t>DMS MSRDP Model </a:t>
            </a:r>
          </a:p>
          <a:p>
            <a:pPr>
              <a:buFont typeface="Wingdings" panose="05000000000000000000" pitchFamily="2" charset="2"/>
              <a:buChar char="Ø"/>
            </a:pPr>
            <a:r>
              <a:rPr lang="en-US" sz="1600" dirty="0"/>
              <a:t>Annual Faculty Evaluations </a:t>
            </a:r>
          </a:p>
          <a:p>
            <a:pPr>
              <a:buFont typeface="Wingdings" panose="05000000000000000000" pitchFamily="2" charset="2"/>
              <a:buChar char="Ø"/>
            </a:pPr>
            <a:r>
              <a:rPr lang="en-US" sz="1600" dirty="0"/>
              <a:t>XYZ Model (Guaranteed)</a:t>
            </a:r>
          </a:p>
          <a:p>
            <a:pPr marL="0" indent="0">
              <a:buNone/>
            </a:pPr>
            <a:endParaRPr lang="en-US" sz="500" dirty="0"/>
          </a:p>
          <a:p>
            <a:pPr lvl="1">
              <a:buFont typeface="Wingdings" panose="05000000000000000000" pitchFamily="2" charset="2"/>
              <a:buChar char="Ø"/>
            </a:pPr>
            <a:r>
              <a:rPr lang="en-US" sz="1600" dirty="0"/>
              <a:t>X = rank</a:t>
            </a:r>
          </a:p>
          <a:p>
            <a:pPr lvl="2">
              <a:buFont typeface="Wingdings" panose="05000000000000000000" pitchFamily="2" charset="2"/>
              <a:buChar char="Ø"/>
            </a:pPr>
            <a:r>
              <a:rPr lang="en-US" sz="1400" dirty="0"/>
              <a:t>$30K – Instructor</a:t>
            </a:r>
          </a:p>
          <a:p>
            <a:pPr lvl="2">
              <a:buFont typeface="Wingdings" panose="05000000000000000000" pitchFamily="2" charset="2"/>
              <a:buChar char="Ø"/>
            </a:pPr>
            <a:r>
              <a:rPr lang="en-US" sz="1400" dirty="0"/>
              <a:t>$45K – Assistant Professor</a:t>
            </a:r>
          </a:p>
          <a:p>
            <a:pPr lvl="2">
              <a:buFont typeface="Wingdings" panose="05000000000000000000" pitchFamily="2" charset="2"/>
              <a:buChar char="Ø"/>
            </a:pPr>
            <a:r>
              <a:rPr lang="en-US" sz="1400" dirty="0"/>
              <a:t>$60K – Associate Professor</a:t>
            </a:r>
          </a:p>
          <a:p>
            <a:pPr lvl="2">
              <a:buFont typeface="Wingdings" panose="05000000000000000000" pitchFamily="2" charset="2"/>
              <a:buChar char="Ø"/>
            </a:pPr>
            <a:r>
              <a:rPr lang="en-US" sz="1400" dirty="0"/>
              <a:t>$80K – Professor </a:t>
            </a:r>
          </a:p>
          <a:p>
            <a:pPr marL="914400" lvl="2" indent="0">
              <a:buNone/>
            </a:pPr>
            <a:endParaRPr lang="en-US" sz="400" dirty="0"/>
          </a:p>
          <a:p>
            <a:pPr marL="514350" lvl="1" indent="0">
              <a:buNone/>
            </a:pPr>
            <a:r>
              <a:rPr lang="en-US" sz="1400" dirty="0"/>
              <a:t>(Exceptions (longevity) to be made at the chair’s discretion</a:t>
            </a:r>
          </a:p>
          <a:p>
            <a:pPr marL="514350" lvl="1" indent="0">
              <a:buNone/>
            </a:pPr>
            <a:endParaRPr lang="en-US" sz="500" dirty="0"/>
          </a:p>
          <a:p>
            <a:pPr lvl="1">
              <a:buFont typeface="Wingdings" panose="05000000000000000000" pitchFamily="2" charset="2"/>
              <a:buChar char="Ø"/>
            </a:pPr>
            <a:r>
              <a:rPr lang="en-US" sz="1600" dirty="0"/>
              <a:t>Y= Clinical, Administrative, Research, Education</a:t>
            </a:r>
          </a:p>
          <a:p>
            <a:pPr marL="457200" lvl="1" indent="0">
              <a:buNone/>
            </a:pPr>
            <a:endParaRPr lang="en-US" sz="500" dirty="0"/>
          </a:p>
          <a:p>
            <a:pPr lvl="1">
              <a:buFont typeface="Wingdings" panose="05000000000000000000" pitchFamily="2" charset="2"/>
              <a:buChar char="Ø"/>
            </a:pPr>
            <a:r>
              <a:rPr lang="en-US" sz="1600" dirty="0"/>
              <a:t>Z =Bonus TBD; under review with compensation committee</a:t>
            </a:r>
          </a:p>
          <a:p>
            <a:pPr>
              <a:buFont typeface="Wingdings" panose="05000000000000000000" pitchFamily="2" charset="2"/>
              <a:buChar char="Ø"/>
            </a:pPr>
            <a:endParaRPr lang="en-US" sz="1800" dirty="0"/>
          </a:p>
        </p:txBody>
      </p:sp>
      <p:sp>
        <p:nvSpPr>
          <p:cNvPr id="6" name="Content Placeholder 5">
            <a:extLst>
              <a:ext uri="{FF2B5EF4-FFF2-40B4-BE49-F238E27FC236}">
                <a16:creationId xmlns:a16="http://schemas.microsoft.com/office/drawing/2014/main" id="{B599D56B-E726-564E-8B2E-7FCD9405C4B6}"/>
              </a:ext>
            </a:extLst>
          </p:cNvPr>
          <p:cNvSpPr>
            <a:spLocks noGrp="1"/>
          </p:cNvSpPr>
          <p:nvPr>
            <p:ph sz="half" idx="2"/>
          </p:nvPr>
        </p:nvSpPr>
        <p:spPr>
          <a:xfrm>
            <a:off x="5280629" y="1437919"/>
            <a:ext cx="4038600" cy="3108722"/>
          </a:xfrm>
        </p:spPr>
        <p:txBody>
          <a:bodyPr>
            <a:normAutofit fontScale="92500" lnSpcReduction="10000"/>
          </a:bodyPr>
          <a:lstStyle/>
          <a:p>
            <a:pPr marL="0" indent="0">
              <a:buNone/>
            </a:pPr>
            <a:r>
              <a:rPr lang="en-US" sz="1600" b="1" dirty="0"/>
              <a:t>Ascension Medical Group Model</a:t>
            </a:r>
          </a:p>
          <a:p>
            <a:pPr>
              <a:buFont typeface="Wingdings" panose="05000000000000000000" pitchFamily="2" charset="2"/>
              <a:buChar char="Ø"/>
            </a:pPr>
            <a:r>
              <a:rPr lang="en-US" sz="1600" dirty="0"/>
              <a:t>Annual Faculty Evaluations </a:t>
            </a:r>
          </a:p>
          <a:p>
            <a:pPr>
              <a:buFont typeface="Wingdings" panose="05000000000000000000" pitchFamily="2" charset="2"/>
              <a:buChar char="Ø"/>
            </a:pPr>
            <a:r>
              <a:rPr lang="en-US" sz="1600" dirty="0"/>
              <a:t>wRVU or shift compensation</a:t>
            </a:r>
          </a:p>
          <a:p>
            <a:pPr>
              <a:buFont typeface="Wingdings" panose="05000000000000000000" pitchFamily="2" charset="2"/>
              <a:buChar char="Ø"/>
            </a:pPr>
            <a:endParaRPr lang="en-US" sz="1000" dirty="0"/>
          </a:p>
        </p:txBody>
      </p:sp>
      <p:pic>
        <p:nvPicPr>
          <p:cNvPr id="7172" name="Picture 4" descr="Ireland doctor salary - idealmedhealth">
            <a:extLst>
              <a:ext uri="{FF2B5EF4-FFF2-40B4-BE49-F238E27FC236}">
                <a16:creationId xmlns:a16="http://schemas.microsoft.com/office/drawing/2014/main" id="{85478D78-F6A1-2DAB-48AA-C36431ED9E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543651"/>
            <a:ext cx="3048000" cy="228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4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152400" y="514350"/>
            <a:ext cx="8229600" cy="859536"/>
          </a:xfrm>
        </p:spPr>
        <p:txBody>
          <a:bodyPr/>
          <a:lstStyle/>
          <a:p>
            <a:r>
              <a:rPr lang="en-US" dirty="0"/>
              <a:t>ANNUAL MERIT </a:t>
            </a:r>
          </a:p>
        </p:txBody>
      </p:sp>
      <p:sp>
        <p:nvSpPr>
          <p:cNvPr id="8" name="Content Placeholder 7">
            <a:extLst>
              <a:ext uri="{FF2B5EF4-FFF2-40B4-BE49-F238E27FC236}">
                <a16:creationId xmlns:a16="http://schemas.microsoft.com/office/drawing/2014/main" id="{DD285EEF-23BF-1D49-B02A-9028AA7A9272}"/>
              </a:ext>
            </a:extLst>
          </p:cNvPr>
          <p:cNvSpPr>
            <a:spLocks noGrp="1"/>
          </p:cNvSpPr>
          <p:nvPr>
            <p:ph sz="half" idx="1"/>
          </p:nvPr>
        </p:nvSpPr>
        <p:spPr>
          <a:xfrm>
            <a:off x="92102" y="1581150"/>
            <a:ext cx="4143955" cy="3325717"/>
          </a:xfrm>
          <a:ln>
            <a:noFill/>
          </a:ln>
        </p:spPr>
        <p:txBody>
          <a:bodyPr>
            <a:normAutofit fontScale="62500" lnSpcReduction="20000"/>
          </a:bodyPr>
          <a:lstStyle/>
          <a:p>
            <a:pPr marL="0" indent="0" algn="ctr">
              <a:buNone/>
            </a:pPr>
            <a:r>
              <a:rPr lang="en-US" sz="4600" b="1" dirty="0"/>
              <a:t>CURRENT STATE </a:t>
            </a:r>
          </a:p>
          <a:p>
            <a:pPr marL="0" indent="0" algn="ctr">
              <a:buNone/>
            </a:pPr>
            <a:endParaRPr lang="en-US" sz="1500" dirty="0"/>
          </a:p>
          <a:p>
            <a:pPr>
              <a:lnSpc>
                <a:spcPct val="120000"/>
              </a:lnSpc>
              <a:buFont typeface="Wingdings" panose="05000000000000000000" pitchFamily="2" charset="2"/>
              <a:buChar char="Ø"/>
            </a:pPr>
            <a:r>
              <a:rPr lang="en-US" sz="2900" dirty="0"/>
              <a:t>Merit each year recommended by Dell Medical School Dean </a:t>
            </a:r>
          </a:p>
          <a:p>
            <a:pPr>
              <a:lnSpc>
                <a:spcPct val="120000"/>
              </a:lnSpc>
              <a:buFont typeface="Wingdings" panose="05000000000000000000" pitchFamily="2" charset="2"/>
              <a:buChar char="Ø"/>
            </a:pPr>
            <a:r>
              <a:rPr lang="en-US" sz="2900" dirty="0"/>
              <a:t>Final Approval through Board of Regents</a:t>
            </a:r>
          </a:p>
          <a:p>
            <a:pPr>
              <a:lnSpc>
                <a:spcPct val="120000"/>
              </a:lnSpc>
              <a:buFont typeface="Wingdings" panose="05000000000000000000" pitchFamily="2" charset="2"/>
              <a:buChar char="Ø"/>
            </a:pPr>
            <a:r>
              <a:rPr lang="en-US" sz="2900" dirty="0"/>
              <a:t>Merit includes faculty and staff positions</a:t>
            </a:r>
          </a:p>
          <a:p>
            <a:pPr>
              <a:lnSpc>
                <a:spcPct val="120000"/>
              </a:lnSpc>
              <a:buFont typeface="Wingdings" panose="05000000000000000000" pitchFamily="2" charset="2"/>
              <a:buChar char="Ø"/>
            </a:pPr>
            <a:r>
              <a:rPr lang="en-US" sz="2900" dirty="0"/>
              <a:t> One-time, Annual Merit, Up to 3%</a:t>
            </a:r>
          </a:p>
          <a:p>
            <a:pPr>
              <a:lnSpc>
                <a:spcPct val="120000"/>
              </a:lnSpc>
              <a:buFont typeface="Wingdings" panose="05000000000000000000" pitchFamily="2" charset="2"/>
              <a:buChar char="Ø"/>
            </a:pPr>
            <a:r>
              <a:rPr lang="en-US" sz="2900" dirty="0"/>
              <a:t> Recommendations for merits are based on performance </a:t>
            </a:r>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endParaRPr lang="en-US" dirty="0"/>
          </a:p>
        </p:txBody>
      </p:sp>
      <p:sp>
        <p:nvSpPr>
          <p:cNvPr id="5" name="Content Placeholder 7">
            <a:extLst>
              <a:ext uri="{FF2B5EF4-FFF2-40B4-BE49-F238E27FC236}">
                <a16:creationId xmlns:a16="http://schemas.microsoft.com/office/drawing/2014/main" id="{302CB0C9-1AA2-46B3-ACC1-B44B16D8DC97}"/>
              </a:ext>
            </a:extLst>
          </p:cNvPr>
          <p:cNvSpPr txBox="1">
            <a:spLocks/>
          </p:cNvSpPr>
          <p:nvPr/>
        </p:nvSpPr>
        <p:spPr>
          <a:xfrm>
            <a:off x="5523980" y="1581151"/>
            <a:ext cx="3529906" cy="3325716"/>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fontAlgn="auto">
              <a:spcAft>
                <a:spcPts val="0"/>
              </a:spcAft>
              <a:buFont typeface="Arial"/>
              <a:buNone/>
            </a:pPr>
            <a:r>
              <a:rPr lang="en-US" b="1" dirty="0"/>
              <a:t>FUTURE STATE</a:t>
            </a:r>
          </a:p>
          <a:p>
            <a:pPr marL="0" indent="0" algn="ctr" fontAlgn="auto">
              <a:spcAft>
                <a:spcPts val="0"/>
              </a:spcAft>
              <a:buFont typeface="Arial"/>
              <a:buNone/>
            </a:pPr>
            <a:endParaRPr lang="en-US" sz="800" b="1" dirty="0"/>
          </a:p>
          <a:p>
            <a:pPr fontAlgn="auto">
              <a:spcAft>
                <a:spcPts val="0"/>
              </a:spcAft>
              <a:buFont typeface="Wingdings" panose="05000000000000000000" pitchFamily="2" charset="2"/>
              <a:buChar char="Ø"/>
            </a:pPr>
            <a:r>
              <a:rPr lang="en-US" sz="1800" dirty="0"/>
              <a:t>For Faculty- Z component (Bonus) in MSRDP Compensation Plan</a:t>
            </a:r>
          </a:p>
          <a:p>
            <a:pPr marL="0" indent="0" fontAlgn="auto">
              <a:spcAft>
                <a:spcPts val="0"/>
              </a:spcAft>
              <a:buNone/>
            </a:pPr>
            <a:r>
              <a:rPr lang="en-US" sz="1800" dirty="0"/>
              <a:t> </a:t>
            </a:r>
          </a:p>
          <a:p>
            <a:pPr fontAlgn="auto">
              <a:spcAft>
                <a:spcPts val="0"/>
              </a:spcAft>
              <a:buFont typeface="Wingdings" panose="05000000000000000000" pitchFamily="2" charset="2"/>
              <a:buChar char="Ø"/>
            </a:pPr>
            <a:r>
              <a:rPr lang="en-US" sz="1800" dirty="0"/>
              <a:t>For Staff- maintain current merit methodology </a:t>
            </a:r>
          </a:p>
          <a:p>
            <a:pPr fontAlgn="auto">
              <a:spcAft>
                <a:spcPts val="0"/>
              </a:spcAft>
            </a:pPr>
            <a:endParaRPr lang="en-US" dirty="0"/>
          </a:p>
        </p:txBody>
      </p:sp>
      <p:cxnSp>
        <p:nvCxnSpPr>
          <p:cNvPr id="11" name="Connector: Elbow 10">
            <a:extLst>
              <a:ext uri="{FF2B5EF4-FFF2-40B4-BE49-F238E27FC236}">
                <a16:creationId xmlns:a16="http://schemas.microsoft.com/office/drawing/2014/main" id="{4FECC2AE-EA73-408D-F7A3-6A12DA0A56F3}"/>
              </a:ext>
            </a:extLst>
          </p:cNvPr>
          <p:cNvCxnSpPr>
            <a:cxnSpLocks/>
          </p:cNvCxnSpPr>
          <p:nvPr/>
        </p:nvCxnSpPr>
        <p:spPr>
          <a:xfrm flipV="1">
            <a:off x="4321602" y="2114550"/>
            <a:ext cx="1116832" cy="1040183"/>
          </a:xfrm>
          <a:prstGeom prst="bentConnector3">
            <a:avLst/>
          </a:prstGeom>
          <a:ln w="76200">
            <a:solidFill>
              <a:srgbClr val="D26828"/>
            </a:solidFill>
            <a:tailEnd type="triangle"/>
          </a:ln>
          <a:effectLst>
            <a:innerShdw blurRad="63500" dist="50800" dir="16200000">
              <a:prstClr val="black">
                <a:alpha val="50000"/>
              </a:prstClr>
            </a:innerShdw>
            <a:softEdge rad="12700"/>
          </a:effectLst>
          <a:scene3d>
            <a:camera prst="isometricOffAxis1Right"/>
            <a:lightRig rig="threePt" dir="t"/>
          </a:scene3d>
          <a:sp3d>
            <a:bevelT/>
          </a:sp3d>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89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0" y="438150"/>
            <a:ext cx="8229600" cy="857250"/>
          </a:xfrm>
        </p:spPr>
        <p:txBody>
          <a:bodyPr/>
          <a:lstStyle/>
          <a:p>
            <a:r>
              <a:rPr lang="en-US" dirty="0"/>
              <a:t>Faculty Benefits </a:t>
            </a:r>
          </a:p>
        </p:txBody>
      </p:sp>
      <p:sp>
        <p:nvSpPr>
          <p:cNvPr id="8" name="Content Placeholder 7">
            <a:extLst>
              <a:ext uri="{FF2B5EF4-FFF2-40B4-BE49-F238E27FC236}">
                <a16:creationId xmlns:a16="http://schemas.microsoft.com/office/drawing/2014/main" id="{DD285EEF-23BF-1D49-B02A-9028AA7A9272}"/>
              </a:ext>
            </a:extLst>
          </p:cNvPr>
          <p:cNvSpPr>
            <a:spLocks noGrp="1"/>
          </p:cNvSpPr>
          <p:nvPr>
            <p:ph idx="1"/>
          </p:nvPr>
        </p:nvSpPr>
        <p:spPr>
          <a:xfrm>
            <a:off x="-52228" y="1158144"/>
            <a:ext cx="9043828" cy="4080606"/>
          </a:xfrm>
        </p:spPr>
        <p:txBody>
          <a:bodyPr>
            <a:normAutofit fontScale="92500" lnSpcReduction="20000"/>
          </a:bodyPr>
          <a:lstStyle/>
          <a:p>
            <a:pPr>
              <a:buFont typeface="Wingdings" panose="05000000000000000000" pitchFamily="2" charset="2"/>
              <a:buChar char="Ø"/>
            </a:pPr>
            <a:r>
              <a:rPr lang="en-US" sz="1700" dirty="0"/>
              <a:t>Relocation Bonuses </a:t>
            </a:r>
          </a:p>
          <a:p>
            <a:pPr>
              <a:buFont typeface="Wingdings" panose="05000000000000000000" pitchFamily="2" charset="2"/>
              <a:buChar char="Ø"/>
            </a:pPr>
            <a:endParaRPr lang="en-US" sz="1800" dirty="0"/>
          </a:p>
          <a:p>
            <a:pPr>
              <a:buFont typeface="Wingdings" panose="05000000000000000000" pitchFamily="2" charset="2"/>
              <a:buChar char="Ø"/>
            </a:pPr>
            <a:endParaRPr lang="en-US" sz="1800" dirty="0"/>
          </a:p>
          <a:p>
            <a:pPr marL="0" indent="0">
              <a:buNone/>
            </a:pPr>
            <a:endParaRPr lang="en-US" sz="1800" dirty="0"/>
          </a:p>
          <a:p>
            <a:pPr marL="0" indent="0">
              <a:buNone/>
            </a:pPr>
            <a:endParaRPr lang="en-US" sz="1900" dirty="0"/>
          </a:p>
          <a:p>
            <a:pPr>
              <a:buFont typeface="Wingdings" panose="05000000000000000000" pitchFamily="2" charset="2"/>
              <a:buChar char="Ø"/>
            </a:pPr>
            <a:r>
              <a:rPr lang="en-US" sz="1700" dirty="0"/>
              <a:t>Paid Medical Licensure, DEA costs, Credentialing, &amp; Board/MOC Fees</a:t>
            </a:r>
          </a:p>
          <a:p>
            <a:pPr marL="0" indent="0">
              <a:buNone/>
            </a:pPr>
            <a:endParaRPr lang="en-US" sz="900" dirty="0"/>
          </a:p>
          <a:p>
            <a:pPr>
              <a:buFont typeface="Wingdings" panose="05000000000000000000" pitchFamily="2" charset="2"/>
              <a:buChar char="Ø"/>
            </a:pPr>
            <a:r>
              <a:rPr lang="en-US" sz="1700" dirty="0"/>
              <a:t>Professional Development Funds $3500</a:t>
            </a:r>
          </a:p>
          <a:p>
            <a:pPr lvl="1">
              <a:buFont typeface="Wingdings" panose="05000000000000000000" pitchFamily="2" charset="2"/>
              <a:buChar char="Ø"/>
              <a:defRPr/>
            </a:pPr>
            <a:endParaRPr lang="en-US" sz="500" dirty="0"/>
          </a:p>
          <a:p>
            <a:pPr lvl="1">
              <a:buFont typeface="Wingdings" panose="05000000000000000000" pitchFamily="2" charset="2"/>
              <a:buChar char="Ø"/>
              <a:defRPr/>
            </a:pPr>
            <a:r>
              <a:rPr lang="en-US" sz="1500" dirty="0"/>
              <a:t>Number of Days Based on Rank</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rPr>
              <a:t>Paid Time Off  </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rPr>
              <a:t>Retirement, Health Insurance </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rPr>
              <a:t>Professional Development Training Opportunities</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rPr>
              <a:t>Employee Assistance Program – financial planning, health and wellness, parenting and family support, and mental health services, including short term counseling</a:t>
            </a:r>
          </a:p>
        </p:txBody>
      </p:sp>
      <p:graphicFrame>
        <p:nvGraphicFramePr>
          <p:cNvPr id="3" name="Table 2">
            <a:extLst>
              <a:ext uri="{FF2B5EF4-FFF2-40B4-BE49-F238E27FC236}">
                <a16:creationId xmlns:a16="http://schemas.microsoft.com/office/drawing/2014/main" id="{1CC2FA38-6CEF-C0F9-9AB7-24904352758E}"/>
              </a:ext>
            </a:extLst>
          </p:cNvPr>
          <p:cNvGraphicFramePr>
            <a:graphicFrameLocks noGrp="1"/>
          </p:cNvGraphicFramePr>
          <p:nvPr>
            <p:extLst>
              <p:ext uri="{D42A27DB-BD31-4B8C-83A1-F6EECF244321}">
                <p14:modId xmlns:p14="http://schemas.microsoft.com/office/powerpoint/2010/main" val="389272002"/>
              </p:ext>
            </p:extLst>
          </p:nvPr>
        </p:nvGraphicFramePr>
        <p:xfrm>
          <a:off x="419100" y="1512047"/>
          <a:ext cx="7391399" cy="830072"/>
        </p:xfrm>
        <a:graphic>
          <a:graphicData uri="http://schemas.openxmlformats.org/drawingml/2006/table">
            <a:tbl>
              <a:tblPr firstRow="1" bandRow="1">
                <a:tableStyleId>{5C22544A-7EE6-4342-B048-85BDC9FD1C3A}</a:tableStyleId>
              </a:tblPr>
              <a:tblGrid>
                <a:gridCol w="900211">
                  <a:extLst>
                    <a:ext uri="{9D8B030D-6E8A-4147-A177-3AD203B41FA5}">
                      <a16:colId xmlns:a16="http://schemas.microsoft.com/office/drawing/2014/main" val="1065437495"/>
                    </a:ext>
                  </a:extLst>
                </a:gridCol>
                <a:gridCol w="2115106">
                  <a:extLst>
                    <a:ext uri="{9D8B030D-6E8A-4147-A177-3AD203B41FA5}">
                      <a16:colId xmlns:a16="http://schemas.microsoft.com/office/drawing/2014/main" val="3894625450"/>
                    </a:ext>
                  </a:extLst>
                </a:gridCol>
                <a:gridCol w="2260976">
                  <a:extLst>
                    <a:ext uri="{9D8B030D-6E8A-4147-A177-3AD203B41FA5}">
                      <a16:colId xmlns:a16="http://schemas.microsoft.com/office/drawing/2014/main" val="400479681"/>
                    </a:ext>
                  </a:extLst>
                </a:gridCol>
                <a:gridCol w="2115106">
                  <a:extLst>
                    <a:ext uri="{9D8B030D-6E8A-4147-A177-3AD203B41FA5}">
                      <a16:colId xmlns:a16="http://schemas.microsoft.com/office/drawing/2014/main" val="1361918867"/>
                    </a:ext>
                  </a:extLst>
                </a:gridCol>
              </a:tblGrid>
              <a:tr h="159873">
                <a:tc>
                  <a:txBody>
                    <a:bodyPr/>
                    <a:lstStyle/>
                    <a:p>
                      <a:pPr marL="0" marR="0">
                        <a:lnSpc>
                          <a:spcPct val="107000"/>
                        </a:lnSpc>
                        <a:spcBef>
                          <a:spcPts val="0"/>
                        </a:spcBef>
                        <a:spcAft>
                          <a:spcPts val="0"/>
                        </a:spcAft>
                      </a:pPr>
                      <a:r>
                        <a:rPr lang="en-US" sz="1050" dirty="0">
                          <a:effectLst/>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Non-Faculty Sr. Leaders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Faculty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Faculty Chairs/Senior Faculty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extLst>
                  <a:ext uri="{0D108BD9-81ED-4DB2-BD59-A6C34878D82A}">
                    <a16:rowId xmlns:a16="http://schemas.microsoft.com/office/drawing/2014/main" val="684539924"/>
                  </a:ext>
                </a:extLst>
              </a:tr>
              <a:tr h="262964">
                <a:tc>
                  <a:txBody>
                    <a:bodyPr/>
                    <a:lstStyle/>
                    <a:p>
                      <a:pPr marL="0" marR="0">
                        <a:lnSpc>
                          <a:spcPct val="107000"/>
                        </a:lnSpc>
                        <a:spcBef>
                          <a:spcPts val="0"/>
                        </a:spcBef>
                        <a:spcAft>
                          <a:spcPts val="0"/>
                        </a:spcAft>
                      </a:pPr>
                      <a:r>
                        <a:rPr lang="en-US" sz="1050">
                          <a:effectLst/>
                        </a:rPr>
                        <a:t>In-State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Up to $5,000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$10,000 - $15,000</a:t>
                      </a:r>
                    </a:p>
                    <a:p>
                      <a:pPr marL="0" marR="0">
                        <a:lnSpc>
                          <a:spcPct val="107000"/>
                        </a:lnSpc>
                        <a:spcBef>
                          <a:spcPts val="0"/>
                        </a:spcBef>
                        <a:spcAft>
                          <a:spcPts val="0"/>
                        </a:spcAft>
                      </a:pPr>
                      <a:r>
                        <a:rPr lang="en-US" sz="1050" dirty="0">
                          <a:effectLst/>
                        </a:rPr>
                        <a:t>Varies based on level of position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Up to $20,000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extLst>
                  <a:ext uri="{0D108BD9-81ED-4DB2-BD59-A6C34878D82A}">
                    <a16:rowId xmlns:a16="http://schemas.microsoft.com/office/drawing/2014/main" val="255430372"/>
                  </a:ext>
                </a:extLst>
              </a:tr>
              <a:tr h="262964">
                <a:tc>
                  <a:txBody>
                    <a:bodyPr/>
                    <a:lstStyle/>
                    <a:p>
                      <a:pPr marL="0" marR="0">
                        <a:lnSpc>
                          <a:spcPct val="107000"/>
                        </a:lnSpc>
                        <a:spcBef>
                          <a:spcPts val="0"/>
                        </a:spcBef>
                        <a:spcAft>
                          <a:spcPts val="0"/>
                        </a:spcAft>
                      </a:pPr>
                      <a:r>
                        <a:rPr lang="en-US" sz="1050" dirty="0">
                          <a:effectLst/>
                        </a:rPr>
                        <a:t>Out of State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$10,000 - $20,000</a:t>
                      </a:r>
                    </a:p>
                    <a:p>
                      <a:pPr marL="0" marR="0">
                        <a:lnSpc>
                          <a:spcPct val="107000"/>
                        </a:lnSpc>
                        <a:spcBef>
                          <a:spcPts val="0"/>
                        </a:spcBef>
                        <a:spcAft>
                          <a:spcPts val="0"/>
                        </a:spcAft>
                      </a:pPr>
                      <a:r>
                        <a:rPr lang="en-US" sz="1050" dirty="0">
                          <a:effectLst/>
                        </a:rPr>
                        <a:t>Varies based on level of position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$10,000 - $20,000</a:t>
                      </a:r>
                    </a:p>
                    <a:p>
                      <a:pPr marL="0" marR="0">
                        <a:lnSpc>
                          <a:spcPct val="107000"/>
                        </a:lnSpc>
                        <a:spcBef>
                          <a:spcPts val="0"/>
                        </a:spcBef>
                        <a:spcAft>
                          <a:spcPts val="0"/>
                        </a:spcAft>
                      </a:pPr>
                      <a:r>
                        <a:rPr lang="en-US" sz="1050" dirty="0">
                          <a:effectLst/>
                        </a:rPr>
                        <a:t>Varies based on level of position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tc>
                  <a:txBody>
                    <a:bodyPr/>
                    <a:lstStyle/>
                    <a:p>
                      <a:pPr marL="0" marR="0">
                        <a:lnSpc>
                          <a:spcPct val="107000"/>
                        </a:lnSpc>
                        <a:spcBef>
                          <a:spcPts val="0"/>
                        </a:spcBef>
                        <a:spcAft>
                          <a:spcPts val="0"/>
                        </a:spcAft>
                      </a:pPr>
                      <a:r>
                        <a:rPr lang="en-US" sz="1050" dirty="0">
                          <a:effectLst/>
                        </a:rPr>
                        <a:t>Up to $25,000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prst="coolSlant"/>
                      <a:lightRig rig="flood" dir="t"/>
                    </a:cell3D>
                  </a:tcPr>
                </a:tc>
                <a:extLst>
                  <a:ext uri="{0D108BD9-81ED-4DB2-BD59-A6C34878D82A}">
                    <a16:rowId xmlns:a16="http://schemas.microsoft.com/office/drawing/2014/main" val="1615535381"/>
                  </a:ext>
                </a:extLst>
              </a:tr>
            </a:tbl>
          </a:graphicData>
        </a:graphic>
      </p:graphicFrame>
      <p:graphicFrame>
        <p:nvGraphicFramePr>
          <p:cNvPr id="4" name="Table 3">
            <a:extLst>
              <a:ext uri="{FF2B5EF4-FFF2-40B4-BE49-F238E27FC236}">
                <a16:creationId xmlns:a16="http://schemas.microsoft.com/office/drawing/2014/main" id="{794E1D24-06B6-C6AB-C8DE-F1CDB0A1C765}"/>
              </a:ext>
            </a:extLst>
          </p:cNvPr>
          <p:cNvGraphicFramePr>
            <a:graphicFrameLocks noGrp="1"/>
          </p:cNvGraphicFramePr>
          <p:nvPr>
            <p:extLst>
              <p:ext uri="{D42A27DB-BD31-4B8C-83A1-F6EECF244321}">
                <p14:modId xmlns:p14="http://schemas.microsoft.com/office/powerpoint/2010/main" val="3253543255"/>
              </p:ext>
            </p:extLst>
          </p:nvPr>
        </p:nvGraphicFramePr>
        <p:xfrm>
          <a:off x="4267200" y="2801382"/>
          <a:ext cx="2560320" cy="1143000"/>
        </p:xfrm>
        <a:graphic>
          <a:graphicData uri="http://schemas.openxmlformats.org/drawingml/2006/table">
            <a:tbl>
              <a:tblPr firstRow="1" bandRow="1">
                <a:tableStyleId>{5C22544A-7EE6-4342-B048-85BDC9FD1C3A}</a:tableStyleId>
              </a:tblPr>
              <a:tblGrid>
                <a:gridCol w="1436777">
                  <a:extLst>
                    <a:ext uri="{9D8B030D-6E8A-4147-A177-3AD203B41FA5}">
                      <a16:colId xmlns:a16="http://schemas.microsoft.com/office/drawing/2014/main" val="1178920807"/>
                    </a:ext>
                  </a:extLst>
                </a:gridCol>
                <a:gridCol w="1123543">
                  <a:extLst>
                    <a:ext uri="{9D8B030D-6E8A-4147-A177-3AD203B41FA5}">
                      <a16:colId xmlns:a16="http://schemas.microsoft.com/office/drawing/2014/main" val="4112205179"/>
                    </a:ext>
                  </a:extLst>
                </a:gridCol>
              </a:tblGrid>
              <a:tr h="0">
                <a:tc>
                  <a:txBody>
                    <a:bodyPr/>
                    <a:lstStyle/>
                    <a:p>
                      <a:r>
                        <a:rPr lang="en-US" sz="900" dirty="0"/>
                        <a:t>Rank</a:t>
                      </a:r>
                    </a:p>
                  </a:txBody>
                  <a:tcPr>
                    <a:cell3D prstMaterial="dkEdge">
                      <a:bevel prst="coolSlant"/>
                      <a:lightRig rig="flood" dir="t"/>
                    </a:cell3D>
                  </a:tcPr>
                </a:tc>
                <a:tc>
                  <a:txBody>
                    <a:bodyPr/>
                    <a:lstStyle/>
                    <a:p>
                      <a:r>
                        <a:rPr lang="en-US" sz="900" dirty="0"/>
                        <a:t>Days per Year</a:t>
                      </a:r>
                    </a:p>
                  </a:txBody>
                  <a:tcPr>
                    <a:cell3D prstMaterial="dkEdge">
                      <a:bevel prst="coolSlant"/>
                      <a:lightRig rig="flood" dir="t"/>
                    </a:cell3D>
                  </a:tcPr>
                </a:tc>
                <a:extLst>
                  <a:ext uri="{0D108BD9-81ED-4DB2-BD59-A6C34878D82A}">
                    <a16:rowId xmlns:a16="http://schemas.microsoft.com/office/drawing/2014/main" val="1096733053"/>
                  </a:ext>
                </a:extLst>
              </a:tr>
              <a:tr h="182880">
                <a:tc>
                  <a:txBody>
                    <a:bodyPr/>
                    <a:lstStyle/>
                    <a:p>
                      <a:r>
                        <a:rPr lang="en-US" sz="900" dirty="0"/>
                        <a:t>Professor</a:t>
                      </a:r>
                    </a:p>
                  </a:txBody>
                  <a:tcPr>
                    <a:cell3D prstMaterial="dkEdge">
                      <a:bevel prst="coolSlant"/>
                      <a:lightRig rig="flood" dir="t"/>
                    </a:cell3D>
                  </a:tcPr>
                </a:tc>
                <a:tc>
                  <a:txBody>
                    <a:bodyPr/>
                    <a:lstStyle/>
                    <a:p>
                      <a:r>
                        <a:rPr lang="en-US" sz="900" dirty="0"/>
                        <a:t>20</a:t>
                      </a:r>
                    </a:p>
                  </a:txBody>
                  <a:tcPr>
                    <a:cell3D prstMaterial="dkEdge">
                      <a:bevel prst="coolSlant"/>
                      <a:lightRig rig="flood" dir="t"/>
                    </a:cell3D>
                  </a:tcPr>
                </a:tc>
                <a:extLst>
                  <a:ext uri="{0D108BD9-81ED-4DB2-BD59-A6C34878D82A}">
                    <a16:rowId xmlns:a16="http://schemas.microsoft.com/office/drawing/2014/main" val="2707811171"/>
                  </a:ext>
                </a:extLst>
              </a:tr>
              <a:tr h="182880">
                <a:tc>
                  <a:txBody>
                    <a:bodyPr/>
                    <a:lstStyle/>
                    <a:p>
                      <a:r>
                        <a:rPr lang="en-US" sz="900" dirty="0"/>
                        <a:t>Associate Professor</a:t>
                      </a:r>
                    </a:p>
                  </a:txBody>
                  <a:tcPr>
                    <a:cell3D prstMaterial="dkEdge">
                      <a:bevel prst="coolSlant"/>
                      <a:lightRig rig="flood" dir="t"/>
                    </a:cell3D>
                  </a:tcPr>
                </a:tc>
                <a:tc>
                  <a:txBody>
                    <a:bodyPr/>
                    <a:lstStyle/>
                    <a:p>
                      <a:r>
                        <a:rPr lang="en-US" sz="900" dirty="0"/>
                        <a:t>15</a:t>
                      </a:r>
                    </a:p>
                  </a:txBody>
                  <a:tcPr>
                    <a:cell3D prstMaterial="dkEdge">
                      <a:bevel prst="coolSlant"/>
                      <a:lightRig rig="flood" dir="t"/>
                    </a:cell3D>
                  </a:tcPr>
                </a:tc>
                <a:extLst>
                  <a:ext uri="{0D108BD9-81ED-4DB2-BD59-A6C34878D82A}">
                    <a16:rowId xmlns:a16="http://schemas.microsoft.com/office/drawing/2014/main" val="2922409280"/>
                  </a:ext>
                </a:extLst>
              </a:tr>
              <a:tr h="182880">
                <a:tc>
                  <a:txBody>
                    <a:bodyPr/>
                    <a:lstStyle/>
                    <a:p>
                      <a:r>
                        <a:rPr lang="en-US" sz="900" dirty="0"/>
                        <a:t>Assistant Professor</a:t>
                      </a:r>
                    </a:p>
                  </a:txBody>
                  <a:tcPr>
                    <a:cell3D prstMaterial="dkEdge">
                      <a:bevel prst="coolSlant"/>
                      <a:lightRig rig="flood" dir="t"/>
                    </a:cell3D>
                  </a:tcPr>
                </a:tc>
                <a:tc>
                  <a:txBody>
                    <a:bodyPr/>
                    <a:lstStyle/>
                    <a:p>
                      <a:r>
                        <a:rPr lang="en-US" sz="900" dirty="0"/>
                        <a:t>10</a:t>
                      </a:r>
                    </a:p>
                  </a:txBody>
                  <a:tcPr>
                    <a:cell3D prstMaterial="dkEdge">
                      <a:bevel prst="coolSlant"/>
                      <a:lightRig rig="flood" dir="t"/>
                    </a:cell3D>
                  </a:tcPr>
                </a:tc>
                <a:extLst>
                  <a:ext uri="{0D108BD9-81ED-4DB2-BD59-A6C34878D82A}">
                    <a16:rowId xmlns:a16="http://schemas.microsoft.com/office/drawing/2014/main" val="1305648014"/>
                  </a:ext>
                </a:extLst>
              </a:tr>
              <a:tr h="182880">
                <a:tc>
                  <a:txBody>
                    <a:bodyPr/>
                    <a:lstStyle/>
                    <a:p>
                      <a:r>
                        <a:rPr lang="en-US" sz="900" dirty="0"/>
                        <a:t>Instructor</a:t>
                      </a:r>
                    </a:p>
                  </a:txBody>
                  <a:tcPr>
                    <a:cell3D prstMaterial="dkEdge">
                      <a:bevel prst="coolSlant"/>
                      <a:lightRig rig="flood" dir="t"/>
                    </a:cell3D>
                  </a:tcPr>
                </a:tc>
                <a:tc>
                  <a:txBody>
                    <a:bodyPr/>
                    <a:lstStyle/>
                    <a:p>
                      <a:r>
                        <a:rPr lang="en-US" sz="900" dirty="0"/>
                        <a:t>5</a:t>
                      </a:r>
                    </a:p>
                  </a:txBody>
                  <a:tcPr>
                    <a:cell3D prstMaterial="dkEdge">
                      <a:bevel prst="coolSlant"/>
                      <a:lightRig rig="flood" dir="t"/>
                    </a:cell3D>
                  </a:tcPr>
                </a:tc>
                <a:extLst>
                  <a:ext uri="{0D108BD9-81ED-4DB2-BD59-A6C34878D82A}">
                    <a16:rowId xmlns:a16="http://schemas.microsoft.com/office/drawing/2014/main" val="1059045219"/>
                  </a:ext>
                </a:extLst>
              </a:tr>
            </a:tbl>
          </a:graphicData>
        </a:graphic>
      </p:graphicFrame>
    </p:spTree>
    <p:extLst>
      <p:ext uri="{BB962C8B-B14F-4D97-AF65-F5344CB8AC3E}">
        <p14:creationId xmlns:p14="http://schemas.microsoft.com/office/powerpoint/2010/main" val="1060308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304800" y="495300"/>
            <a:ext cx="8229600" cy="857250"/>
          </a:xfrm>
        </p:spPr>
        <p:txBody>
          <a:bodyPr/>
          <a:lstStyle/>
          <a:p>
            <a:r>
              <a:rPr lang="en-US" dirty="0"/>
              <a:t>Always Have A North Star </a:t>
            </a:r>
          </a:p>
        </p:txBody>
      </p:sp>
      <p:pic>
        <p:nvPicPr>
          <p:cNvPr id="3" name="Picture 2">
            <a:extLst>
              <a:ext uri="{FF2B5EF4-FFF2-40B4-BE49-F238E27FC236}">
                <a16:creationId xmlns:a16="http://schemas.microsoft.com/office/drawing/2014/main" id="{DB4501A7-7997-46C4-90C3-3E3E1EBDD7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352550"/>
            <a:ext cx="2895598" cy="3619498"/>
          </a:xfrm>
          <a:prstGeom prst="rect">
            <a:avLst/>
          </a:prstGeom>
        </p:spPr>
      </p:pic>
    </p:spTree>
    <p:extLst>
      <p:ext uri="{BB962C8B-B14F-4D97-AF65-F5344CB8AC3E}">
        <p14:creationId xmlns:p14="http://schemas.microsoft.com/office/powerpoint/2010/main" val="239569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p:txBody>
          <a:bodyPr/>
          <a:lstStyle/>
          <a:p>
            <a:r>
              <a:rPr lang="en-US" dirty="0"/>
              <a:t>Thank You &amp; Questions </a:t>
            </a:r>
          </a:p>
        </p:txBody>
      </p:sp>
      <p:sp>
        <p:nvSpPr>
          <p:cNvPr id="8" name="Content Placeholder 7">
            <a:extLst>
              <a:ext uri="{FF2B5EF4-FFF2-40B4-BE49-F238E27FC236}">
                <a16:creationId xmlns:a16="http://schemas.microsoft.com/office/drawing/2014/main" id="{DD285EEF-23BF-1D49-B02A-9028AA7A9272}"/>
              </a:ext>
            </a:extLst>
          </p:cNvPr>
          <p:cNvSpPr>
            <a:spLocks noGrp="1"/>
          </p:cNvSpPr>
          <p:nvPr>
            <p:ph idx="1"/>
          </p:nvPr>
        </p:nvSpPr>
        <p:spPr>
          <a:xfrm>
            <a:off x="457200" y="1771650"/>
            <a:ext cx="3962400" cy="2914650"/>
          </a:xfrm>
        </p:spPr>
        <p:txBody>
          <a:bodyPr>
            <a:normAutofit/>
          </a:bodyPr>
          <a:lstStyle/>
          <a:p>
            <a:pPr marL="0" indent="0" algn="ctr">
              <a:buNone/>
            </a:pPr>
            <a:endParaRPr lang="en-US" sz="2000" dirty="0">
              <a:solidFill>
                <a:schemeClr val="tx1"/>
              </a:solidFill>
            </a:endParaRPr>
          </a:p>
          <a:p>
            <a:pPr marL="0" indent="0">
              <a:buNone/>
            </a:pPr>
            <a:r>
              <a:rPr lang="en-US" sz="2000" dirty="0">
                <a:solidFill>
                  <a:schemeClr val="tx1"/>
                </a:solidFill>
              </a:rPr>
              <a:t>Sima Patel, MHA      </a:t>
            </a:r>
            <a:r>
              <a:rPr lang="en-US" sz="2000" dirty="0">
                <a:solidFill>
                  <a:schemeClr val="tx1"/>
                </a:solidFill>
                <a:hlinkClick r:id="rId2"/>
              </a:rPr>
              <a:t>sima.patel@austin.utexas.edu</a:t>
            </a:r>
            <a:br>
              <a:rPr lang="en-US" sz="2000" dirty="0">
                <a:solidFill>
                  <a:schemeClr val="tx1"/>
                </a:solidFill>
              </a:rPr>
            </a:br>
            <a:r>
              <a:rPr lang="en-US" sz="2000" dirty="0">
                <a:solidFill>
                  <a:schemeClr val="tx1"/>
                </a:solidFill>
              </a:rPr>
              <a:t>Amy Lee, MSW, PMP  </a:t>
            </a:r>
            <a:r>
              <a:rPr lang="en-US" sz="2000" dirty="0">
                <a:solidFill>
                  <a:schemeClr val="tx1"/>
                </a:solidFill>
                <a:hlinkClick r:id="rId3"/>
              </a:rPr>
              <a:t>amy.lee@austin.utexas.edu</a:t>
            </a:r>
            <a:br>
              <a:rPr lang="en-US" sz="2700" dirty="0">
                <a:solidFill>
                  <a:schemeClr val="tx1"/>
                </a:solidFill>
              </a:rPr>
            </a:br>
            <a:endParaRPr lang="en-US" sz="2700" dirty="0"/>
          </a:p>
        </p:txBody>
      </p:sp>
      <p:pic>
        <p:nvPicPr>
          <p:cNvPr id="4" name="Picture 3">
            <a:extLst>
              <a:ext uri="{FF2B5EF4-FFF2-40B4-BE49-F238E27FC236}">
                <a16:creationId xmlns:a16="http://schemas.microsoft.com/office/drawing/2014/main" id="{D1529BB3-D645-4227-9AE3-0FD6FF9E1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791586"/>
            <a:ext cx="3587370" cy="2506073"/>
          </a:xfrm>
          <a:prstGeom prst="rect">
            <a:avLst/>
          </a:prstGeom>
        </p:spPr>
      </p:pic>
    </p:spTree>
    <p:extLst>
      <p:ext uri="{BB962C8B-B14F-4D97-AF65-F5344CB8AC3E}">
        <p14:creationId xmlns:p14="http://schemas.microsoft.com/office/powerpoint/2010/main" val="2412488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6B31E-8B42-647E-A52B-A7C3E2134F00}"/>
              </a:ext>
            </a:extLst>
          </p:cNvPr>
          <p:cNvSpPr>
            <a:spLocks noGrp="1"/>
          </p:cNvSpPr>
          <p:nvPr>
            <p:ph type="ctrTitle"/>
          </p:nvPr>
        </p:nvSpPr>
        <p:spPr>
          <a:xfrm>
            <a:off x="474122" y="1371036"/>
            <a:ext cx="8441278" cy="1349589"/>
          </a:xfrm>
        </p:spPr>
        <p:txBody>
          <a:bodyPr/>
          <a:lstStyle/>
          <a:p>
            <a:r>
              <a:rPr lang="en-US" sz="4400" b="1" dirty="0">
                <a:solidFill>
                  <a:sysClr val="windowText" lastClr="000000"/>
                </a:solidFill>
                <a:cs typeface="Arial" panose="020B0604020202020204" pitchFamily="34" charset="0"/>
              </a:rPr>
              <a:t>OUR Department leadership &amp; Growth</a:t>
            </a:r>
          </a:p>
        </p:txBody>
      </p:sp>
      <p:sp>
        <p:nvSpPr>
          <p:cNvPr id="4" name="Text Placeholder 3">
            <a:extLst>
              <a:ext uri="{FF2B5EF4-FFF2-40B4-BE49-F238E27FC236}">
                <a16:creationId xmlns:a16="http://schemas.microsoft.com/office/drawing/2014/main" id="{B29FA8DA-DAE9-AB04-B89B-869F9965078F}"/>
              </a:ext>
            </a:extLst>
          </p:cNvPr>
          <p:cNvSpPr>
            <a:spLocks noGrp="1"/>
          </p:cNvSpPr>
          <p:nvPr>
            <p:ph type="body" sz="quarter" idx="12"/>
          </p:nvPr>
        </p:nvSpPr>
        <p:spPr>
          <a:xfrm>
            <a:off x="484632" y="3554284"/>
            <a:ext cx="7891272" cy="312866"/>
          </a:xfrm>
        </p:spPr>
        <p:txBody>
          <a:bodyPr/>
          <a:lstStyle/>
          <a:p>
            <a:r>
              <a:rPr lang="en-US" sz="1600" dirty="0">
                <a:latin typeface="Arial" panose="020B0604020202020204" pitchFamily="34" charset="0"/>
                <a:cs typeface="Arial" panose="020B0604020202020204" pitchFamily="34" charset="0"/>
              </a:rPr>
              <a:t>Z. Leah </a:t>
            </a:r>
            <a:r>
              <a:rPr lang="en-US" sz="1600" dirty="0" err="1">
                <a:latin typeface="Arial" panose="020B0604020202020204" pitchFamily="34" charset="0"/>
                <a:cs typeface="Arial" panose="020B0604020202020204" pitchFamily="34" charset="0"/>
              </a:rPr>
              <a:t>harris,</a:t>
            </a:r>
            <a:r>
              <a:rPr lang="en-US" sz="1600" dirty="0">
                <a:latin typeface="Arial" panose="020B0604020202020204" pitchFamily="34" charset="0"/>
                <a:cs typeface="Arial" panose="020B0604020202020204" pitchFamily="34" charset="0"/>
              </a:rPr>
              <a:t> md</a:t>
            </a:r>
          </a:p>
        </p:txBody>
      </p:sp>
      <p:sp>
        <p:nvSpPr>
          <p:cNvPr id="5" name="Text Placeholder 4">
            <a:extLst>
              <a:ext uri="{FF2B5EF4-FFF2-40B4-BE49-F238E27FC236}">
                <a16:creationId xmlns:a16="http://schemas.microsoft.com/office/drawing/2014/main" id="{F84FA9B6-EA89-50E6-1A45-CAC063E1632B}"/>
              </a:ext>
            </a:extLst>
          </p:cNvPr>
          <p:cNvSpPr>
            <a:spLocks noGrp="1"/>
          </p:cNvSpPr>
          <p:nvPr>
            <p:ph type="body" sz="quarter" idx="13"/>
          </p:nvPr>
        </p:nvSpPr>
        <p:spPr>
          <a:xfrm>
            <a:off x="484632" y="3867150"/>
            <a:ext cx="7891272" cy="688086"/>
          </a:xfrm>
        </p:spPr>
        <p:txBody>
          <a:bodyPr/>
          <a:lstStyle/>
          <a:p>
            <a:r>
              <a:rPr lang="en-US" sz="1100" dirty="0"/>
              <a:t>Chair of Pediatrics, Dell Medical School</a:t>
            </a:r>
          </a:p>
          <a:p>
            <a:r>
              <a:rPr lang="en-US" sz="1100" dirty="0"/>
              <a:t>Director, Dell Pediatric Research Institute</a:t>
            </a:r>
          </a:p>
          <a:p>
            <a:r>
              <a:rPr lang="en-US" sz="1100" dirty="0"/>
              <a:t>Physician-in-Chief, Dell Children’s Medical Center</a:t>
            </a:r>
          </a:p>
        </p:txBody>
      </p:sp>
      <p:sp>
        <p:nvSpPr>
          <p:cNvPr id="6" name="Text Placeholder 5">
            <a:extLst>
              <a:ext uri="{FF2B5EF4-FFF2-40B4-BE49-F238E27FC236}">
                <a16:creationId xmlns:a16="http://schemas.microsoft.com/office/drawing/2014/main" id="{8DCB0899-E664-F028-D290-E09F698A5F2E}"/>
              </a:ext>
            </a:extLst>
          </p:cNvPr>
          <p:cNvSpPr>
            <a:spLocks noGrp="1"/>
          </p:cNvSpPr>
          <p:nvPr>
            <p:ph type="body" sz="quarter" idx="14"/>
          </p:nvPr>
        </p:nvSpPr>
        <p:spPr/>
        <p:txBody>
          <a:bodyPr/>
          <a:lstStyle/>
          <a:p>
            <a:r>
              <a:rPr lang="en-US" sz="1200" dirty="0">
                <a:latin typeface="Arial" panose="020B0604020202020204" pitchFamily="34" charset="0"/>
                <a:cs typeface="Arial" panose="020B0604020202020204" pitchFamily="34" charset="0"/>
              </a:rPr>
              <a:t>November 3, 2023</a:t>
            </a:r>
          </a:p>
        </p:txBody>
      </p:sp>
    </p:spTree>
    <p:extLst>
      <p:ext uri="{BB962C8B-B14F-4D97-AF65-F5344CB8AC3E}">
        <p14:creationId xmlns:p14="http://schemas.microsoft.com/office/powerpoint/2010/main" val="2766420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047750"/>
            <a:ext cx="6819900" cy="3394472"/>
          </a:xfrm>
          <a:noFill/>
          <a:ln w="38100">
            <a:solidFill>
              <a:schemeClr val="accent2"/>
            </a:solidFill>
          </a:ln>
        </p:spPr>
        <p:txBody>
          <a:bodyPr>
            <a:normAutofit/>
          </a:bodyPr>
          <a:lstStyle/>
          <a:p>
            <a:pPr marL="0" indent="0">
              <a:buNone/>
            </a:pPr>
            <a:r>
              <a:rPr lang="en-US" sz="3300" dirty="0">
                <a:hlinkClick r:id="rId2">
                  <a:extLst>
                    <a:ext uri="{A12FA001-AC4F-418D-AE19-62706E023703}">
                      <ahyp:hlinkClr xmlns:ahyp="http://schemas.microsoft.com/office/drawing/2018/hyperlinkcolor" val="tx"/>
                    </a:ext>
                  </a:extLst>
                </a:hlinkClick>
              </a:rPr>
              <a:t>zlharris@peds.bsd.uchicago.edu</a:t>
            </a:r>
            <a:endParaRPr lang="en-US" sz="3300" dirty="0"/>
          </a:p>
          <a:p>
            <a:pPr marL="0" indent="0">
              <a:buNone/>
            </a:pPr>
            <a:r>
              <a:rPr lang="en-US" sz="3300" dirty="0">
                <a:hlinkClick r:id="rId3">
                  <a:extLst>
                    <a:ext uri="{A12FA001-AC4F-418D-AE19-62706E023703}">
                      <ahyp:hlinkClr xmlns:ahyp="http://schemas.microsoft.com/office/drawing/2018/hyperlinkcolor" val="tx"/>
                    </a:ext>
                  </a:extLst>
                </a:hlinkClick>
              </a:rPr>
              <a:t>harris_z@kids.wustl.edu</a:t>
            </a:r>
            <a:endParaRPr lang="en-US" sz="3300" dirty="0"/>
          </a:p>
          <a:p>
            <a:pPr marL="0" indent="0">
              <a:buNone/>
            </a:pPr>
            <a:r>
              <a:rPr lang="en-US" sz="3300" dirty="0">
                <a:hlinkClick r:id="rId4">
                  <a:extLst>
                    <a:ext uri="{A12FA001-AC4F-418D-AE19-62706E023703}">
                      <ahyp:hlinkClr xmlns:ahyp="http://schemas.microsoft.com/office/drawing/2018/hyperlinkcolor" val="tx"/>
                    </a:ext>
                  </a:extLst>
                </a:hlinkClick>
              </a:rPr>
              <a:t>zharris1@jhmi.edu</a:t>
            </a:r>
            <a:endParaRPr lang="en-US" sz="3300" dirty="0"/>
          </a:p>
          <a:p>
            <a:pPr marL="0" indent="0">
              <a:buNone/>
            </a:pPr>
            <a:r>
              <a:rPr lang="en-US" sz="3300" dirty="0">
                <a:hlinkClick r:id="rId5">
                  <a:extLst>
                    <a:ext uri="{A12FA001-AC4F-418D-AE19-62706E023703}">
                      <ahyp:hlinkClr xmlns:ahyp="http://schemas.microsoft.com/office/drawing/2018/hyperlinkcolor" val="tx"/>
                    </a:ext>
                  </a:extLst>
                </a:hlinkClick>
              </a:rPr>
              <a:t>zena.harris@vanderbilt.edu</a:t>
            </a:r>
            <a:r>
              <a:rPr lang="en-US" sz="3300" dirty="0"/>
              <a:t> </a:t>
            </a:r>
          </a:p>
          <a:p>
            <a:pPr marL="0" indent="0">
              <a:buNone/>
            </a:pPr>
            <a:r>
              <a:rPr lang="en-US" sz="3300" dirty="0">
                <a:hlinkClick r:id="rId6">
                  <a:extLst>
                    <a:ext uri="{A12FA001-AC4F-418D-AE19-62706E023703}">
                      <ahyp:hlinkClr xmlns:ahyp="http://schemas.microsoft.com/office/drawing/2018/hyperlinkcolor" val="tx"/>
                    </a:ext>
                  </a:extLst>
                </a:hlinkClick>
              </a:rPr>
              <a:t>zlharris@luriechildrens.org</a:t>
            </a:r>
            <a:endParaRPr lang="en-US" sz="3300" dirty="0"/>
          </a:p>
          <a:p>
            <a:pPr marL="0" indent="0">
              <a:buNone/>
            </a:pPr>
            <a:endParaRPr lang="en-US" dirty="0"/>
          </a:p>
          <a:p>
            <a:endParaRPr lang="en-US" dirty="0"/>
          </a:p>
        </p:txBody>
      </p:sp>
    </p:spTree>
    <p:extLst>
      <p:ext uri="{BB962C8B-B14F-4D97-AF65-F5344CB8AC3E}">
        <p14:creationId xmlns:p14="http://schemas.microsoft.com/office/powerpoint/2010/main" val="182329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4CCB50A-0747-58B9-99DB-432B7137FAC0}"/>
              </a:ext>
            </a:extLst>
          </p:cNvPr>
          <p:cNvSpPr>
            <a:spLocks noGrp="1"/>
          </p:cNvSpPr>
          <p:nvPr>
            <p:ph sz="half" idx="1"/>
          </p:nvPr>
        </p:nvSpPr>
        <p:spPr>
          <a:xfrm>
            <a:off x="228600" y="1151632"/>
            <a:ext cx="5029200" cy="2486918"/>
          </a:xfrm>
          <a:noFill/>
          <a:ln w="38100">
            <a:solidFill>
              <a:schemeClr val="accent2"/>
            </a:solidFill>
          </a:ln>
        </p:spPr>
        <p:txBody>
          <a:bodyPr>
            <a:normAutofit/>
          </a:bodyPr>
          <a:lstStyle/>
          <a:p>
            <a:pPr marL="0" indent="0">
              <a:buNone/>
            </a:pPr>
            <a:r>
              <a:rPr lang="en-US" sz="2600" dirty="0">
                <a:hlinkClick r:id="rId2">
                  <a:extLst>
                    <a:ext uri="{A12FA001-AC4F-418D-AE19-62706E023703}">
                      <ahyp:hlinkClr xmlns:ahyp="http://schemas.microsoft.com/office/drawing/2018/hyperlinkcolor" val="tx"/>
                    </a:ext>
                  </a:extLst>
                </a:hlinkClick>
              </a:rPr>
              <a:t>zlharris@peds.bsd.uchicago.edu</a:t>
            </a:r>
            <a:endParaRPr lang="en-US" sz="2600" dirty="0"/>
          </a:p>
          <a:p>
            <a:pPr marL="0" indent="0">
              <a:buNone/>
            </a:pPr>
            <a:r>
              <a:rPr lang="en-US" sz="2600" dirty="0">
                <a:hlinkClick r:id="rId3">
                  <a:extLst>
                    <a:ext uri="{A12FA001-AC4F-418D-AE19-62706E023703}">
                      <ahyp:hlinkClr xmlns:ahyp="http://schemas.microsoft.com/office/drawing/2018/hyperlinkcolor" val="tx"/>
                    </a:ext>
                  </a:extLst>
                </a:hlinkClick>
              </a:rPr>
              <a:t>harris_z@kids.wustl.edu</a:t>
            </a:r>
            <a:endParaRPr lang="en-US" sz="2600" dirty="0"/>
          </a:p>
          <a:p>
            <a:pPr marL="0" indent="0">
              <a:buNone/>
            </a:pPr>
            <a:r>
              <a:rPr lang="en-US" sz="2600" dirty="0">
                <a:hlinkClick r:id="rId4">
                  <a:extLst>
                    <a:ext uri="{A12FA001-AC4F-418D-AE19-62706E023703}">
                      <ahyp:hlinkClr xmlns:ahyp="http://schemas.microsoft.com/office/drawing/2018/hyperlinkcolor" val="tx"/>
                    </a:ext>
                  </a:extLst>
                </a:hlinkClick>
              </a:rPr>
              <a:t>zharris1@jhmi.edu</a:t>
            </a:r>
            <a:endParaRPr lang="en-US" sz="2600" dirty="0"/>
          </a:p>
          <a:p>
            <a:pPr marL="0" indent="0">
              <a:buNone/>
            </a:pPr>
            <a:r>
              <a:rPr lang="en-US" sz="2600" dirty="0">
                <a:hlinkClick r:id="rId5">
                  <a:extLst>
                    <a:ext uri="{A12FA001-AC4F-418D-AE19-62706E023703}">
                      <ahyp:hlinkClr xmlns:ahyp="http://schemas.microsoft.com/office/drawing/2018/hyperlinkcolor" val="tx"/>
                    </a:ext>
                  </a:extLst>
                </a:hlinkClick>
              </a:rPr>
              <a:t>zena.harris@vanderbilt.edu</a:t>
            </a:r>
            <a:r>
              <a:rPr lang="en-US" sz="2600" dirty="0"/>
              <a:t> </a:t>
            </a:r>
          </a:p>
          <a:p>
            <a:pPr marL="0" indent="0">
              <a:buNone/>
            </a:pPr>
            <a:r>
              <a:rPr lang="en-US" sz="2600" dirty="0">
                <a:hlinkClick r:id="rId6">
                  <a:extLst>
                    <a:ext uri="{A12FA001-AC4F-418D-AE19-62706E023703}">
                      <ahyp:hlinkClr xmlns:ahyp="http://schemas.microsoft.com/office/drawing/2018/hyperlinkcolor" val="tx"/>
                    </a:ext>
                  </a:extLst>
                </a:hlinkClick>
              </a:rPr>
              <a:t>zlharris@luriechildrens.org</a:t>
            </a:r>
            <a:endParaRPr lang="en-US" dirty="0"/>
          </a:p>
          <a:p>
            <a:endParaRPr lang="en-US" dirty="0"/>
          </a:p>
        </p:txBody>
      </p:sp>
      <p:sp>
        <p:nvSpPr>
          <p:cNvPr id="6" name="TextBox 5">
            <a:extLst>
              <a:ext uri="{FF2B5EF4-FFF2-40B4-BE49-F238E27FC236}">
                <a16:creationId xmlns:a16="http://schemas.microsoft.com/office/drawing/2014/main" id="{8BC0FD48-3E23-31BF-4A6E-B17DA1B13470}"/>
              </a:ext>
            </a:extLst>
          </p:cNvPr>
          <p:cNvSpPr txBox="1"/>
          <p:nvPr/>
        </p:nvSpPr>
        <p:spPr>
          <a:xfrm>
            <a:off x="5486400" y="1151632"/>
            <a:ext cx="3276600" cy="2486918"/>
          </a:xfrm>
          <a:prstGeom prst="rect">
            <a:avLst/>
          </a:prstGeom>
          <a:noFill/>
          <a:ln w="38100">
            <a:solidFill>
              <a:srgbClr val="DA631B"/>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p:txBody>
      </p:sp>
      <p:sp>
        <p:nvSpPr>
          <p:cNvPr id="7" name="TextBox 6">
            <a:extLst>
              <a:ext uri="{FF2B5EF4-FFF2-40B4-BE49-F238E27FC236}">
                <a16:creationId xmlns:a16="http://schemas.microsoft.com/office/drawing/2014/main" id="{BAA9EA51-9908-4920-CF1B-BA714425BB89}"/>
              </a:ext>
            </a:extLst>
          </p:cNvPr>
          <p:cNvSpPr txBox="1"/>
          <p:nvPr/>
        </p:nvSpPr>
        <p:spPr>
          <a:xfrm>
            <a:off x="5638800" y="1240869"/>
            <a:ext cx="3124200"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charset="0"/>
                <a:cs typeface="Arial" charset="0"/>
              </a:rPr>
              <a:t>Dean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charset="0"/>
                <a:cs typeface="Arial" charset="0"/>
              </a:rPr>
              <a:t>Chairman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charset="0"/>
                <a:cs typeface="Arial" charset="0"/>
              </a:rPr>
              <a:t>Dean/President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charset="0"/>
                <a:cs typeface="Arial" charset="0"/>
              </a:rPr>
              <a:t>CEO &gt;&gt; Chair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Arial" charset="0"/>
                <a:cs typeface="Arial" charset="0"/>
              </a:rPr>
              <a:t>CEO = Chair</a:t>
            </a:r>
          </a:p>
        </p:txBody>
      </p:sp>
    </p:spTree>
    <p:extLst>
      <p:ext uri="{BB962C8B-B14F-4D97-AF65-F5344CB8AC3E}">
        <p14:creationId xmlns:p14="http://schemas.microsoft.com/office/powerpoint/2010/main" val="373678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76200" y="514350"/>
            <a:ext cx="8229600" cy="857250"/>
          </a:xfrm>
        </p:spPr>
        <p:txBody>
          <a:bodyPr/>
          <a:lstStyle/>
          <a:p>
            <a:r>
              <a:rPr lang="en-US" dirty="0"/>
              <a:t>Overview: </a:t>
            </a:r>
          </a:p>
        </p:txBody>
      </p:sp>
      <p:sp>
        <p:nvSpPr>
          <p:cNvPr id="8" name="Content Placeholder 7">
            <a:extLst>
              <a:ext uri="{FF2B5EF4-FFF2-40B4-BE49-F238E27FC236}">
                <a16:creationId xmlns:a16="http://schemas.microsoft.com/office/drawing/2014/main" id="{DD285EEF-23BF-1D49-B02A-9028AA7A9272}"/>
              </a:ext>
            </a:extLst>
          </p:cNvPr>
          <p:cNvSpPr>
            <a:spLocks noGrp="1"/>
          </p:cNvSpPr>
          <p:nvPr>
            <p:ph idx="1"/>
          </p:nvPr>
        </p:nvSpPr>
        <p:spPr>
          <a:xfrm>
            <a:off x="76200" y="1257300"/>
            <a:ext cx="5638800" cy="3886200"/>
          </a:xfrm>
        </p:spPr>
        <p:txBody>
          <a:bodyPr>
            <a:normAutofit fontScale="92500" lnSpcReduction="20000"/>
          </a:bodyPr>
          <a:lstStyle/>
          <a:p>
            <a:pPr>
              <a:lnSpc>
                <a:spcPct val="120000"/>
              </a:lnSpc>
              <a:buFont typeface="Wingdings" panose="05000000000000000000" pitchFamily="2" charset="2"/>
              <a:buChar char="Ø"/>
            </a:pPr>
            <a:r>
              <a:rPr lang="en-US" sz="2600" dirty="0"/>
              <a:t>History, Who are we? </a:t>
            </a:r>
          </a:p>
          <a:p>
            <a:pPr>
              <a:lnSpc>
                <a:spcPct val="120000"/>
              </a:lnSpc>
              <a:buFont typeface="Wingdings" panose="05000000000000000000" pitchFamily="2" charset="2"/>
              <a:buChar char="Ø"/>
            </a:pPr>
            <a:r>
              <a:rPr lang="en-US" sz="2600" dirty="0"/>
              <a:t>Department of Pediatrics Organizational Chart </a:t>
            </a:r>
          </a:p>
          <a:p>
            <a:pPr>
              <a:lnSpc>
                <a:spcPct val="120000"/>
              </a:lnSpc>
              <a:buFont typeface="Wingdings" panose="05000000000000000000" pitchFamily="2" charset="2"/>
              <a:buChar char="Ø"/>
            </a:pPr>
            <a:r>
              <a:rPr lang="en-US" sz="2600" dirty="0"/>
              <a:t>Compensation and FTE allocations</a:t>
            </a:r>
          </a:p>
          <a:p>
            <a:pPr lvl="1">
              <a:lnSpc>
                <a:spcPct val="120000"/>
              </a:lnSpc>
            </a:pPr>
            <a:r>
              <a:rPr lang="en-US" sz="2600" dirty="0"/>
              <a:t>DMS MSRDP vs AMG Compensation Models</a:t>
            </a:r>
          </a:p>
          <a:p>
            <a:pPr lvl="1">
              <a:lnSpc>
                <a:spcPct val="120000"/>
              </a:lnSpc>
            </a:pPr>
            <a:r>
              <a:rPr lang="en-US" sz="2600" dirty="0"/>
              <a:t>DMS Annual Merit</a:t>
            </a:r>
          </a:p>
          <a:p>
            <a:pPr lvl="1">
              <a:lnSpc>
                <a:spcPct val="120000"/>
              </a:lnSpc>
            </a:pPr>
            <a:r>
              <a:rPr lang="en-US" sz="2600" dirty="0"/>
              <a:t>Faculty Benefits</a:t>
            </a:r>
          </a:p>
          <a:p>
            <a:pPr>
              <a:lnSpc>
                <a:spcPct val="120000"/>
              </a:lnSpc>
              <a:buFont typeface="Wingdings" panose="05000000000000000000" pitchFamily="2" charset="2"/>
              <a:buChar char="Ø"/>
            </a:pPr>
            <a:r>
              <a:rPr lang="en-US" sz="2600" dirty="0"/>
              <a:t> Questions </a:t>
            </a:r>
          </a:p>
          <a:p>
            <a:pPr>
              <a:buFont typeface="Wingdings" panose="05000000000000000000" pitchFamily="2" charset="2"/>
              <a:buChar char="Ø"/>
            </a:pPr>
            <a:endParaRPr lang="en-US" dirty="0"/>
          </a:p>
        </p:txBody>
      </p:sp>
      <p:pic>
        <p:nvPicPr>
          <p:cNvPr id="2" name="Picture 1" descr="A young child making a thumbs up gesture&#10;&#10;Description automatically generated">
            <a:extLst>
              <a:ext uri="{FF2B5EF4-FFF2-40B4-BE49-F238E27FC236}">
                <a16:creationId xmlns:a16="http://schemas.microsoft.com/office/drawing/2014/main" id="{D35613B9-CCFF-370A-D09A-22D1310FDA1A}"/>
              </a:ext>
            </a:extLst>
          </p:cNvPr>
          <p:cNvPicPr/>
          <p:nvPr/>
        </p:nvPicPr>
        <p:blipFill>
          <a:blip r:embed="rId2"/>
          <a:stretch>
            <a:fillRect/>
          </a:stretch>
        </p:blipFill>
        <p:spPr>
          <a:xfrm>
            <a:off x="5410200" y="1257300"/>
            <a:ext cx="3474389" cy="3119781"/>
          </a:xfrm>
          <a:prstGeom prst="rect">
            <a:avLst/>
          </a:prstGeom>
        </p:spPr>
      </p:pic>
    </p:spTree>
    <p:extLst>
      <p:ext uri="{BB962C8B-B14F-4D97-AF65-F5344CB8AC3E}">
        <p14:creationId xmlns:p14="http://schemas.microsoft.com/office/powerpoint/2010/main" val="342788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3C87-15D8-793E-0837-357D8C8E0F74}"/>
              </a:ext>
            </a:extLst>
          </p:cNvPr>
          <p:cNvSpPr>
            <a:spLocks noGrp="1"/>
          </p:cNvSpPr>
          <p:nvPr>
            <p:ph type="title"/>
          </p:nvPr>
        </p:nvSpPr>
        <p:spPr>
          <a:xfrm>
            <a:off x="457200" y="514350"/>
            <a:ext cx="8229600" cy="1752600"/>
          </a:xfrm>
        </p:spPr>
        <p:txBody>
          <a:bodyPr/>
          <a:lstStyle/>
          <a:p>
            <a:r>
              <a:rPr lang="en-US" dirty="0"/>
              <a:t>If you could build your department from scratch – what would it look like?</a:t>
            </a:r>
          </a:p>
        </p:txBody>
      </p:sp>
      <p:sp>
        <p:nvSpPr>
          <p:cNvPr id="3" name="TextBox 2">
            <a:extLst>
              <a:ext uri="{FF2B5EF4-FFF2-40B4-BE49-F238E27FC236}">
                <a16:creationId xmlns:a16="http://schemas.microsoft.com/office/drawing/2014/main" id="{BAB441F4-02CF-D717-F57C-1E8112C04F93}"/>
              </a:ext>
            </a:extLst>
          </p:cNvPr>
          <p:cNvSpPr txBox="1"/>
          <p:nvPr/>
        </p:nvSpPr>
        <p:spPr>
          <a:xfrm>
            <a:off x="1447800" y="2114550"/>
            <a:ext cx="6477000" cy="267765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cs typeface="Arial" charset="0"/>
              </a:rPr>
              <a:t>What programs would be essential?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cs typeface="Arial" charset="0"/>
              </a:rPr>
              <a:t>What support would be essential?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cs typeface="Arial" charset="0"/>
              </a:rPr>
              <a:t>How would you utilize existing programs?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cs typeface="Arial" charset="0"/>
              </a:rPr>
              <a:t>How important is culture?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cs typeface="Arial" charset="0"/>
              </a:rPr>
              <a:t>Who are your most significant allies?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charset="0"/>
                <a:cs typeface="Arial" charset="0"/>
              </a:rPr>
              <a:t>Do you build it or do you buy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404369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98EE-9881-751A-408E-1025808382A7}"/>
              </a:ext>
            </a:extLst>
          </p:cNvPr>
          <p:cNvSpPr>
            <a:spLocks noGrp="1"/>
          </p:cNvSpPr>
          <p:nvPr>
            <p:ph type="title"/>
          </p:nvPr>
        </p:nvSpPr>
        <p:spPr>
          <a:xfrm>
            <a:off x="304800" y="514350"/>
            <a:ext cx="8534400" cy="859536"/>
          </a:xfrm>
        </p:spPr>
        <p:txBody>
          <a:bodyPr/>
          <a:lstStyle/>
          <a:p>
            <a:r>
              <a:rPr lang="en-US" dirty="0"/>
              <a:t>What comes first – the department or the hospital?</a:t>
            </a:r>
          </a:p>
        </p:txBody>
      </p:sp>
      <p:grpSp>
        <p:nvGrpSpPr>
          <p:cNvPr id="8" name="Group 7">
            <a:extLst>
              <a:ext uri="{FF2B5EF4-FFF2-40B4-BE49-F238E27FC236}">
                <a16:creationId xmlns:a16="http://schemas.microsoft.com/office/drawing/2014/main" id="{6A450B0F-137A-36D8-E192-BC19C579167F}"/>
              </a:ext>
            </a:extLst>
          </p:cNvPr>
          <p:cNvGrpSpPr/>
          <p:nvPr/>
        </p:nvGrpSpPr>
        <p:grpSpPr>
          <a:xfrm>
            <a:off x="2430693" y="1428750"/>
            <a:ext cx="3770445" cy="3595523"/>
            <a:chOff x="2430693" y="1581150"/>
            <a:chExt cx="3770445" cy="3595523"/>
          </a:xfrm>
        </p:grpSpPr>
        <p:sp>
          <p:nvSpPr>
            <p:cNvPr id="3" name="Oval 2">
              <a:extLst>
                <a:ext uri="{FF2B5EF4-FFF2-40B4-BE49-F238E27FC236}">
                  <a16:creationId xmlns:a16="http://schemas.microsoft.com/office/drawing/2014/main" id="{DF75683D-F0C2-30CE-A892-4DB1DF17E633}"/>
                </a:ext>
              </a:extLst>
            </p:cNvPr>
            <p:cNvSpPr/>
            <p:nvPr/>
          </p:nvSpPr>
          <p:spPr>
            <a:xfrm>
              <a:off x="2590800" y="1581150"/>
              <a:ext cx="3429000" cy="3407664"/>
            </a:xfrm>
            <a:prstGeom prst="ellipse">
              <a:avLst/>
            </a:prstGeom>
            <a:noFill/>
            <a:ln w="762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Isosceles Triangle 4">
              <a:extLst>
                <a:ext uri="{FF2B5EF4-FFF2-40B4-BE49-F238E27FC236}">
                  <a16:creationId xmlns:a16="http://schemas.microsoft.com/office/drawing/2014/main" id="{9C5A48D1-96D9-6881-43B2-1A0563053D44}"/>
                </a:ext>
              </a:extLst>
            </p:cNvPr>
            <p:cNvSpPr/>
            <p:nvPr/>
          </p:nvSpPr>
          <p:spPr>
            <a:xfrm rot="1124693">
              <a:off x="2430693" y="2649717"/>
              <a:ext cx="457200" cy="381000"/>
            </a:xfrm>
            <a:prstGeom prst="triangle">
              <a:avLst/>
            </a:prstGeom>
            <a:solidFill>
              <a:srgbClr val="FFC00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C36021DC-CD8D-6538-A0EC-A0AC234082BE}"/>
                </a:ext>
              </a:extLst>
            </p:cNvPr>
            <p:cNvSpPr/>
            <p:nvPr/>
          </p:nvSpPr>
          <p:spPr>
            <a:xfrm rot="8030396">
              <a:off x="4614809" y="4757573"/>
              <a:ext cx="457200" cy="381000"/>
            </a:xfrm>
            <a:prstGeom prst="triangle">
              <a:avLst/>
            </a:prstGeom>
            <a:solidFill>
              <a:srgbClr val="FFC00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1CD700A6-B726-B91C-1062-CA70435C6EF9}"/>
                </a:ext>
              </a:extLst>
            </p:cNvPr>
            <p:cNvSpPr/>
            <p:nvPr/>
          </p:nvSpPr>
          <p:spPr>
            <a:xfrm rot="2172172">
              <a:off x="5751935" y="2430185"/>
              <a:ext cx="449203" cy="428179"/>
            </a:xfrm>
            <a:prstGeom prst="triangle">
              <a:avLst/>
            </a:prstGeom>
            <a:solidFill>
              <a:srgbClr val="FFC00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 name="TextBox 8">
            <a:extLst>
              <a:ext uri="{FF2B5EF4-FFF2-40B4-BE49-F238E27FC236}">
                <a16:creationId xmlns:a16="http://schemas.microsoft.com/office/drawing/2014/main" id="{59EFFDC2-272E-61EE-C80A-24AD24C7221F}"/>
              </a:ext>
            </a:extLst>
          </p:cNvPr>
          <p:cNvSpPr txBox="1"/>
          <p:nvPr/>
        </p:nvSpPr>
        <p:spPr>
          <a:xfrm>
            <a:off x="6349204" y="2544972"/>
            <a:ext cx="27432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solidFill>
                <a:effectLst/>
                <a:uLnTx/>
                <a:uFillTx/>
                <a:latin typeface="Arial" charset="0"/>
                <a:cs typeface="Arial" charset="0"/>
              </a:rPr>
              <a:t>Clinical Revenues</a:t>
            </a:r>
          </a:p>
        </p:txBody>
      </p:sp>
      <p:sp>
        <p:nvSpPr>
          <p:cNvPr id="10" name="TextBox 9">
            <a:extLst>
              <a:ext uri="{FF2B5EF4-FFF2-40B4-BE49-F238E27FC236}">
                <a16:creationId xmlns:a16="http://schemas.microsoft.com/office/drawing/2014/main" id="{FF20C4BA-9797-2D6C-E3CD-729C5D8E078B}"/>
              </a:ext>
            </a:extLst>
          </p:cNvPr>
          <p:cNvSpPr txBox="1"/>
          <p:nvPr/>
        </p:nvSpPr>
        <p:spPr>
          <a:xfrm>
            <a:off x="457200" y="2544972"/>
            <a:ext cx="2321826"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0AD47"/>
                </a:solidFill>
                <a:effectLst/>
                <a:uLnTx/>
                <a:uFillTx/>
                <a:latin typeface="Arial" charset="0"/>
                <a:cs typeface="Arial" charset="0"/>
              </a:rPr>
              <a:t>Clinical Programs</a:t>
            </a:r>
          </a:p>
        </p:txBody>
      </p:sp>
      <p:pic>
        <p:nvPicPr>
          <p:cNvPr id="12" name="Picture 2">
            <a:extLst>
              <a:ext uri="{FF2B5EF4-FFF2-40B4-BE49-F238E27FC236}">
                <a16:creationId xmlns:a16="http://schemas.microsoft.com/office/drawing/2014/main" id="{DCB1985C-ED1D-1E07-A0EC-AC20B3DD2B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868" y="2265807"/>
            <a:ext cx="4534863"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084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0767" y="438150"/>
            <a:ext cx="6341633" cy="525001"/>
          </a:xfrm>
          <a:ln w="28575">
            <a:noFill/>
          </a:ln>
        </p:spPr>
        <p:txBody>
          <a:bodyPr anchor="ctr">
            <a:normAutofit/>
          </a:bodyPr>
          <a:lstStyle/>
          <a:p>
            <a:r>
              <a:rPr lang="en-US" sz="2500" dirty="0"/>
              <a:t>     2020                                      2023</a:t>
            </a:r>
          </a:p>
        </p:txBody>
      </p:sp>
      <p:pic>
        <p:nvPicPr>
          <p:cNvPr id="6" name="Content Placeholder 5">
            <a:extLst>
              <a:ext uri="{FF2B5EF4-FFF2-40B4-BE49-F238E27FC236}">
                <a16:creationId xmlns:a16="http://schemas.microsoft.com/office/drawing/2014/main" id="{0E969871-D452-6A75-C67F-2951AC79244F}"/>
              </a:ext>
            </a:extLst>
          </p:cNvPr>
          <p:cNvPicPr>
            <a:picLocks noGrp="1" noChangeAspect="1"/>
          </p:cNvPicPr>
          <p:nvPr>
            <p:ph sz="half" idx="1"/>
          </p:nvPr>
        </p:nvPicPr>
        <p:blipFill>
          <a:blip r:embed="rId3"/>
          <a:stretch>
            <a:fillRect/>
          </a:stretch>
        </p:blipFill>
        <p:spPr>
          <a:xfrm>
            <a:off x="423637" y="1025979"/>
            <a:ext cx="3985078" cy="3969618"/>
          </a:xfrm>
        </p:spPr>
      </p:pic>
      <p:grpSp>
        <p:nvGrpSpPr>
          <p:cNvPr id="9" name="Group 8">
            <a:extLst>
              <a:ext uri="{FF2B5EF4-FFF2-40B4-BE49-F238E27FC236}">
                <a16:creationId xmlns:a16="http://schemas.microsoft.com/office/drawing/2014/main" id="{12DFB116-CD68-A88E-409F-4D723CFB7B91}"/>
              </a:ext>
            </a:extLst>
          </p:cNvPr>
          <p:cNvGrpSpPr/>
          <p:nvPr/>
        </p:nvGrpSpPr>
        <p:grpSpPr>
          <a:xfrm>
            <a:off x="4724400" y="1025978"/>
            <a:ext cx="4038600" cy="3969619"/>
            <a:chOff x="4724400" y="1025978"/>
            <a:chExt cx="4038600" cy="3969619"/>
          </a:xfrm>
        </p:grpSpPr>
        <p:pic>
          <p:nvPicPr>
            <p:cNvPr id="12" name="Picture 11">
              <a:extLst>
                <a:ext uri="{FF2B5EF4-FFF2-40B4-BE49-F238E27FC236}">
                  <a16:creationId xmlns:a16="http://schemas.microsoft.com/office/drawing/2014/main" id="{610D244F-2922-4264-8C5E-08AFB7A904B9}"/>
                </a:ext>
              </a:extLst>
            </p:cNvPr>
            <p:cNvPicPr>
              <a:picLocks noChangeAspect="1"/>
            </p:cNvPicPr>
            <p:nvPr/>
          </p:nvPicPr>
          <p:blipFill>
            <a:blip r:embed="rId4"/>
            <a:stretch>
              <a:fillRect/>
            </a:stretch>
          </p:blipFill>
          <p:spPr>
            <a:xfrm>
              <a:off x="4724400" y="1025978"/>
              <a:ext cx="4038600" cy="3969619"/>
            </a:xfrm>
            <a:prstGeom prst="rect">
              <a:avLst/>
            </a:prstGeom>
            <a:noFill/>
          </p:spPr>
        </p:pic>
        <p:sp>
          <p:nvSpPr>
            <p:cNvPr id="8" name="Oval 7">
              <a:extLst>
                <a:ext uri="{FF2B5EF4-FFF2-40B4-BE49-F238E27FC236}">
                  <a16:creationId xmlns:a16="http://schemas.microsoft.com/office/drawing/2014/main" id="{AC04AE24-28D1-3B7B-0561-94F30CF246B0}"/>
                </a:ext>
              </a:extLst>
            </p:cNvPr>
            <p:cNvSpPr/>
            <p:nvPr/>
          </p:nvSpPr>
          <p:spPr>
            <a:xfrm>
              <a:off x="6096000" y="3867150"/>
              <a:ext cx="152400" cy="17417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68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2DB6BCEF-08D9-C444-ACC8-6C2AC9A8B4B0}"/>
              </a:ext>
            </a:extLst>
          </p:cNvPr>
          <p:cNvCxnSpPr>
            <a:cxnSpLocks/>
          </p:cNvCxnSpPr>
          <p:nvPr/>
        </p:nvCxnSpPr>
        <p:spPr>
          <a:xfrm flipH="1">
            <a:off x="2286000" y="607815"/>
            <a:ext cx="2204545" cy="4403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6EC2B32-EAF1-BC48-AB7B-6707AE3F3A05}"/>
              </a:ext>
            </a:extLst>
          </p:cNvPr>
          <p:cNvCxnSpPr>
            <a:cxnSpLocks/>
          </p:cNvCxnSpPr>
          <p:nvPr/>
        </p:nvCxnSpPr>
        <p:spPr>
          <a:xfrm>
            <a:off x="4490545" y="607815"/>
            <a:ext cx="2322981" cy="4186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F44B84F-A81C-4F4B-A6F6-7DB2430DF13A}"/>
              </a:ext>
            </a:extLst>
          </p:cNvPr>
          <p:cNvCxnSpPr>
            <a:cxnSpLocks/>
          </p:cNvCxnSpPr>
          <p:nvPr/>
        </p:nvCxnSpPr>
        <p:spPr>
          <a:xfrm>
            <a:off x="4490545" y="596600"/>
            <a:ext cx="0" cy="1601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4DC65C6B-9911-0742-8EBB-7E7D3DF37F72}"/>
              </a:ext>
            </a:extLst>
          </p:cNvPr>
          <p:cNvGrpSpPr/>
          <p:nvPr/>
        </p:nvGrpSpPr>
        <p:grpSpPr>
          <a:xfrm>
            <a:off x="309608" y="967201"/>
            <a:ext cx="2490601" cy="588908"/>
            <a:chOff x="-594161" y="2236897"/>
            <a:chExt cx="3492484" cy="732836"/>
          </a:xfrm>
        </p:grpSpPr>
        <p:sp>
          <p:nvSpPr>
            <p:cNvPr id="12" name="Oval 11">
              <a:extLst>
                <a:ext uri="{FF2B5EF4-FFF2-40B4-BE49-F238E27FC236}">
                  <a16:creationId xmlns:a16="http://schemas.microsoft.com/office/drawing/2014/main" id="{9F90CFAD-59D1-204D-818D-67D543796B2A}"/>
                </a:ext>
              </a:extLst>
            </p:cNvPr>
            <p:cNvSpPr/>
            <p:nvPr/>
          </p:nvSpPr>
          <p:spPr>
            <a:xfrm>
              <a:off x="-594161" y="2236897"/>
              <a:ext cx="3492484" cy="73283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34AA26A-B532-FA49-8E92-84B59E91CD4D}"/>
                </a:ext>
              </a:extLst>
            </p:cNvPr>
            <p:cNvSpPr txBox="1"/>
            <p:nvPr/>
          </p:nvSpPr>
          <p:spPr>
            <a:xfrm>
              <a:off x="-428889" y="2386393"/>
              <a:ext cx="3237212" cy="4924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a:cs typeface="Arial" charset="0"/>
                </a:rPr>
                <a:t>Clinical Programs</a:t>
              </a:r>
            </a:p>
          </p:txBody>
        </p:sp>
      </p:grpSp>
      <p:sp>
        <p:nvSpPr>
          <p:cNvPr id="14" name="TextBox 13">
            <a:extLst>
              <a:ext uri="{FF2B5EF4-FFF2-40B4-BE49-F238E27FC236}">
                <a16:creationId xmlns:a16="http://schemas.microsoft.com/office/drawing/2014/main" id="{A6A033BA-C24A-8F46-BFB7-61FBCC2DF609}"/>
              </a:ext>
            </a:extLst>
          </p:cNvPr>
          <p:cNvSpPr txBox="1"/>
          <p:nvPr/>
        </p:nvSpPr>
        <p:spPr>
          <a:xfrm>
            <a:off x="158787" y="1650711"/>
            <a:ext cx="2490601" cy="3323987"/>
          </a:xfrm>
          <a:prstGeom prst="rect">
            <a:avLst/>
          </a:prstGeom>
          <a:noFill/>
        </p:spPr>
        <p:txBody>
          <a:bodyPr wrap="squar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CT  Surgery and Cardiology (ECMO/VAD)</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Neurology, Epilepsy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      Neurosciences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Orthopedic Surgery</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Mental Health Programs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Transport</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Trauma Center</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DMS Faculty</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Mother/Child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Hematology-Oncology  Cancer Center</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Fellowships (Neonatology and Critical Care)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Ambulatory Pediatrics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0000"/>
              </a:solidFill>
              <a:effectLst/>
              <a:uLnTx/>
              <a:uFillTx/>
              <a:latin typeface="Arial" charset="0"/>
              <a:cs typeface="Arial" charset="0"/>
            </a:endParaRP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FF0000"/>
              </a:solidFill>
              <a:effectLst/>
              <a:uLnTx/>
              <a:uFillTx/>
              <a:latin typeface="Arial" charset="0"/>
              <a:cs typeface="Arial" charset="0"/>
            </a:endParaRPr>
          </a:p>
        </p:txBody>
      </p:sp>
      <p:sp>
        <p:nvSpPr>
          <p:cNvPr id="18" name="Oval 17">
            <a:extLst>
              <a:ext uri="{FF2B5EF4-FFF2-40B4-BE49-F238E27FC236}">
                <a16:creationId xmlns:a16="http://schemas.microsoft.com/office/drawing/2014/main" id="{CFD45075-2773-F541-AB82-83568AE5DE26}"/>
              </a:ext>
            </a:extLst>
          </p:cNvPr>
          <p:cNvSpPr/>
          <p:nvPr/>
        </p:nvSpPr>
        <p:spPr>
          <a:xfrm>
            <a:off x="3326111" y="2290926"/>
            <a:ext cx="2307826" cy="44035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05895D33-E5AC-224A-8DC7-F5BE0774FEBF}"/>
              </a:ext>
            </a:extLst>
          </p:cNvPr>
          <p:cNvSpPr txBox="1"/>
          <p:nvPr/>
        </p:nvSpPr>
        <p:spPr>
          <a:xfrm>
            <a:off x="3470375" y="2333314"/>
            <a:ext cx="201929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a:cs typeface="Arial" charset="0"/>
              </a:rPr>
              <a:t>Administrative</a:t>
            </a:r>
          </a:p>
        </p:txBody>
      </p:sp>
      <p:sp>
        <p:nvSpPr>
          <p:cNvPr id="23" name="TextBox 22">
            <a:extLst>
              <a:ext uri="{FF2B5EF4-FFF2-40B4-BE49-F238E27FC236}">
                <a16:creationId xmlns:a16="http://schemas.microsoft.com/office/drawing/2014/main" id="{5D5D44A6-D1AD-474C-8AF0-F8B5046D4AEC}"/>
              </a:ext>
            </a:extLst>
          </p:cNvPr>
          <p:cNvSpPr txBox="1"/>
          <p:nvPr/>
        </p:nvSpPr>
        <p:spPr>
          <a:xfrm>
            <a:off x="3402576" y="2860501"/>
            <a:ext cx="2019300" cy="1938992"/>
          </a:xfrm>
          <a:prstGeom prst="rect">
            <a:avLst/>
          </a:prstGeom>
          <a:noFill/>
        </p:spPr>
        <p:txBody>
          <a:bodyPr wrap="squar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CEO –Dean</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Executive Leadership teams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Magnet Status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CHA/SPS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QI COE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Marketing</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Safety/QI analysts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Local control</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Limited dashboards</a:t>
            </a:r>
          </a:p>
        </p:txBody>
      </p:sp>
      <p:sp>
        <p:nvSpPr>
          <p:cNvPr id="24" name="TextBox 23">
            <a:extLst>
              <a:ext uri="{FF2B5EF4-FFF2-40B4-BE49-F238E27FC236}">
                <a16:creationId xmlns:a16="http://schemas.microsoft.com/office/drawing/2014/main" id="{F7A1BED1-3E05-6F47-A876-63CCF273B077}"/>
              </a:ext>
            </a:extLst>
          </p:cNvPr>
          <p:cNvSpPr txBox="1"/>
          <p:nvPr/>
        </p:nvSpPr>
        <p:spPr>
          <a:xfrm>
            <a:off x="6408704" y="1699560"/>
            <a:ext cx="2307827" cy="3046988"/>
          </a:xfrm>
          <a:prstGeom prst="rect">
            <a:avLst/>
          </a:prstGeom>
          <a:noFill/>
        </p:spPr>
        <p:txBody>
          <a:bodyPr wrap="squar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DPRI</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FFC000"/>
                </a:solidFill>
                <a:effectLst/>
                <a:uLnTx/>
                <a:uFillTx/>
                <a:latin typeface="Arial" charset="0"/>
                <a:cs typeface="Arial" charset="0"/>
              </a:rPr>
              <a:t>Interprofessional</a:t>
            </a:r>
            <a:r>
              <a:rPr kumimoji="0" lang="en-US" sz="1200" b="1" i="0" u="none" strike="noStrike" kern="1200" cap="none" spc="0" normalizeH="0" baseline="0" noProof="0" dirty="0">
                <a:ln>
                  <a:noFill/>
                </a:ln>
                <a:solidFill>
                  <a:srgbClr val="FFC000"/>
                </a:solidFill>
                <a:effectLst/>
                <a:uLnTx/>
                <a:uFillTx/>
                <a:latin typeface="Arial" charset="0"/>
                <a:cs typeface="Arial" charset="0"/>
              </a:rPr>
              <a:t> Faculty with academic promise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DMS, UTA Engineering, Computer Science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Graduate/Medical students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Reorganize the DPRI</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Recruit research faculty</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Protected time for current faculty</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Starter grants and funding initiatives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Clinical research center</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Translational research center</a:t>
            </a:r>
          </a:p>
        </p:txBody>
      </p:sp>
      <p:sp>
        <p:nvSpPr>
          <p:cNvPr id="29" name="TextBox 28">
            <a:extLst>
              <a:ext uri="{FF2B5EF4-FFF2-40B4-BE49-F238E27FC236}">
                <a16:creationId xmlns:a16="http://schemas.microsoft.com/office/drawing/2014/main" id="{C72B8139-8419-9082-1040-E13B9ED3374F}"/>
              </a:ext>
            </a:extLst>
          </p:cNvPr>
          <p:cNvSpPr txBox="1"/>
          <p:nvPr/>
        </p:nvSpPr>
        <p:spPr>
          <a:xfrm>
            <a:off x="4038600" y="438150"/>
            <a:ext cx="914401" cy="461665"/>
          </a:xfrm>
          <a:prstGeom prst="rect">
            <a:avLst/>
          </a:prstGeom>
          <a:solidFill>
            <a:schemeClr val="bg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cs typeface="Arial" charset="0"/>
              </a:rPr>
              <a:t>2020</a:t>
            </a:r>
          </a:p>
        </p:txBody>
      </p:sp>
      <p:grpSp>
        <p:nvGrpSpPr>
          <p:cNvPr id="2" name="Group 1">
            <a:extLst>
              <a:ext uri="{FF2B5EF4-FFF2-40B4-BE49-F238E27FC236}">
                <a16:creationId xmlns:a16="http://schemas.microsoft.com/office/drawing/2014/main" id="{09C78D55-3F22-4D68-22B6-2F3908E43625}"/>
              </a:ext>
            </a:extLst>
          </p:cNvPr>
          <p:cNvGrpSpPr/>
          <p:nvPr/>
        </p:nvGrpSpPr>
        <p:grpSpPr>
          <a:xfrm>
            <a:off x="7247682" y="590547"/>
            <a:ext cx="1896318" cy="646334"/>
            <a:chOff x="7247682" y="590547"/>
            <a:chExt cx="1896318" cy="646334"/>
          </a:xfrm>
        </p:grpSpPr>
        <p:pic>
          <p:nvPicPr>
            <p:cNvPr id="2054" name="Picture 6" descr="Red Yellow Green Traffic Light Sticker | Zazzle">
              <a:extLst>
                <a:ext uri="{FF2B5EF4-FFF2-40B4-BE49-F238E27FC236}">
                  <a16:creationId xmlns:a16="http://schemas.microsoft.com/office/drawing/2014/main" id="{15A0D6EC-653D-0F10-F398-FBCDFAEDFC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247682" y="590547"/>
              <a:ext cx="1134318" cy="6463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11414" y="590550"/>
              <a:ext cx="1032586" cy="6463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2D050"/>
                  </a:solidFill>
                  <a:effectLst/>
                  <a:uLnTx/>
                  <a:uFillTx/>
                  <a:latin typeface="Arial" charset="0"/>
                  <a:cs typeface="Arial" charset="0"/>
                </a:rPr>
                <a:t>Have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Arial" charset="0"/>
                  <a:cs typeface="Arial" charset="0"/>
                </a:rPr>
                <a:t>Developing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cs typeface="Arial" charset="0"/>
                </a:rPr>
                <a:t>Need</a:t>
              </a:r>
            </a:p>
          </p:txBody>
        </p:sp>
      </p:grpSp>
      <p:sp>
        <p:nvSpPr>
          <p:cNvPr id="30" name="Rectangle 29">
            <a:extLst>
              <a:ext uri="{FF2B5EF4-FFF2-40B4-BE49-F238E27FC236}">
                <a16:creationId xmlns:a16="http://schemas.microsoft.com/office/drawing/2014/main" id="{C851EE30-C240-80E6-053E-B1A2B164D3C6}"/>
              </a:ext>
            </a:extLst>
          </p:cNvPr>
          <p:cNvSpPr/>
          <p:nvPr/>
        </p:nvSpPr>
        <p:spPr>
          <a:xfrm>
            <a:off x="7096861" y="552671"/>
            <a:ext cx="376519" cy="7620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AABE49F6-88FA-6C46-95DE-B596946789F4}"/>
              </a:ext>
            </a:extLst>
          </p:cNvPr>
          <p:cNvGrpSpPr/>
          <p:nvPr/>
        </p:nvGrpSpPr>
        <p:grpSpPr>
          <a:xfrm>
            <a:off x="5968890" y="1047750"/>
            <a:ext cx="1422510" cy="508358"/>
            <a:chOff x="1374511" y="2699900"/>
            <a:chExt cx="2364828" cy="767255"/>
          </a:xfrm>
        </p:grpSpPr>
        <p:sp>
          <p:nvSpPr>
            <p:cNvPr id="21" name="Oval 20">
              <a:extLst>
                <a:ext uri="{FF2B5EF4-FFF2-40B4-BE49-F238E27FC236}">
                  <a16:creationId xmlns:a16="http://schemas.microsoft.com/office/drawing/2014/main" id="{1A28D407-766C-3844-8A9F-494494CFA97B}"/>
                </a:ext>
              </a:extLst>
            </p:cNvPr>
            <p:cNvSpPr/>
            <p:nvPr/>
          </p:nvSpPr>
          <p:spPr>
            <a:xfrm>
              <a:off x="1374511" y="2699900"/>
              <a:ext cx="2364828" cy="76725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AE2E2D4B-B06A-7647-8749-9461A1F47811}"/>
                </a:ext>
              </a:extLst>
            </p:cNvPr>
            <p:cNvSpPr txBox="1"/>
            <p:nvPr/>
          </p:nvSpPr>
          <p:spPr>
            <a:xfrm>
              <a:off x="1459145" y="2847574"/>
              <a:ext cx="2280075" cy="55742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a:cs typeface="Arial" charset="0"/>
                </a:rPr>
                <a:t>Research</a:t>
              </a:r>
            </a:p>
          </p:txBody>
        </p:sp>
      </p:grpSp>
    </p:spTree>
    <p:extLst>
      <p:ext uri="{BB962C8B-B14F-4D97-AF65-F5344CB8AC3E}">
        <p14:creationId xmlns:p14="http://schemas.microsoft.com/office/powerpoint/2010/main" val="198637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1000"/>
                                        <p:tgtEl>
                                          <p:spTgt spid="14">
                                            <p:txEl>
                                              <p:pRg st="3" end="3"/>
                                            </p:txEl>
                                          </p:spTgt>
                                        </p:tgtEl>
                                      </p:cBhvr>
                                    </p:animEffect>
                                    <p:anim calcmode="lin" valueType="num">
                                      <p:cBhvr>
                                        <p:cTn id="23"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1000"/>
                                        <p:tgtEl>
                                          <p:spTgt spid="14">
                                            <p:txEl>
                                              <p:pRg st="4" end="4"/>
                                            </p:txEl>
                                          </p:spTgt>
                                        </p:tgtEl>
                                      </p:cBhvr>
                                    </p:animEffect>
                                    <p:anim calcmode="lin" valueType="num">
                                      <p:cBhvr>
                                        <p:cTn id="2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1000"/>
                                        <p:tgtEl>
                                          <p:spTgt spid="14">
                                            <p:txEl>
                                              <p:pRg st="5" end="5"/>
                                            </p:txEl>
                                          </p:spTgt>
                                        </p:tgtEl>
                                      </p:cBhvr>
                                    </p:animEffect>
                                    <p:anim calcmode="lin" valueType="num">
                                      <p:cBhvr>
                                        <p:cTn id="3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1000"/>
                                        <p:tgtEl>
                                          <p:spTgt spid="14">
                                            <p:txEl>
                                              <p:pRg st="6" end="6"/>
                                            </p:txEl>
                                          </p:spTgt>
                                        </p:tgtEl>
                                      </p:cBhvr>
                                    </p:animEffect>
                                    <p:anim calcmode="lin" valueType="num">
                                      <p:cBhvr>
                                        <p:cTn id="38"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xEl>
                                              <p:pRg st="7" end="7"/>
                                            </p:txEl>
                                          </p:spTgt>
                                        </p:tgtEl>
                                        <p:attrNameLst>
                                          <p:attrName>style.visibility</p:attrName>
                                        </p:attrNameLst>
                                      </p:cBhvr>
                                      <p:to>
                                        <p:strVal val="visible"/>
                                      </p:to>
                                    </p:set>
                                    <p:animEffect transition="in" filter="fade">
                                      <p:cBhvr>
                                        <p:cTn id="44" dur="1000"/>
                                        <p:tgtEl>
                                          <p:spTgt spid="14">
                                            <p:txEl>
                                              <p:pRg st="7" end="7"/>
                                            </p:txEl>
                                          </p:spTgt>
                                        </p:tgtEl>
                                      </p:cBhvr>
                                    </p:animEffect>
                                    <p:anim calcmode="lin" valueType="num">
                                      <p:cBhvr>
                                        <p:cTn id="45"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xEl>
                                              <p:pRg st="8" end="8"/>
                                            </p:txEl>
                                          </p:spTgt>
                                        </p:tgtEl>
                                        <p:attrNameLst>
                                          <p:attrName>style.visibility</p:attrName>
                                        </p:attrNameLst>
                                      </p:cBhvr>
                                      <p:to>
                                        <p:strVal val="visible"/>
                                      </p:to>
                                    </p:set>
                                    <p:animEffect transition="in" filter="fade">
                                      <p:cBhvr>
                                        <p:cTn id="49" dur="1000"/>
                                        <p:tgtEl>
                                          <p:spTgt spid="14">
                                            <p:txEl>
                                              <p:pRg st="8" end="8"/>
                                            </p:txEl>
                                          </p:spTgt>
                                        </p:tgtEl>
                                      </p:cBhvr>
                                    </p:animEffect>
                                    <p:anim calcmode="lin" valueType="num">
                                      <p:cBhvr>
                                        <p:cTn id="50"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9" end="9"/>
                                            </p:txEl>
                                          </p:spTgt>
                                        </p:tgtEl>
                                        <p:attrNameLst>
                                          <p:attrName>style.visibility</p:attrName>
                                        </p:attrNameLst>
                                      </p:cBhvr>
                                      <p:to>
                                        <p:strVal val="visible"/>
                                      </p:to>
                                    </p:set>
                                    <p:animEffect transition="in" filter="fade">
                                      <p:cBhvr>
                                        <p:cTn id="56" dur="1000"/>
                                        <p:tgtEl>
                                          <p:spTgt spid="14">
                                            <p:txEl>
                                              <p:pRg st="9" end="9"/>
                                            </p:txEl>
                                          </p:spTgt>
                                        </p:tgtEl>
                                      </p:cBhvr>
                                    </p:animEffect>
                                    <p:anim calcmode="lin" valueType="num">
                                      <p:cBhvr>
                                        <p:cTn id="57"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xEl>
                                              <p:pRg st="10" end="10"/>
                                            </p:txEl>
                                          </p:spTgt>
                                        </p:tgtEl>
                                        <p:attrNameLst>
                                          <p:attrName>style.visibility</p:attrName>
                                        </p:attrNameLst>
                                      </p:cBhvr>
                                      <p:to>
                                        <p:strVal val="visible"/>
                                      </p:to>
                                    </p:set>
                                    <p:animEffect transition="in" filter="fade">
                                      <p:cBhvr>
                                        <p:cTn id="61" dur="1000"/>
                                        <p:tgtEl>
                                          <p:spTgt spid="14">
                                            <p:txEl>
                                              <p:pRg st="10" end="10"/>
                                            </p:txEl>
                                          </p:spTgt>
                                        </p:tgtEl>
                                      </p:cBhvr>
                                    </p:animEffect>
                                    <p:anim calcmode="lin" valueType="num">
                                      <p:cBhvr>
                                        <p:cTn id="62"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14">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4">
                                            <p:txEl>
                                              <p:pRg st="11" end="11"/>
                                            </p:txEl>
                                          </p:spTgt>
                                        </p:tgtEl>
                                        <p:attrNameLst>
                                          <p:attrName>style.visibility</p:attrName>
                                        </p:attrNameLst>
                                      </p:cBhvr>
                                      <p:to>
                                        <p:strVal val="visible"/>
                                      </p:to>
                                    </p:set>
                                    <p:animEffect transition="in" filter="fade">
                                      <p:cBhvr>
                                        <p:cTn id="66" dur="1000"/>
                                        <p:tgtEl>
                                          <p:spTgt spid="14">
                                            <p:txEl>
                                              <p:pRg st="11" end="11"/>
                                            </p:txEl>
                                          </p:spTgt>
                                        </p:tgtEl>
                                      </p:cBhvr>
                                    </p:animEffect>
                                    <p:anim calcmode="lin" valueType="num">
                                      <p:cBhvr>
                                        <p:cTn id="67" dur="1000" fill="hold"/>
                                        <p:tgtEl>
                                          <p:spTgt spid="14">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1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Effect transition="in" filter="fade">
                                      <p:cBhvr>
                                        <p:cTn id="73" dur="1000"/>
                                        <p:tgtEl>
                                          <p:spTgt spid="23">
                                            <p:txEl>
                                              <p:pRg st="0" end="0"/>
                                            </p:txEl>
                                          </p:spTgt>
                                        </p:tgtEl>
                                      </p:cBhvr>
                                    </p:animEffect>
                                    <p:anim calcmode="lin" valueType="num">
                                      <p:cBhvr>
                                        <p:cTn id="74"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3">
                                            <p:txEl>
                                              <p:pRg st="1" end="1"/>
                                            </p:txEl>
                                          </p:spTgt>
                                        </p:tgtEl>
                                        <p:attrNameLst>
                                          <p:attrName>style.visibility</p:attrName>
                                        </p:attrNameLst>
                                      </p:cBhvr>
                                      <p:to>
                                        <p:strVal val="visible"/>
                                      </p:to>
                                    </p:set>
                                    <p:animEffect transition="in" filter="fade">
                                      <p:cBhvr>
                                        <p:cTn id="78" dur="1000"/>
                                        <p:tgtEl>
                                          <p:spTgt spid="23">
                                            <p:txEl>
                                              <p:pRg st="1" end="1"/>
                                            </p:txEl>
                                          </p:spTgt>
                                        </p:tgtEl>
                                      </p:cBhvr>
                                    </p:animEffect>
                                    <p:anim calcmode="lin" valueType="num">
                                      <p:cBhvr>
                                        <p:cTn id="79"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xEl>
                                              <p:pRg st="2" end="2"/>
                                            </p:txEl>
                                          </p:spTgt>
                                        </p:tgtEl>
                                        <p:attrNameLst>
                                          <p:attrName>style.visibility</p:attrName>
                                        </p:attrNameLst>
                                      </p:cBhvr>
                                      <p:to>
                                        <p:strVal val="visible"/>
                                      </p:to>
                                    </p:set>
                                    <p:animEffect transition="in" filter="fade">
                                      <p:cBhvr>
                                        <p:cTn id="83" dur="1000"/>
                                        <p:tgtEl>
                                          <p:spTgt spid="23">
                                            <p:txEl>
                                              <p:pRg st="2" end="2"/>
                                            </p:txEl>
                                          </p:spTgt>
                                        </p:tgtEl>
                                      </p:cBhvr>
                                    </p:animEffect>
                                    <p:anim calcmode="lin" valueType="num">
                                      <p:cBhvr>
                                        <p:cTn id="84"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85"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3">
                                            <p:txEl>
                                              <p:pRg st="3" end="3"/>
                                            </p:txEl>
                                          </p:spTgt>
                                        </p:tgtEl>
                                        <p:attrNameLst>
                                          <p:attrName>style.visibility</p:attrName>
                                        </p:attrNameLst>
                                      </p:cBhvr>
                                      <p:to>
                                        <p:strVal val="visible"/>
                                      </p:to>
                                    </p:set>
                                    <p:animEffect transition="in" filter="fade">
                                      <p:cBhvr>
                                        <p:cTn id="90" dur="1000"/>
                                        <p:tgtEl>
                                          <p:spTgt spid="23">
                                            <p:txEl>
                                              <p:pRg st="3" end="3"/>
                                            </p:txEl>
                                          </p:spTgt>
                                        </p:tgtEl>
                                      </p:cBhvr>
                                    </p:animEffect>
                                    <p:anim calcmode="lin" valueType="num">
                                      <p:cBhvr>
                                        <p:cTn id="91"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92" dur="1000" fill="hold"/>
                                        <p:tgtEl>
                                          <p:spTgt spid="23">
                                            <p:txEl>
                                              <p:pRg st="3" end="3"/>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3">
                                            <p:txEl>
                                              <p:pRg st="4" end="4"/>
                                            </p:txEl>
                                          </p:spTgt>
                                        </p:tgtEl>
                                        <p:attrNameLst>
                                          <p:attrName>style.visibility</p:attrName>
                                        </p:attrNameLst>
                                      </p:cBhvr>
                                      <p:to>
                                        <p:strVal val="visible"/>
                                      </p:to>
                                    </p:set>
                                    <p:animEffect transition="in" filter="fade">
                                      <p:cBhvr>
                                        <p:cTn id="95" dur="1000"/>
                                        <p:tgtEl>
                                          <p:spTgt spid="23">
                                            <p:txEl>
                                              <p:pRg st="4" end="4"/>
                                            </p:txEl>
                                          </p:spTgt>
                                        </p:tgtEl>
                                      </p:cBhvr>
                                    </p:animEffect>
                                    <p:anim calcmode="lin" valueType="num">
                                      <p:cBhvr>
                                        <p:cTn id="9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97" dur="1000" fill="hold"/>
                                        <p:tgtEl>
                                          <p:spTgt spid="23">
                                            <p:txEl>
                                              <p:pRg st="4" end="4"/>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3">
                                            <p:txEl>
                                              <p:pRg st="6" end="6"/>
                                            </p:txEl>
                                          </p:spTgt>
                                        </p:tgtEl>
                                        <p:attrNameLst>
                                          <p:attrName>style.visibility</p:attrName>
                                        </p:attrNameLst>
                                      </p:cBhvr>
                                      <p:to>
                                        <p:strVal val="visible"/>
                                      </p:to>
                                    </p:set>
                                    <p:animEffect transition="in" filter="fade">
                                      <p:cBhvr>
                                        <p:cTn id="100" dur="1000"/>
                                        <p:tgtEl>
                                          <p:spTgt spid="23">
                                            <p:txEl>
                                              <p:pRg st="6" end="6"/>
                                            </p:txEl>
                                          </p:spTgt>
                                        </p:tgtEl>
                                      </p:cBhvr>
                                    </p:animEffect>
                                    <p:anim calcmode="lin" valueType="num">
                                      <p:cBhvr>
                                        <p:cTn id="101"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102" dur="1000" fill="hold"/>
                                        <p:tgtEl>
                                          <p:spTgt spid="23">
                                            <p:txEl>
                                              <p:pRg st="6" end="6"/>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3">
                                            <p:txEl>
                                              <p:pRg st="7" end="7"/>
                                            </p:txEl>
                                          </p:spTgt>
                                        </p:tgtEl>
                                        <p:attrNameLst>
                                          <p:attrName>style.visibility</p:attrName>
                                        </p:attrNameLst>
                                      </p:cBhvr>
                                      <p:to>
                                        <p:strVal val="visible"/>
                                      </p:to>
                                    </p:set>
                                    <p:animEffect transition="in" filter="fade">
                                      <p:cBhvr>
                                        <p:cTn id="105" dur="1000"/>
                                        <p:tgtEl>
                                          <p:spTgt spid="23">
                                            <p:txEl>
                                              <p:pRg st="7" end="7"/>
                                            </p:txEl>
                                          </p:spTgt>
                                        </p:tgtEl>
                                      </p:cBhvr>
                                    </p:animEffect>
                                    <p:anim calcmode="lin" valueType="num">
                                      <p:cBhvr>
                                        <p:cTn id="106" dur="1000" fill="hold"/>
                                        <p:tgtEl>
                                          <p:spTgt spid="23">
                                            <p:txEl>
                                              <p:pRg st="7" end="7"/>
                                            </p:txEl>
                                          </p:spTgt>
                                        </p:tgtEl>
                                        <p:attrNameLst>
                                          <p:attrName>ppt_x</p:attrName>
                                        </p:attrNameLst>
                                      </p:cBhvr>
                                      <p:tavLst>
                                        <p:tav tm="0">
                                          <p:val>
                                            <p:strVal val="#ppt_x"/>
                                          </p:val>
                                        </p:tav>
                                        <p:tav tm="100000">
                                          <p:val>
                                            <p:strVal val="#ppt_x"/>
                                          </p:val>
                                        </p:tav>
                                      </p:tavLst>
                                    </p:anim>
                                    <p:anim calcmode="lin" valueType="num">
                                      <p:cBhvr>
                                        <p:cTn id="107" dur="1000" fill="hold"/>
                                        <p:tgtEl>
                                          <p:spTgt spid="23">
                                            <p:txEl>
                                              <p:pRg st="7" end="7"/>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3">
                                            <p:txEl>
                                              <p:pRg st="8" end="8"/>
                                            </p:txEl>
                                          </p:spTgt>
                                        </p:tgtEl>
                                        <p:attrNameLst>
                                          <p:attrName>style.visibility</p:attrName>
                                        </p:attrNameLst>
                                      </p:cBhvr>
                                      <p:to>
                                        <p:strVal val="visible"/>
                                      </p:to>
                                    </p:set>
                                    <p:animEffect transition="in" filter="fade">
                                      <p:cBhvr>
                                        <p:cTn id="110" dur="1000"/>
                                        <p:tgtEl>
                                          <p:spTgt spid="23">
                                            <p:txEl>
                                              <p:pRg st="8" end="8"/>
                                            </p:txEl>
                                          </p:spTgt>
                                        </p:tgtEl>
                                      </p:cBhvr>
                                    </p:animEffect>
                                    <p:anim calcmode="lin" valueType="num">
                                      <p:cBhvr>
                                        <p:cTn id="111" dur="1000" fill="hold"/>
                                        <p:tgtEl>
                                          <p:spTgt spid="23">
                                            <p:txEl>
                                              <p:pRg st="8" end="8"/>
                                            </p:txEl>
                                          </p:spTgt>
                                        </p:tgtEl>
                                        <p:attrNameLst>
                                          <p:attrName>ppt_x</p:attrName>
                                        </p:attrNameLst>
                                      </p:cBhvr>
                                      <p:tavLst>
                                        <p:tav tm="0">
                                          <p:val>
                                            <p:strVal val="#ppt_x"/>
                                          </p:val>
                                        </p:tav>
                                        <p:tav tm="100000">
                                          <p:val>
                                            <p:strVal val="#ppt_x"/>
                                          </p:val>
                                        </p:tav>
                                      </p:tavLst>
                                    </p:anim>
                                    <p:anim calcmode="lin" valueType="num">
                                      <p:cBhvr>
                                        <p:cTn id="112" dur="1000" fill="hold"/>
                                        <p:tgtEl>
                                          <p:spTgt spid="23">
                                            <p:txEl>
                                              <p:pRg st="8" end="8"/>
                                            </p:txEl>
                                          </p:spTgt>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23">
                                            <p:txEl>
                                              <p:pRg st="5" end="5"/>
                                            </p:txEl>
                                          </p:spTgt>
                                        </p:tgtEl>
                                        <p:attrNameLst>
                                          <p:attrName>style.visibility</p:attrName>
                                        </p:attrNameLst>
                                      </p:cBhvr>
                                      <p:to>
                                        <p:strVal val="visible"/>
                                      </p:to>
                                    </p:set>
                                    <p:animEffect transition="in" filter="fade">
                                      <p:cBhvr>
                                        <p:cTn id="115" dur="1000"/>
                                        <p:tgtEl>
                                          <p:spTgt spid="23">
                                            <p:txEl>
                                              <p:pRg st="5" end="5"/>
                                            </p:txEl>
                                          </p:spTgt>
                                        </p:tgtEl>
                                      </p:cBhvr>
                                    </p:animEffect>
                                    <p:anim calcmode="lin" valueType="num">
                                      <p:cBhvr>
                                        <p:cTn id="116"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117"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fade">
                                      <p:cBhvr>
                                        <p:cTn id="122" dur="1000"/>
                                        <p:tgtEl>
                                          <p:spTgt spid="24">
                                            <p:txEl>
                                              <p:pRg st="0" end="0"/>
                                            </p:txEl>
                                          </p:spTgt>
                                        </p:tgtEl>
                                      </p:cBhvr>
                                    </p:animEffect>
                                    <p:anim calcmode="lin" valueType="num">
                                      <p:cBhvr>
                                        <p:cTn id="12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2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24">
                                            <p:txEl>
                                              <p:pRg st="1" end="1"/>
                                            </p:txEl>
                                          </p:spTgt>
                                        </p:tgtEl>
                                        <p:attrNameLst>
                                          <p:attrName>style.visibility</p:attrName>
                                        </p:attrNameLst>
                                      </p:cBhvr>
                                      <p:to>
                                        <p:strVal val="visible"/>
                                      </p:to>
                                    </p:set>
                                    <p:animEffect transition="in" filter="fade">
                                      <p:cBhvr>
                                        <p:cTn id="129" dur="1000"/>
                                        <p:tgtEl>
                                          <p:spTgt spid="24">
                                            <p:txEl>
                                              <p:pRg st="1" end="1"/>
                                            </p:txEl>
                                          </p:spTgt>
                                        </p:tgtEl>
                                      </p:cBhvr>
                                    </p:animEffect>
                                    <p:anim calcmode="lin" valueType="num">
                                      <p:cBhvr>
                                        <p:cTn id="13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31" dur="1000" fill="hold"/>
                                        <p:tgtEl>
                                          <p:spTgt spid="24">
                                            <p:txEl>
                                              <p:pRg st="1" end="1"/>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24">
                                            <p:txEl>
                                              <p:pRg st="2" end="2"/>
                                            </p:txEl>
                                          </p:spTgt>
                                        </p:tgtEl>
                                        <p:attrNameLst>
                                          <p:attrName>style.visibility</p:attrName>
                                        </p:attrNameLst>
                                      </p:cBhvr>
                                      <p:to>
                                        <p:strVal val="visible"/>
                                      </p:to>
                                    </p:set>
                                    <p:animEffect transition="in" filter="fade">
                                      <p:cBhvr>
                                        <p:cTn id="134" dur="1000"/>
                                        <p:tgtEl>
                                          <p:spTgt spid="24">
                                            <p:txEl>
                                              <p:pRg st="2" end="2"/>
                                            </p:txEl>
                                          </p:spTgt>
                                        </p:tgtEl>
                                      </p:cBhvr>
                                    </p:animEffect>
                                    <p:anim calcmode="lin" valueType="num">
                                      <p:cBhvr>
                                        <p:cTn id="13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3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24">
                                            <p:txEl>
                                              <p:pRg st="3" end="3"/>
                                            </p:txEl>
                                          </p:spTgt>
                                        </p:tgtEl>
                                        <p:attrNameLst>
                                          <p:attrName>style.visibility</p:attrName>
                                        </p:attrNameLst>
                                      </p:cBhvr>
                                      <p:to>
                                        <p:strVal val="visible"/>
                                      </p:to>
                                    </p:set>
                                    <p:animEffect transition="in" filter="fade">
                                      <p:cBhvr>
                                        <p:cTn id="139" dur="1000"/>
                                        <p:tgtEl>
                                          <p:spTgt spid="24">
                                            <p:txEl>
                                              <p:pRg st="3" end="3"/>
                                            </p:txEl>
                                          </p:spTgt>
                                        </p:tgtEl>
                                      </p:cBhvr>
                                    </p:animEffect>
                                    <p:anim calcmode="lin" valueType="num">
                                      <p:cBhvr>
                                        <p:cTn id="14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14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24">
                                            <p:txEl>
                                              <p:pRg st="4" end="4"/>
                                            </p:txEl>
                                          </p:spTgt>
                                        </p:tgtEl>
                                        <p:attrNameLst>
                                          <p:attrName>style.visibility</p:attrName>
                                        </p:attrNameLst>
                                      </p:cBhvr>
                                      <p:to>
                                        <p:strVal val="visible"/>
                                      </p:to>
                                    </p:set>
                                    <p:animEffect transition="in" filter="fade">
                                      <p:cBhvr>
                                        <p:cTn id="146" dur="1000"/>
                                        <p:tgtEl>
                                          <p:spTgt spid="24">
                                            <p:txEl>
                                              <p:pRg st="4" end="4"/>
                                            </p:txEl>
                                          </p:spTgt>
                                        </p:tgtEl>
                                      </p:cBhvr>
                                    </p:animEffect>
                                    <p:anim calcmode="lin" valueType="num">
                                      <p:cBhvr>
                                        <p:cTn id="147"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148" dur="1000" fill="hold"/>
                                        <p:tgtEl>
                                          <p:spTgt spid="24">
                                            <p:txEl>
                                              <p:pRg st="4" end="4"/>
                                            </p:txEl>
                                          </p:spTgt>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24">
                                            <p:txEl>
                                              <p:pRg st="5" end="5"/>
                                            </p:txEl>
                                          </p:spTgt>
                                        </p:tgtEl>
                                        <p:attrNameLst>
                                          <p:attrName>style.visibility</p:attrName>
                                        </p:attrNameLst>
                                      </p:cBhvr>
                                      <p:to>
                                        <p:strVal val="visible"/>
                                      </p:to>
                                    </p:set>
                                    <p:animEffect transition="in" filter="fade">
                                      <p:cBhvr>
                                        <p:cTn id="151" dur="1000"/>
                                        <p:tgtEl>
                                          <p:spTgt spid="24">
                                            <p:txEl>
                                              <p:pRg st="5" end="5"/>
                                            </p:txEl>
                                          </p:spTgt>
                                        </p:tgtEl>
                                      </p:cBhvr>
                                    </p:animEffect>
                                    <p:anim calcmode="lin" valueType="num">
                                      <p:cBhvr>
                                        <p:cTn id="152"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153" dur="1000" fill="hold"/>
                                        <p:tgtEl>
                                          <p:spTgt spid="24">
                                            <p:txEl>
                                              <p:pRg st="5" end="5"/>
                                            </p:txEl>
                                          </p:spTgt>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24">
                                            <p:txEl>
                                              <p:pRg st="6" end="6"/>
                                            </p:txEl>
                                          </p:spTgt>
                                        </p:tgtEl>
                                        <p:attrNameLst>
                                          <p:attrName>style.visibility</p:attrName>
                                        </p:attrNameLst>
                                      </p:cBhvr>
                                      <p:to>
                                        <p:strVal val="visible"/>
                                      </p:to>
                                    </p:set>
                                    <p:animEffect transition="in" filter="fade">
                                      <p:cBhvr>
                                        <p:cTn id="156" dur="1000"/>
                                        <p:tgtEl>
                                          <p:spTgt spid="24">
                                            <p:txEl>
                                              <p:pRg st="6" end="6"/>
                                            </p:txEl>
                                          </p:spTgt>
                                        </p:tgtEl>
                                      </p:cBhvr>
                                    </p:animEffect>
                                    <p:anim calcmode="lin" valueType="num">
                                      <p:cBhvr>
                                        <p:cTn id="157"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158" dur="1000" fill="hold"/>
                                        <p:tgtEl>
                                          <p:spTgt spid="24">
                                            <p:txEl>
                                              <p:pRg st="6" end="6"/>
                                            </p:txEl>
                                          </p:spTgt>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24">
                                            <p:txEl>
                                              <p:pRg st="7" end="7"/>
                                            </p:txEl>
                                          </p:spTgt>
                                        </p:tgtEl>
                                        <p:attrNameLst>
                                          <p:attrName>style.visibility</p:attrName>
                                        </p:attrNameLst>
                                      </p:cBhvr>
                                      <p:to>
                                        <p:strVal val="visible"/>
                                      </p:to>
                                    </p:set>
                                    <p:animEffect transition="in" filter="fade">
                                      <p:cBhvr>
                                        <p:cTn id="161" dur="1000"/>
                                        <p:tgtEl>
                                          <p:spTgt spid="24">
                                            <p:txEl>
                                              <p:pRg st="7" end="7"/>
                                            </p:txEl>
                                          </p:spTgt>
                                        </p:tgtEl>
                                      </p:cBhvr>
                                    </p:animEffect>
                                    <p:anim calcmode="lin" valueType="num">
                                      <p:cBhvr>
                                        <p:cTn id="162" dur="10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163" dur="1000" fill="hold"/>
                                        <p:tgtEl>
                                          <p:spTgt spid="24">
                                            <p:txEl>
                                              <p:pRg st="7" end="7"/>
                                            </p:txEl>
                                          </p:spTgt>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24">
                                            <p:txEl>
                                              <p:pRg st="8" end="8"/>
                                            </p:txEl>
                                          </p:spTgt>
                                        </p:tgtEl>
                                        <p:attrNameLst>
                                          <p:attrName>style.visibility</p:attrName>
                                        </p:attrNameLst>
                                      </p:cBhvr>
                                      <p:to>
                                        <p:strVal val="visible"/>
                                      </p:to>
                                    </p:set>
                                    <p:animEffect transition="in" filter="fade">
                                      <p:cBhvr>
                                        <p:cTn id="166" dur="1000"/>
                                        <p:tgtEl>
                                          <p:spTgt spid="24">
                                            <p:txEl>
                                              <p:pRg st="8" end="8"/>
                                            </p:txEl>
                                          </p:spTgt>
                                        </p:tgtEl>
                                      </p:cBhvr>
                                    </p:animEffect>
                                    <p:anim calcmode="lin" valueType="num">
                                      <p:cBhvr>
                                        <p:cTn id="167" dur="10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168" dur="1000" fill="hold"/>
                                        <p:tgtEl>
                                          <p:spTgt spid="24">
                                            <p:txEl>
                                              <p:pRg st="8" end="8"/>
                                            </p:txEl>
                                          </p:spTgt>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24">
                                            <p:txEl>
                                              <p:pRg st="9" end="9"/>
                                            </p:txEl>
                                          </p:spTgt>
                                        </p:tgtEl>
                                        <p:attrNameLst>
                                          <p:attrName>style.visibility</p:attrName>
                                        </p:attrNameLst>
                                      </p:cBhvr>
                                      <p:to>
                                        <p:strVal val="visible"/>
                                      </p:to>
                                    </p:set>
                                    <p:animEffect transition="in" filter="fade">
                                      <p:cBhvr>
                                        <p:cTn id="171" dur="1000"/>
                                        <p:tgtEl>
                                          <p:spTgt spid="24">
                                            <p:txEl>
                                              <p:pRg st="9" end="9"/>
                                            </p:txEl>
                                          </p:spTgt>
                                        </p:tgtEl>
                                      </p:cBhvr>
                                    </p:animEffect>
                                    <p:anim calcmode="lin" valueType="num">
                                      <p:cBhvr>
                                        <p:cTn id="172" dur="1000" fill="hold"/>
                                        <p:tgtEl>
                                          <p:spTgt spid="24">
                                            <p:txEl>
                                              <p:pRg st="9" end="9"/>
                                            </p:txEl>
                                          </p:spTgt>
                                        </p:tgtEl>
                                        <p:attrNameLst>
                                          <p:attrName>ppt_x</p:attrName>
                                        </p:attrNameLst>
                                      </p:cBhvr>
                                      <p:tavLst>
                                        <p:tav tm="0">
                                          <p:val>
                                            <p:strVal val="#ppt_x"/>
                                          </p:val>
                                        </p:tav>
                                        <p:tav tm="100000">
                                          <p:val>
                                            <p:strVal val="#ppt_x"/>
                                          </p:val>
                                        </p:tav>
                                      </p:tavLst>
                                    </p:anim>
                                    <p:anim calcmode="lin" valueType="num">
                                      <p:cBhvr>
                                        <p:cTn id="173" dur="1000" fill="hold"/>
                                        <p:tgtEl>
                                          <p:spTgt spid="2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1950"/>
            <a:ext cx="8610600" cy="859536"/>
          </a:xfrm>
        </p:spPr>
        <p:txBody>
          <a:bodyPr/>
          <a:lstStyle/>
          <a:p>
            <a:r>
              <a:rPr lang="en-US" sz="3200" dirty="0">
                <a:latin typeface="Arial Black" panose="020B0A04020102020204" pitchFamily="34" charset="0"/>
              </a:rPr>
              <a:t>Fragmented versus Independent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475" y="1047750"/>
            <a:ext cx="6115050" cy="3439717"/>
          </a:xfrm>
          <a:prstGeom prst="rect">
            <a:avLst/>
          </a:prstGeom>
        </p:spPr>
      </p:pic>
    </p:spTree>
    <p:extLst>
      <p:ext uri="{BB962C8B-B14F-4D97-AF65-F5344CB8AC3E}">
        <p14:creationId xmlns:p14="http://schemas.microsoft.com/office/powerpoint/2010/main" val="3414963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Chuck Fraser Phenomenon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543050"/>
            <a:ext cx="3217025" cy="2457450"/>
          </a:xfrm>
          <a:prstGeom prst="rect">
            <a:avLst/>
          </a:prstGeom>
        </p:spPr>
      </p:pic>
      <p:sp>
        <p:nvSpPr>
          <p:cNvPr id="4" name="TextBox 3"/>
          <p:cNvSpPr txBox="1"/>
          <p:nvPr/>
        </p:nvSpPr>
        <p:spPr>
          <a:xfrm>
            <a:off x="381000" y="1809750"/>
            <a:ext cx="3807279" cy="2308324"/>
          </a:xfrm>
          <a:prstGeom prst="rect">
            <a:avLst/>
          </a:prstGeom>
          <a:noFill/>
          <a:ln>
            <a:solidFill>
              <a:schemeClr val="bg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Recognize excellence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Reward hard work</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Celebrate courage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Destination program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Immediate impact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True Pediatric partner</a:t>
            </a:r>
          </a:p>
        </p:txBody>
      </p:sp>
    </p:spTree>
    <p:extLst>
      <p:ext uri="{BB962C8B-B14F-4D97-AF65-F5344CB8AC3E}">
        <p14:creationId xmlns:p14="http://schemas.microsoft.com/office/powerpoint/2010/main" val="1922360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2EFA9BE-A808-6587-10B4-9B59D41C4D5F}"/>
              </a:ext>
            </a:extLst>
          </p:cNvPr>
          <p:cNvGraphicFramePr>
            <a:graphicFrameLocks noGrp="1"/>
          </p:cNvGraphicFramePr>
          <p:nvPr/>
        </p:nvGraphicFramePr>
        <p:xfrm>
          <a:off x="609600" y="590550"/>
          <a:ext cx="8115300" cy="4299531"/>
        </p:xfrm>
        <a:graphic>
          <a:graphicData uri="http://schemas.openxmlformats.org/drawingml/2006/table">
            <a:tbl>
              <a:tblPr/>
              <a:tblGrid>
                <a:gridCol w="4973222">
                  <a:extLst>
                    <a:ext uri="{9D8B030D-6E8A-4147-A177-3AD203B41FA5}">
                      <a16:colId xmlns:a16="http://schemas.microsoft.com/office/drawing/2014/main" val="1230895388"/>
                    </a:ext>
                  </a:extLst>
                </a:gridCol>
                <a:gridCol w="3142078">
                  <a:extLst>
                    <a:ext uri="{9D8B030D-6E8A-4147-A177-3AD203B41FA5}">
                      <a16:colId xmlns:a16="http://schemas.microsoft.com/office/drawing/2014/main" val="425663599"/>
                    </a:ext>
                  </a:extLst>
                </a:gridCol>
              </a:tblGrid>
              <a:tr h="341197">
                <a:tc rowSpan="2">
                  <a:txBody>
                    <a:bodyPr/>
                    <a:lstStyle/>
                    <a:p>
                      <a:pPr algn="l" fontAlgn="ctr"/>
                      <a:r>
                        <a:rPr lang="en-US" sz="1600" b="1" i="0" u="none" strike="noStrike" dirty="0">
                          <a:solidFill>
                            <a:srgbClr val="000000"/>
                          </a:solidFill>
                          <a:effectLst/>
                          <a:latin typeface="Calibri" panose="020F0502020204030204" pitchFamily="34" charset="0"/>
                        </a:rPr>
                        <a:t>Dell Med Funding</a:t>
                      </a:r>
                    </a:p>
                  </a:txBody>
                  <a:tcPr marL="6350" marR="6350" marT="6350" marB="0" anchor="ctr">
                    <a:lnL>
                      <a:noFill/>
                    </a:lnL>
                    <a:lnR>
                      <a:noFill/>
                    </a:lnR>
                    <a:lnT>
                      <a:noFill/>
                    </a:lnT>
                    <a:lnB>
                      <a:noFill/>
                    </a:lnB>
                    <a:solidFill>
                      <a:schemeClr val="bg1"/>
                    </a:solidFill>
                  </a:tcPr>
                </a:tc>
                <a:tc>
                  <a:txBody>
                    <a:bodyPr/>
                    <a:lstStyle/>
                    <a:p>
                      <a:pPr algn="l"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a:noFill/>
                    </a:lnT>
                    <a:lnB>
                      <a:noFill/>
                    </a:lnB>
                    <a:solidFill>
                      <a:schemeClr val="bg1"/>
                    </a:solidFill>
                  </a:tcPr>
                </a:tc>
                <a:extLst>
                  <a:ext uri="{0D108BD9-81ED-4DB2-BD59-A6C34878D82A}">
                    <a16:rowId xmlns:a16="http://schemas.microsoft.com/office/drawing/2014/main" val="3855606998"/>
                  </a:ext>
                </a:extLst>
              </a:tr>
              <a:tr h="268403">
                <a:tc vMerge="1">
                  <a:txBody>
                    <a:bodyPr/>
                    <a:lstStyle/>
                    <a:p>
                      <a:endParaRPr lang="en-US"/>
                    </a:p>
                  </a:txBody>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6350" marR="6350" marT="6350" marB="0" anchor="ctr">
                    <a:lnL>
                      <a:noFill/>
                    </a:lnL>
                    <a:lnR>
                      <a:noFill/>
                    </a:lnR>
                    <a:lnT>
                      <a:noFill/>
                    </a:lnT>
                    <a:lnB>
                      <a:noFill/>
                    </a:lnB>
                    <a:solidFill>
                      <a:schemeClr val="bg1"/>
                    </a:solidFill>
                  </a:tcPr>
                </a:tc>
                <a:extLst>
                  <a:ext uri="{0D108BD9-81ED-4DB2-BD59-A6C34878D82A}">
                    <a16:rowId xmlns:a16="http://schemas.microsoft.com/office/drawing/2014/main" val="692022040"/>
                  </a:ext>
                </a:extLst>
              </a:tr>
              <a:tr h="266194">
                <a:tc>
                  <a:txBody>
                    <a:bodyPr/>
                    <a:lstStyle/>
                    <a:p>
                      <a:pPr algn="l" fontAlgn="b"/>
                      <a:r>
                        <a:rPr lang="en-US" sz="1600" b="1" i="0" u="none" strike="noStrike" dirty="0">
                          <a:solidFill>
                            <a:srgbClr val="000000"/>
                          </a:solidFill>
                          <a:effectLst/>
                          <a:latin typeface="Calibri" panose="020F0502020204030204" pitchFamily="34" charset="0"/>
                        </a:rPr>
                        <a:t>Education</a:t>
                      </a:r>
                    </a:p>
                  </a:txBody>
                  <a:tcPr marL="6350" marR="6350" marT="6350" marB="0" anchor="b">
                    <a:lnL>
                      <a:noFill/>
                    </a:lnL>
                    <a:lnR>
                      <a:noFill/>
                    </a:lnR>
                    <a:lnT>
                      <a:noFill/>
                    </a:lnT>
                    <a:lnB w="6350" cap="flat" cmpd="sng" algn="ctr">
                      <a:solidFill>
                        <a:srgbClr val="C9C9C9"/>
                      </a:solidFill>
                      <a:prstDash val="dash"/>
                      <a:round/>
                      <a:headEnd type="none" w="med" len="med"/>
                      <a:tailEnd type="none" w="med" len="med"/>
                    </a:lnB>
                    <a:solidFill>
                      <a:schemeClr val="bg1"/>
                    </a:solidFill>
                  </a:tcPr>
                </a:tc>
                <a:tc>
                  <a:txBody>
                    <a:bodyPr/>
                    <a:lstStyle/>
                    <a:p>
                      <a:pPr algn="l" fontAlgn="b"/>
                      <a:r>
                        <a:rPr lang="en-US" sz="1600" b="1" i="0" u="none" strike="noStrike" dirty="0">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C9C9C9"/>
                      </a:solidFill>
                      <a:prstDash val="dash"/>
                      <a:round/>
                      <a:headEnd type="none" w="med" len="med"/>
                      <a:tailEnd type="none" w="med" len="med"/>
                    </a:lnB>
                    <a:solidFill>
                      <a:schemeClr val="bg1"/>
                    </a:solidFill>
                  </a:tcPr>
                </a:tc>
                <a:extLst>
                  <a:ext uri="{0D108BD9-81ED-4DB2-BD59-A6C34878D82A}">
                    <a16:rowId xmlns:a16="http://schemas.microsoft.com/office/drawing/2014/main" val="3459612796"/>
                  </a:ext>
                </a:extLst>
              </a:tr>
              <a:tr h="341197">
                <a:tc>
                  <a:txBody>
                    <a:bodyPr/>
                    <a:lstStyle/>
                    <a:p>
                      <a:pPr algn="l" fontAlgn="b"/>
                      <a:r>
                        <a:rPr lang="en-US" sz="1600" b="0" i="0" u="none" strike="noStrike" dirty="0">
                          <a:solidFill>
                            <a:srgbClr val="000000"/>
                          </a:solidFill>
                          <a:effectLst/>
                          <a:latin typeface="Calibri Light" panose="020F0302020204030204" pitchFamily="34" charset="0"/>
                        </a:rPr>
                        <a:t>Vice Chair for Academic Affair</a:t>
                      </a:r>
                    </a:p>
                  </a:txBody>
                  <a:tcPr marL="95250" marR="6350" marT="6350" marB="0" anchor="b">
                    <a:lnL>
                      <a:noFill/>
                    </a:lnL>
                    <a:lnR>
                      <a:noFill/>
                    </a:lnR>
                    <a:lnT w="6350" cap="flat" cmpd="sng" algn="ctr">
                      <a:solidFill>
                        <a:srgbClr val="C9C9C9"/>
                      </a:solidFill>
                      <a:prstDash val="dash"/>
                      <a:round/>
                      <a:headEnd type="none" w="med" len="med"/>
                      <a:tailEnd type="none" w="med" len="med"/>
                    </a:lnT>
                    <a:lnB>
                      <a:noFill/>
                    </a:lnB>
                    <a:solidFill>
                      <a:schemeClr val="bg1"/>
                    </a:solidFill>
                  </a:tcPr>
                </a:tc>
                <a:tc>
                  <a:txBody>
                    <a:bodyPr/>
                    <a:lstStyle/>
                    <a:p>
                      <a:pPr algn="l" fontAlgn="b"/>
                      <a:r>
                        <a:rPr lang="en-US" sz="1600" b="0" i="0" u="none" strike="noStrike">
                          <a:solidFill>
                            <a:srgbClr val="000000"/>
                          </a:solidFill>
                          <a:effectLst/>
                          <a:latin typeface="Calibri Light" panose="020F0302020204030204" pitchFamily="34" charset="0"/>
                        </a:rPr>
                        <a:t>Dan Richards, MD</a:t>
                      </a:r>
                    </a:p>
                  </a:txBody>
                  <a:tcPr marL="6350" marR="6350" marT="6350" marB="0" anchor="b">
                    <a:lnL>
                      <a:noFill/>
                    </a:lnL>
                    <a:lnR>
                      <a:noFill/>
                    </a:lnR>
                    <a:lnT w="6350" cap="flat" cmpd="sng" algn="ctr">
                      <a:solidFill>
                        <a:srgbClr val="C9C9C9"/>
                      </a:solidFill>
                      <a:prstDash val="dash"/>
                      <a:round/>
                      <a:headEnd type="none" w="med" len="med"/>
                      <a:tailEnd type="none" w="med" len="med"/>
                    </a:lnT>
                    <a:lnB>
                      <a:noFill/>
                    </a:lnB>
                    <a:solidFill>
                      <a:schemeClr val="bg1"/>
                    </a:solidFill>
                  </a:tcPr>
                </a:tc>
                <a:extLst>
                  <a:ext uri="{0D108BD9-81ED-4DB2-BD59-A6C34878D82A}">
                    <a16:rowId xmlns:a16="http://schemas.microsoft.com/office/drawing/2014/main" val="4263685551"/>
                  </a:ext>
                </a:extLst>
              </a:tr>
              <a:tr h="341197">
                <a:tc>
                  <a:txBody>
                    <a:bodyPr/>
                    <a:lstStyle/>
                    <a:p>
                      <a:pPr algn="l" fontAlgn="b"/>
                      <a:r>
                        <a:rPr lang="en-US" sz="1600" b="0" i="0" u="none" strike="noStrike" dirty="0">
                          <a:solidFill>
                            <a:srgbClr val="000000"/>
                          </a:solidFill>
                          <a:effectLst/>
                          <a:latin typeface="Calibri Light" panose="020F0302020204030204" pitchFamily="34" charset="0"/>
                        </a:rPr>
                        <a:t>Program Director</a:t>
                      </a:r>
                    </a:p>
                  </a:txBody>
                  <a:tcPr marL="95250" marR="6350" marT="6350" marB="0" anchor="b">
                    <a:lnL>
                      <a:noFill/>
                    </a:lnL>
                    <a:lnR>
                      <a:noFill/>
                    </a:lnR>
                    <a:lnT>
                      <a:noFill/>
                    </a:lnT>
                    <a:lnB>
                      <a:noFill/>
                    </a:lnB>
                    <a:solidFill>
                      <a:schemeClr val="bg1"/>
                    </a:solidFill>
                  </a:tcPr>
                </a:tc>
                <a:tc>
                  <a:txBody>
                    <a:bodyPr/>
                    <a:lstStyle/>
                    <a:p>
                      <a:pPr algn="l" fontAlgn="b"/>
                      <a:r>
                        <a:rPr lang="en-US" sz="1600" b="0" i="0" u="none" strike="noStrike">
                          <a:solidFill>
                            <a:srgbClr val="000000"/>
                          </a:solidFill>
                          <a:effectLst/>
                          <a:latin typeface="Calibri Light" panose="020F0302020204030204" pitchFamily="34" charset="0"/>
                        </a:rPr>
                        <a:t>Valli Annamalai, MD</a:t>
                      </a: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704249967"/>
                  </a:ext>
                </a:extLst>
              </a:tr>
              <a:tr h="341197">
                <a:tc>
                  <a:txBody>
                    <a:bodyPr/>
                    <a:lstStyle/>
                    <a:p>
                      <a:pPr algn="l" fontAlgn="b"/>
                      <a:r>
                        <a:rPr lang="en-US" sz="1600" b="0" i="0" u="none" strike="noStrike" dirty="0">
                          <a:solidFill>
                            <a:srgbClr val="000000"/>
                          </a:solidFill>
                          <a:effectLst/>
                          <a:latin typeface="Calibri Light" panose="020F0302020204030204" pitchFamily="34" charset="0"/>
                        </a:rPr>
                        <a:t>Electives Director</a:t>
                      </a:r>
                    </a:p>
                  </a:txBody>
                  <a:tcPr marL="95250" marR="6350" marT="6350" marB="0" anchor="b">
                    <a:lnL>
                      <a:noFill/>
                    </a:lnL>
                    <a:lnR>
                      <a:noFill/>
                    </a:lnR>
                    <a:lnT>
                      <a:noFill/>
                    </a:lnT>
                    <a:lnB>
                      <a:noFill/>
                    </a:lnB>
                    <a:solidFill>
                      <a:schemeClr val="bg1"/>
                    </a:solidFill>
                  </a:tcPr>
                </a:tc>
                <a:tc>
                  <a:txBody>
                    <a:bodyPr/>
                    <a:lstStyle/>
                    <a:p>
                      <a:pPr algn="l" fontAlgn="b"/>
                      <a:r>
                        <a:rPr lang="en-US" sz="1600" b="0" i="0" u="none" strike="noStrike">
                          <a:solidFill>
                            <a:srgbClr val="000000"/>
                          </a:solidFill>
                          <a:effectLst/>
                          <a:latin typeface="Calibri Light" panose="020F0302020204030204" pitchFamily="34" charset="0"/>
                        </a:rPr>
                        <a:t>Valli Annamalai, MD</a:t>
                      </a: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97196152"/>
                  </a:ext>
                </a:extLst>
              </a:tr>
              <a:tr h="341197">
                <a:tc>
                  <a:txBody>
                    <a:bodyPr/>
                    <a:lstStyle/>
                    <a:p>
                      <a:pPr algn="l" fontAlgn="b"/>
                      <a:r>
                        <a:rPr lang="en-US" sz="1600" b="0" i="0" u="none" strike="noStrike" dirty="0">
                          <a:solidFill>
                            <a:srgbClr val="000000"/>
                          </a:solidFill>
                          <a:effectLst/>
                          <a:latin typeface="Calibri Light" panose="020F0302020204030204" pitchFamily="34" charset="0"/>
                        </a:rPr>
                        <a:t>Program Coordinator</a:t>
                      </a:r>
                    </a:p>
                  </a:txBody>
                  <a:tcPr marL="95250" marR="6350" marT="6350" marB="0" anchor="b">
                    <a:lnL>
                      <a:noFill/>
                    </a:lnL>
                    <a:lnR>
                      <a:noFill/>
                    </a:lnR>
                    <a:lnT>
                      <a:noFill/>
                    </a:lnT>
                    <a:lnB>
                      <a:noFill/>
                    </a:lnB>
                    <a:solidFill>
                      <a:schemeClr val="bg1"/>
                    </a:solidFill>
                  </a:tcPr>
                </a:tc>
                <a:tc>
                  <a:txBody>
                    <a:bodyPr/>
                    <a:lstStyle/>
                    <a:p>
                      <a:pPr algn="l" fontAlgn="b"/>
                      <a:r>
                        <a:rPr lang="en-US" sz="1600" b="0" i="0" u="none" strike="noStrike" dirty="0">
                          <a:solidFill>
                            <a:srgbClr val="000000"/>
                          </a:solidFill>
                          <a:effectLst/>
                          <a:latin typeface="Calibri Light" panose="020F0302020204030204" pitchFamily="34" charset="0"/>
                        </a:rPr>
                        <a:t>Kasey Cleghorn</a:t>
                      </a: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630326349"/>
                  </a:ext>
                </a:extLst>
              </a:tr>
              <a:tr h="341197">
                <a:tc>
                  <a:txBody>
                    <a:bodyPr/>
                    <a:lstStyle/>
                    <a:p>
                      <a:pPr algn="l" fontAlgn="b"/>
                      <a:r>
                        <a:rPr lang="en-US" sz="1600" b="0" i="0" u="none" strike="noStrike">
                          <a:solidFill>
                            <a:srgbClr val="000000"/>
                          </a:solidFill>
                          <a:effectLst/>
                          <a:latin typeface="Calibri Light" panose="020F0302020204030204" pitchFamily="34" charset="0"/>
                        </a:rPr>
                        <a:t>Electives Coordinator</a:t>
                      </a:r>
                    </a:p>
                  </a:txBody>
                  <a:tcPr marL="95250" marR="6350" marT="6350" marB="0" anchor="b">
                    <a:lnL>
                      <a:noFill/>
                    </a:lnL>
                    <a:lnR>
                      <a:noFill/>
                    </a:lnR>
                    <a:lnT>
                      <a:noFill/>
                    </a:lnT>
                    <a:lnB>
                      <a:noFill/>
                    </a:lnB>
                    <a:solidFill>
                      <a:schemeClr val="bg1"/>
                    </a:solidFill>
                  </a:tcPr>
                </a:tc>
                <a:tc>
                  <a:txBody>
                    <a:bodyPr/>
                    <a:lstStyle/>
                    <a:p>
                      <a:pPr algn="l" fontAlgn="b"/>
                      <a:r>
                        <a:rPr lang="en-US" sz="1600" b="0" i="0" u="none" strike="noStrike" dirty="0">
                          <a:solidFill>
                            <a:srgbClr val="000000"/>
                          </a:solidFill>
                          <a:effectLst/>
                          <a:latin typeface="Calibri Light" panose="020F0302020204030204" pitchFamily="34" charset="0"/>
                        </a:rPr>
                        <a:t>Kasey Cleghorn</a:t>
                      </a: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1690648701"/>
                  </a:ext>
                </a:extLst>
              </a:tr>
              <a:tr h="341197">
                <a:tc>
                  <a:txBody>
                    <a:bodyPr/>
                    <a:lstStyle/>
                    <a:p>
                      <a:pPr algn="l" fontAlgn="b"/>
                      <a:r>
                        <a:rPr lang="en-US" sz="1600" b="1" i="0" u="none" strike="noStrike" dirty="0">
                          <a:solidFill>
                            <a:srgbClr val="000000"/>
                          </a:solidFill>
                          <a:effectLst/>
                          <a:latin typeface="Calibri" panose="020F0502020204030204" pitchFamily="34" charset="0"/>
                        </a:rPr>
                        <a:t>Admin</a:t>
                      </a:r>
                    </a:p>
                  </a:txBody>
                  <a:tcPr marL="6350" marR="6350" marT="6350" marB="0" anchor="b">
                    <a:lnL>
                      <a:noFill/>
                    </a:lnL>
                    <a:lnR>
                      <a:noFill/>
                    </a:lnR>
                    <a:lnT>
                      <a:noFill/>
                    </a:lnT>
                    <a:lnB w="6350" cap="flat" cmpd="sng" algn="ctr">
                      <a:solidFill>
                        <a:srgbClr val="C9C9C9"/>
                      </a:solidFill>
                      <a:prstDash val="dash"/>
                      <a:round/>
                      <a:headEnd type="none" w="med" len="med"/>
                      <a:tailEnd type="none" w="med" len="med"/>
                    </a:lnB>
                    <a:solidFill>
                      <a:schemeClr val="bg1"/>
                    </a:solidFill>
                  </a:tcPr>
                </a:tc>
                <a:tc>
                  <a:txBody>
                    <a:bodyPr/>
                    <a:lstStyle/>
                    <a:p>
                      <a:pPr algn="l" fontAlgn="b"/>
                      <a:r>
                        <a:rPr lang="en-US" sz="1600" b="1" i="0" u="none" strike="noStrike" dirty="0">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C9C9C9"/>
                      </a:solidFill>
                      <a:prstDash val="dash"/>
                      <a:round/>
                      <a:headEnd type="none" w="med" len="med"/>
                      <a:tailEnd type="none" w="med" len="med"/>
                    </a:lnB>
                    <a:solidFill>
                      <a:schemeClr val="bg1"/>
                    </a:solidFill>
                  </a:tcPr>
                </a:tc>
                <a:extLst>
                  <a:ext uri="{0D108BD9-81ED-4DB2-BD59-A6C34878D82A}">
                    <a16:rowId xmlns:a16="http://schemas.microsoft.com/office/drawing/2014/main" val="2635079146"/>
                  </a:ext>
                </a:extLst>
              </a:tr>
              <a:tr h="341197">
                <a:tc>
                  <a:txBody>
                    <a:bodyPr/>
                    <a:lstStyle/>
                    <a:p>
                      <a:pPr algn="l" fontAlgn="b"/>
                      <a:r>
                        <a:rPr lang="en-US" sz="1600" b="0" i="0" u="none" strike="noStrike">
                          <a:solidFill>
                            <a:srgbClr val="000000"/>
                          </a:solidFill>
                          <a:effectLst/>
                          <a:latin typeface="Calibri Light" panose="020F0302020204030204" pitchFamily="34" charset="0"/>
                        </a:rPr>
                        <a:t>Director, Operations and Strategy</a:t>
                      </a:r>
                    </a:p>
                  </a:txBody>
                  <a:tcPr marL="95250" marR="6350" marT="6350" marB="0" anchor="b">
                    <a:lnL>
                      <a:noFill/>
                    </a:lnL>
                    <a:lnR>
                      <a:noFill/>
                    </a:lnR>
                    <a:lnT w="6350" cap="flat" cmpd="sng" algn="ctr">
                      <a:solidFill>
                        <a:srgbClr val="C9C9C9"/>
                      </a:solidFill>
                      <a:prstDash val="dash"/>
                      <a:round/>
                      <a:headEnd type="none" w="med" len="med"/>
                      <a:tailEnd type="none" w="med" len="med"/>
                    </a:lnT>
                    <a:lnB>
                      <a:noFill/>
                    </a:lnB>
                    <a:solidFill>
                      <a:schemeClr val="bg1"/>
                    </a:solidFill>
                  </a:tcPr>
                </a:tc>
                <a:tc>
                  <a:txBody>
                    <a:bodyPr/>
                    <a:lstStyle/>
                    <a:p>
                      <a:pPr algn="l" fontAlgn="b"/>
                      <a:r>
                        <a:rPr lang="en-US" sz="1600" b="0" i="0" u="none" strike="noStrike" dirty="0">
                          <a:solidFill>
                            <a:srgbClr val="000000"/>
                          </a:solidFill>
                          <a:effectLst/>
                          <a:latin typeface="Calibri Light" panose="020F0302020204030204" pitchFamily="34" charset="0"/>
                        </a:rPr>
                        <a:t>Joanne Salman</a:t>
                      </a:r>
                    </a:p>
                  </a:txBody>
                  <a:tcPr marL="6350" marR="6350" marT="6350" marB="0" anchor="b">
                    <a:lnL>
                      <a:noFill/>
                    </a:lnL>
                    <a:lnR>
                      <a:noFill/>
                    </a:lnR>
                    <a:lnT w="6350" cap="flat" cmpd="sng" algn="ctr">
                      <a:solidFill>
                        <a:srgbClr val="C9C9C9"/>
                      </a:solidFill>
                      <a:prstDash val="dash"/>
                      <a:round/>
                      <a:headEnd type="none" w="med" len="med"/>
                      <a:tailEnd type="none" w="med" len="med"/>
                    </a:lnT>
                    <a:lnB>
                      <a:noFill/>
                    </a:lnB>
                    <a:solidFill>
                      <a:schemeClr val="bg1"/>
                    </a:solidFill>
                  </a:tcPr>
                </a:tc>
                <a:extLst>
                  <a:ext uri="{0D108BD9-81ED-4DB2-BD59-A6C34878D82A}">
                    <a16:rowId xmlns:a16="http://schemas.microsoft.com/office/drawing/2014/main" val="2022036159"/>
                  </a:ext>
                </a:extLst>
              </a:tr>
              <a:tr h="341197">
                <a:tc>
                  <a:txBody>
                    <a:bodyPr/>
                    <a:lstStyle/>
                    <a:p>
                      <a:pPr algn="l" fontAlgn="b"/>
                      <a:r>
                        <a:rPr lang="en-US" sz="1600" b="0" i="0" u="none" strike="noStrike">
                          <a:solidFill>
                            <a:srgbClr val="000000"/>
                          </a:solidFill>
                          <a:effectLst/>
                          <a:latin typeface="Calibri Light" panose="020F0302020204030204" pitchFamily="34" charset="0"/>
                        </a:rPr>
                        <a:t>Manager, Strategic Initiatives</a:t>
                      </a:r>
                    </a:p>
                  </a:txBody>
                  <a:tcPr marL="95250" marR="6350" marT="6350" marB="0" anchor="b">
                    <a:lnL>
                      <a:noFill/>
                    </a:lnL>
                    <a:lnR>
                      <a:noFill/>
                    </a:lnR>
                    <a:lnT>
                      <a:noFill/>
                    </a:lnT>
                    <a:lnB>
                      <a:noFill/>
                    </a:lnB>
                    <a:solidFill>
                      <a:schemeClr val="bg1"/>
                    </a:solidFill>
                  </a:tcPr>
                </a:tc>
                <a:tc>
                  <a:txBody>
                    <a:bodyPr/>
                    <a:lstStyle/>
                    <a:p>
                      <a:pPr algn="l" fontAlgn="b"/>
                      <a:r>
                        <a:rPr lang="en-US" sz="1600" b="0" i="0" u="none" strike="noStrike" dirty="0">
                          <a:solidFill>
                            <a:srgbClr val="000000"/>
                          </a:solidFill>
                          <a:effectLst/>
                          <a:latin typeface="Calibri Light" panose="020F0302020204030204" pitchFamily="34" charset="0"/>
                        </a:rPr>
                        <a:t>Amy Lee</a:t>
                      </a:r>
                    </a:p>
                  </a:txBody>
                  <a:tcPr marL="6350" marR="6350" marT="6350" marB="0" anchor="b">
                    <a:lnL>
                      <a:noFill/>
                    </a:lnL>
                    <a:lnR>
                      <a:noFill/>
                    </a:lnR>
                    <a:lnT>
                      <a:noFill/>
                    </a:lnT>
                    <a:lnB>
                      <a:noFill/>
                    </a:lnB>
                    <a:solidFill>
                      <a:schemeClr val="bg1"/>
                    </a:solidFill>
                  </a:tcPr>
                </a:tc>
                <a:extLst>
                  <a:ext uri="{0D108BD9-81ED-4DB2-BD59-A6C34878D82A}">
                    <a16:rowId xmlns:a16="http://schemas.microsoft.com/office/drawing/2014/main" val="2339355842"/>
                  </a:ext>
                </a:extLst>
              </a:tr>
              <a:tr h="341197">
                <a:tc>
                  <a:txBody>
                    <a:bodyPr/>
                    <a:lstStyle/>
                    <a:p>
                      <a:pPr algn="l" fontAlgn="b"/>
                      <a:r>
                        <a:rPr lang="en-US" sz="1600" b="0" i="0" u="none" strike="noStrike">
                          <a:solidFill>
                            <a:srgbClr val="000000"/>
                          </a:solidFill>
                          <a:effectLst/>
                          <a:latin typeface="Calibri Light" panose="020F0302020204030204" pitchFamily="34" charset="0"/>
                        </a:rPr>
                        <a:t>Sr Administrative Associate </a:t>
                      </a:r>
                    </a:p>
                  </a:txBody>
                  <a:tcPr marL="95250" marR="6350" marT="635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Calibri Light" panose="020F0302020204030204" pitchFamily="34" charset="0"/>
                        </a:rPr>
                        <a:t>Juliet Laney</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0245734"/>
                  </a:ext>
                </a:extLst>
              </a:tr>
              <a:tr h="352964">
                <a:tc>
                  <a:txBody>
                    <a:bodyPr/>
                    <a:lstStyle/>
                    <a:p>
                      <a:pPr algn="l" fontAlgn="b"/>
                      <a:r>
                        <a:rPr lang="en-US" sz="1600" b="1" i="0" u="none" strike="noStrike" dirty="0">
                          <a:solidFill>
                            <a:srgbClr val="000000"/>
                          </a:solidFill>
                          <a:effectLst/>
                          <a:latin typeface="Calibri" panose="020F0502020204030204" pitchFamily="34" charset="0"/>
                        </a:rPr>
                        <a:t>Total Dell Med Funding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l" fontAlgn="b"/>
                      <a:r>
                        <a:rPr lang="en-US" sz="1600" b="1" i="0" u="none" strike="noStrike" dirty="0">
                          <a:solidFill>
                            <a:srgbClr val="000000"/>
                          </a:solidFill>
                          <a:effectLst/>
                          <a:latin typeface="Calibri" panose="020F0502020204030204" pitchFamily="34" charset="0"/>
                        </a:rPr>
                        <a:t> $775,000</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26653141"/>
                  </a:ext>
                </a:extLst>
              </a:tr>
            </a:tbl>
          </a:graphicData>
        </a:graphic>
      </p:graphicFrame>
      <p:pic>
        <p:nvPicPr>
          <p:cNvPr id="2050" name="Picture 2" descr="Daniel Richards, M.D., FAAP | Dell Medical School">
            <a:extLst>
              <a:ext uri="{FF2B5EF4-FFF2-40B4-BE49-F238E27FC236}">
                <a16:creationId xmlns:a16="http://schemas.microsoft.com/office/drawing/2014/main" id="{C1A2071D-4140-A3C7-C889-36C835A221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66750"/>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481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7" name="Straight Connector 126">
            <a:extLst>
              <a:ext uri="{FF2B5EF4-FFF2-40B4-BE49-F238E27FC236}">
                <a16:creationId xmlns:a16="http://schemas.microsoft.com/office/drawing/2014/main" id="{0D86A7AF-612E-4F73-976B-FB324980CFDA}"/>
              </a:ext>
            </a:extLst>
          </p:cNvPr>
          <p:cNvCxnSpPr>
            <a:cxnSpLocks/>
          </p:cNvCxnSpPr>
          <p:nvPr/>
        </p:nvCxnSpPr>
        <p:spPr>
          <a:xfrm flipH="1">
            <a:off x="7655597" y="3085015"/>
            <a:ext cx="5033" cy="719357"/>
          </a:xfrm>
          <a:prstGeom prst="line">
            <a:avLst/>
          </a:prstGeom>
          <a:ln w="9525"/>
        </p:spPr>
        <p:style>
          <a:lnRef idx="2">
            <a:schemeClr val="dk1"/>
          </a:lnRef>
          <a:fillRef idx="0">
            <a:schemeClr val="dk1"/>
          </a:fillRef>
          <a:effectRef idx="1">
            <a:schemeClr val="dk1"/>
          </a:effectRef>
          <a:fontRef idx="minor">
            <a:schemeClr val="tx1"/>
          </a:fontRef>
        </p:style>
      </p:cxnSp>
      <p:sp>
        <p:nvSpPr>
          <p:cNvPr id="5" name="Rectangle 4"/>
          <p:cNvSpPr/>
          <p:nvPr/>
        </p:nvSpPr>
        <p:spPr>
          <a:xfrm>
            <a:off x="3733800" y="438150"/>
            <a:ext cx="1676400" cy="34086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Claudia Lucchinetti,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Dean, Dell Medical School</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0" y="1909067"/>
            <a:ext cx="1189450" cy="329265"/>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Sima Patel, MHA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Senior Director of Operations &amp; Strategy</a:t>
            </a:r>
          </a:p>
        </p:txBody>
      </p:sp>
      <p:sp>
        <p:nvSpPr>
          <p:cNvPr id="156" name="Rectangle 155"/>
          <p:cNvSpPr/>
          <p:nvPr/>
        </p:nvSpPr>
        <p:spPr>
          <a:xfrm>
            <a:off x="4549843" y="1526465"/>
            <a:ext cx="1088954" cy="328059"/>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7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Esteban De Santiago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7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Executive Assistant to the Chair</a:t>
            </a:r>
            <a:endParaRPr kumimoji="0" lang="en-US" sz="67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BFF5D7A6-254E-4F01-9C9A-04BDFF4777A7}"/>
              </a:ext>
            </a:extLst>
          </p:cNvPr>
          <p:cNvGrpSpPr/>
          <p:nvPr/>
        </p:nvGrpSpPr>
        <p:grpSpPr>
          <a:xfrm>
            <a:off x="3954744" y="1909066"/>
            <a:ext cx="1379256" cy="3161444"/>
            <a:chOff x="6976374" y="3337306"/>
            <a:chExt cx="1379256" cy="3161444"/>
          </a:xfrm>
        </p:grpSpPr>
        <p:sp>
          <p:nvSpPr>
            <p:cNvPr id="21" name="Rectangle 20"/>
            <p:cNvSpPr/>
            <p:nvPr/>
          </p:nvSpPr>
          <p:spPr>
            <a:xfrm>
              <a:off x="6976374" y="3748231"/>
              <a:ext cx="1239171" cy="354854"/>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TBD-Ascension Employed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Advocacy Manager –</a:t>
              </a:r>
            </a:p>
          </p:txBody>
        </p:sp>
        <p:sp>
          <p:nvSpPr>
            <p:cNvPr id="30" name="Rectangle 29"/>
            <p:cNvSpPr/>
            <p:nvPr/>
          </p:nvSpPr>
          <p:spPr>
            <a:xfrm>
              <a:off x="7103864" y="6143896"/>
              <a:ext cx="1064718"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Shu-Ching Tseng</a:t>
              </a:r>
              <a:endParaRPr kumimoji="0" lang="en-US" sz="7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Advocacy Coordinator</a:t>
              </a:r>
            </a:p>
          </p:txBody>
        </p:sp>
        <p:sp>
          <p:nvSpPr>
            <p:cNvPr id="35" name="Rectangle 34"/>
            <p:cNvSpPr/>
            <p:nvPr/>
          </p:nvSpPr>
          <p:spPr>
            <a:xfrm>
              <a:off x="7024211" y="3337306"/>
              <a:ext cx="1331419" cy="328059"/>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Kim Avila Edwards, MD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Chair of Advocacy </a:t>
              </a:r>
            </a:p>
          </p:txBody>
        </p:sp>
      </p:grpSp>
      <p:sp>
        <p:nvSpPr>
          <p:cNvPr id="36" name="Rectangle 35">
            <a:extLst>
              <a:ext uri="{FF2B5EF4-FFF2-40B4-BE49-F238E27FC236}">
                <a16:creationId xmlns:a16="http://schemas.microsoft.com/office/drawing/2014/main" id="{783E5218-0E11-4500-BBD2-945FD65CA7C6}"/>
              </a:ext>
            </a:extLst>
          </p:cNvPr>
          <p:cNvSpPr/>
          <p:nvPr/>
        </p:nvSpPr>
        <p:spPr>
          <a:xfrm>
            <a:off x="2634788" y="1916978"/>
            <a:ext cx="1295529" cy="328059"/>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Meena Iyer, MD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of Clinical Affairs</a:t>
            </a:r>
            <a:endParaRPr kumimoji="0" 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46EC73AD-54F5-4054-B062-3F8BD0E6BBA0}"/>
              </a:ext>
            </a:extLst>
          </p:cNvPr>
          <p:cNvSpPr/>
          <p:nvPr/>
        </p:nvSpPr>
        <p:spPr>
          <a:xfrm>
            <a:off x="97494" y="2327346"/>
            <a:ext cx="1214284" cy="377168"/>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Amy Lee MSW, PMP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Director of Operations &amp; Strategy</a:t>
            </a: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F5E345A6-2B49-4656-A275-39F99876263D}"/>
              </a:ext>
            </a:extLst>
          </p:cNvPr>
          <p:cNvSpPr/>
          <p:nvPr/>
        </p:nvSpPr>
        <p:spPr>
          <a:xfrm>
            <a:off x="7315201" y="1911517"/>
            <a:ext cx="1666821" cy="345144"/>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TBD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Chair of Research </a:t>
            </a:r>
          </a:p>
        </p:txBody>
      </p:sp>
      <p:sp>
        <p:nvSpPr>
          <p:cNvPr id="58" name="Rectangle 57">
            <a:extLst>
              <a:ext uri="{FF2B5EF4-FFF2-40B4-BE49-F238E27FC236}">
                <a16:creationId xmlns:a16="http://schemas.microsoft.com/office/drawing/2014/main" id="{D42EA2B4-1279-4297-BB3F-0F1B5668E47B}"/>
              </a:ext>
            </a:extLst>
          </p:cNvPr>
          <p:cNvSpPr/>
          <p:nvPr/>
        </p:nvSpPr>
        <p:spPr>
          <a:xfrm>
            <a:off x="7606150" y="2323963"/>
            <a:ext cx="1284602"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Matt Wilkinson,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Assistant Chair of Clinical Research</a:t>
            </a:r>
          </a:p>
        </p:txBody>
      </p:sp>
      <p:sp>
        <p:nvSpPr>
          <p:cNvPr id="72" name="Rectangle 71">
            <a:extLst>
              <a:ext uri="{FF2B5EF4-FFF2-40B4-BE49-F238E27FC236}">
                <a16:creationId xmlns:a16="http://schemas.microsoft.com/office/drawing/2014/main" id="{DE9B6787-4FC1-446A-8F40-1924976B8FED}"/>
              </a:ext>
            </a:extLst>
          </p:cNvPr>
          <p:cNvSpPr/>
          <p:nvPr/>
        </p:nvSpPr>
        <p:spPr>
          <a:xfrm>
            <a:off x="7613950" y="2741509"/>
            <a:ext cx="1276802"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Keli Hathorne MS, RD, 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Director of Research</a:t>
            </a:r>
          </a:p>
        </p:txBody>
      </p:sp>
      <p:grpSp>
        <p:nvGrpSpPr>
          <p:cNvPr id="6" name="Group 5">
            <a:extLst>
              <a:ext uri="{FF2B5EF4-FFF2-40B4-BE49-F238E27FC236}">
                <a16:creationId xmlns:a16="http://schemas.microsoft.com/office/drawing/2014/main" id="{D47DA057-DF23-4EEC-B836-3843664CD0B6}"/>
              </a:ext>
            </a:extLst>
          </p:cNvPr>
          <p:cNvGrpSpPr/>
          <p:nvPr/>
        </p:nvGrpSpPr>
        <p:grpSpPr>
          <a:xfrm>
            <a:off x="5352535" y="1916977"/>
            <a:ext cx="2166599" cy="1887644"/>
            <a:chOff x="2529003" y="1908628"/>
            <a:chExt cx="2166599" cy="1887644"/>
          </a:xfrm>
        </p:grpSpPr>
        <p:sp>
          <p:nvSpPr>
            <p:cNvPr id="22" name="Rectangle 21"/>
            <p:cNvSpPr/>
            <p:nvPr/>
          </p:nvSpPr>
          <p:spPr>
            <a:xfrm>
              <a:off x="2529003" y="3441418"/>
              <a:ext cx="1046137"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Lynn Thoreson,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Fellowship Director</a:t>
              </a:r>
            </a:p>
          </p:txBody>
        </p:sp>
        <p:sp>
          <p:nvSpPr>
            <p:cNvPr id="33" name="Rectangle 32"/>
            <p:cNvSpPr/>
            <p:nvPr/>
          </p:nvSpPr>
          <p:spPr>
            <a:xfrm>
              <a:off x="2880481" y="1908628"/>
              <a:ext cx="1410059" cy="351859"/>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Dan Richards,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Chair of Academic Affairs</a:t>
              </a:r>
            </a:p>
          </p:txBody>
        </p:sp>
        <p:sp>
          <p:nvSpPr>
            <p:cNvPr id="71" name="Rectangle 70">
              <a:extLst>
                <a:ext uri="{FF2B5EF4-FFF2-40B4-BE49-F238E27FC236}">
                  <a16:creationId xmlns:a16="http://schemas.microsoft.com/office/drawing/2014/main" id="{9D5ED95D-88CB-4A77-8632-755F621C01DF}"/>
                </a:ext>
              </a:extLst>
            </p:cNvPr>
            <p:cNvSpPr/>
            <p:nvPr/>
          </p:nvSpPr>
          <p:spPr>
            <a:xfrm>
              <a:off x="3729273" y="3157871"/>
              <a:ext cx="966329"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Karagan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Administrative Assistant </a:t>
              </a:r>
            </a:p>
          </p:txBody>
        </p:sp>
        <p:sp>
          <p:nvSpPr>
            <p:cNvPr id="137" name="Rectangle 136">
              <a:extLst>
                <a:ext uri="{FF2B5EF4-FFF2-40B4-BE49-F238E27FC236}">
                  <a16:creationId xmlns:a16="http://schemas.microsoft.com/office/drawing/2014/main" id="{D7D9FF3A-4E68-4440-BD81-B8DEB1CB1C42}"/>
                </a:ext>
              </a:extLst>
            </p:cNvPr>
            <p:cNvSpPr/>
            <p:nvPr/>
          </p:nvSpPr>
          <p:spPr>
            <a:xfrm>
              <a:off x="2540832" y="2949766"/>
              <a:ext cx="1061288" cy="443799"/>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Nalinda Charnsangavej,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Residency Program Director</a:t>
              </a:r>
            </a:p>
          </p:txBody>
        </p:sp>
      </p:grpSp>
      <p:sp>
        <p:nvSpPr>
          <p:cNvPr id="40" name="Rectangle 39">
            <a:extLst>
              <a:ext uri="{FF2B5EF4-FFF2-40B4-BE49-F238E27FC236}">
                <a16:creationId xmlns:a16="http://schemas.microsoft.com/office/drawing/2014/main" id="{D4BEB72D-A878-431C-9369-F32A73EE75EF}"/>
              </a:ext>
            </a:extLst>
          </p:cNvPr>
          <p:cNvSpPr/>
          <p:nvPr/>
        </p:nvSpPr>
        <p:spPr>
          <a:xfrm>
            <a:off x="5461483" y="868999"/>
            <a:ext cx="1662785" cy="418208"/>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Beth Nelson,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Interim Vice Dean of  Education,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Senior Associate Dean of Undergraduate Medical  Education </a:t>
            </a:r>
          </a:p>
        </p:txBody>
      </p:sp>
      <p:sp>
        <p:nvSpPr>
          <p:cNvPr id="41" name="Rectangle 40">
            <a:extLst>
              <a:ext uri="{FF2B5EF4-FFF2-40B4-BE49-F238E27FC236}">
                <a16:creationId xmlns:a16="http://schemas.microsoft.com/office/drawing/2014/main" id="{AAC25A92-82FC-458B-919B-3309E921CB7C}"/>
              </a:ext>
            </a:extLst>
          </p:cNvPr>
          <p:cNvSpPr/>
          <p:nvPr/>
        </p:nvSpPr>
        <p:spPr>
          <a:xfrm>
            <a:off x="76200" y="845326"/>
            <a:ext cx="1562534" cy="35482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Martin Harris,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VP Health Enterprise, CBO</a:t>
            </a:r>
          </a:p>
        </p:txBody>
      </p:sp>
      <p:sp>
        <p:nvSpPr>
          <p:cNvPr id="43" name="Rectangle 42">
            <a:extLst>
              <a:ext uri="{FF2B5EF4-FFF2-40B4-BE49-F238E27FC236}">
                <a16:creationId xmlns:a16="http://schemas.microsoft.com/office/drawing/2014/main" id="{91D29CF6-13DA-450D-BA95-5ED1D2F01540}"/>
              </a:ext>
            </a:extLst>
          </p:cNvPr>
          <p:cNvSpPr/>
          <p:nvPr/>
        </p:nvSpPr>
        <p:spPr>
          <a:xfrm>
            <a:off x="4092646" y="1101445"/>
            <a:ext cx="1012757" cy="34514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 Leah Harris,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Chair</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D7EC33D9-F2C2-4C58-85D9-856422DA9004}"/>
              </a:ext>
            </a:extLst>
          </p:cNvPr>
          <p:cNvSpPr/>
          <p:nvPr/>
        </p:nvSpPr>
        <p:spPr>
          <a:xfrm>
            <a:off x="1994817" y="846953"/>
            <a:ext cx="1662784" cy="418208"/>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TBD,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Vice Dean of Professional Practice, Chief Clinical Officer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A3623790-14BC-4AAC-8190-BA2CE2922096}"/>
              </a:ext>
            </a:extLst>
          </p:cNvPr>
          <p:cNvSpPr/>
          <p:nvPr/>
        </p:nvSpPr>
        <p:spPr>
          <a:xfrm>
            <a:off x="7338946" y="861390"/>
            <a:ext cx="1625450" cy="42385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Bill Matsui,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Vice Dean for Research</a:t>
            </a:r>
          </a:p>
        </p:txBody>
      </p:sp>
      <p:sp>
        <p:nvSpPr>
          <p:cNvPr id="73" name="Rectangle 72">
            <a:extLst>
              <a:ext uri="{FF2B5EF4-FFF2-40B4-BE49-F238E27FC236}">
                <a16:creationId xmlns:a16="http://schemas.microsoft.com/office/drawing/2014/main" id="{2D71996F-0C6F-4585-BE0E-36078526BCA7}"/>
              </a:ext>
            </a:extLst>
          </p:cNvPr>
          <p:cNvSpPr/>
          <p:nvPr/>
        </p:nvSpPr>
        <p:spPr>
          <a:xfrm>
            <a:off x="6410501" y="2330169"/>
            <a:ext cx="832827" cy="185761"/>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Faculty Affairs</a:t>
            </a: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230CF96E-4EDA-487D-A921-3EB5821A2C92}"/>
              </a:ext>
            </a:extLst>
          </p:cNvPr>
          <p:cNvSpPr/>
          <p:nvPr/>
        </p:nvSpPr>
        <p:spPr>
          <a:xfrm>
            <a:off x="5273461" y="2334178"/>
            <a:ext cx="1012758" cy="190961"/>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Education</a:t>
            </a: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 name="Rectangle 74">
            <a:extLst>
              <a:ext uri="{FF2B5EF4-FFF2-40B4-BE49-F238E27FC236}">
                <a16:creationId xmlns:a16="http://schemas.microsoft.com/office/drawing/2014/main" id="{F6A13229-A8AB-4E7B-B7AC-2DC5194BE0E1}"/>
              </a:ext>
            </a:extLst>
          </p:cNvPr>
          <p:cNvSpPr/>
          <p:nvPr/>
        </p:nvSpPr>
        <p:spPr>
          <a:xfrm>
            <a:off x="5344068" y="4715656"/>
            <a:ext cx="1052890"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Paul Sheeran,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PICU Fellowship Director</a:t>
            </a:r>
          </a:p>
        </p:txBody>
      </p:sp>
      <p:sp>
        <p:nvSpPr>
          <p:cNvPr id="76" name="Rectangle 75">
            <a:extLst>
              <a:ext uri="{FF2B5EF4-FFF2-40B4-BE49-F238E27FC236}">
                <a16:creationId xmlns:a16="http://schemas.microsoft.com/office/drawing/2014/main" id="{0881D785-2D76-405E-819F-FC2299AF9A67}"/>
              </a:ext>
            </a:extLst>
          </p:cNvPr>
          <p:cNvSpPr/>
          <p:nvPr/>
        </p:nvSpPr>
        <p:spPr>
          <a:xfrm>
            <a:off x="6561840" y="2586227"/>
            <a:ext cx="932962" cy="443799"/>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Juliet Laney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Administrative &amp; Faculty Affairs Manager</a:t>
            </a:r>
          </a:p>
        </p:txBody>
      </p:sp>
      <p:sp>
        <p:nvSpPr>
          <p:cNvPr id="77" name="Rectangle 76">
            <a:extLst>
              <a:ext uri="{FF2B5EF4-FFF2-40B4-BE49-F238E27FC236}">
                <a16:creationId xmlns:a16="http://schemas.microsoft.com/office/drawing/2014/main" id="{1CFEC544-8798-4EF5-BC83-0A51AA80556A}"/>
              </a:ext>
            </a:extLst>
          </p:cNvPr>
          <p:cNvSpPr/>
          <p:nvPr/>
        </p:nvSpPr>
        <p:spPr>
          <a:xfrm>
            <a:off x="5344806" y="2596516"/>
            <a:ext cx="1046137" cy="300620"/>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Valli Annamalai,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Clerkship Director</a:t>
            </a:r>
          </a:p>
        </p:txBody>
      </p:sp>
      <p:sp>
        <p:nvSpPr>
          <p:cNvPr id="78" name="Rectangle 77">
            <a:extLst>
              <a:ext uri="{FF2B5EF4-FFF2-40B4-BE49-F238E27FC236}">
                <a16:creationId xmlns:a16="http://schemas.microsoft.com/office/drawing/2014/main" id="{A688E068-66AD-4BB0-98DA-92E3DDCD5E89}"/>
              </a:ext>
            </a:extLst>
          </p:cNvPr>
          <p:cNvSpPr/>
          <p:nvPr/>
        </p:nvSpPr>
        <p:spPr>
          <a:xfrm>
            <a:off x="4086164" y="2709513"/>
            <a:ext cx="1064719" cy="371238"/>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Fred Coste, MD &amp; Tara Greendyk,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Community Lead</a:t>
            </a:r>
          </a:p>
        </p:txBody>
      </p:sp>
      <p:sp>
        <p:nvSpPr>
          <p:cNvPr id="84" name="Rectangle 83">
            <a:extLst>
              <a:ext uri="{FF2B5EF4-FFF2-40B4-BE49-F238E27FC236}">
                <a16:creationId xmlns:a16="http://schemas.microsoft.com/office/drawing/2014/main" id="{BF1285DB-5956-4794-B67D-36B429D4B2E7}"/>
              </a:ext>
            </a:extLst>
          </p:cNvPr>
          <p:cNvSpPr/>
          <p:nvPr/>
        </p:nvSpPr>
        <p:spPr>
          <a:xfrm>
            <a:off x="4084786" y="3117748"/>
            <a:ext cx="1064719" cy="440066"/>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Lauren Gambill, MD &amp; Nalinda Charnsangavej,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Education</a:t>
            </a:r>
          </a:p>
        </p:txBody>
      </p:sp>
      <p:sp>
        <p:nvSpPr>
          <p:cNvPr id="86" name="Rectangle 85">
            <a:extLst>
              <a:ext uri="{FF2B5EF4-FFF2-40B4-BE49-F238E27FC236}">
                <a16:creationId xmlns:a16="http://schemas.microsoft.com/office/drawing/2014/main" id="{3EA4093E-870E-4B32-A7C2-137BB99A2B1F}"/>
              </a:ext>
            </a:extLst>
          </p:cNvPr>
          <p:cNvSpPr/>
          <p:nvPr/>
        </p:nvSpPr>
        <p:spPr>
          <a:xfrm>
            <a:off x="4093815" y="3597675"/>
            <a:ext cx="1064719" cy="288436"/>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 Earp,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Innovation/Research</a:t>
            </a:r>
          </a:p>
        </p:txBody>
      </p:sp>
      <p:sp>
        <p:nvSpPr>
          <p:cNvPr id="87" name="Rectangle 86">
            <a:extLst>
              <a:ext uri="{FF2B5EF4-FFF2-40B4-BE49-F238E27FC236}">
                <a16:creationId xmlns:a16="http://schemas.microsoft.com/office/drawing/2014/main" id="{62D2D537-52B6-488E-BDDD-4BB8647BF505}"/>
              </a:ext>
            </a:extLst>
          </p:cNvPr>
          <p:cNvSpPr/>
          <p:nvPr/>
        </p:nvSpPr>
        <p:spPr>
          <a:xfrm>
            <a:off x="4085503" y="3934420"/>
            <a:ext cx="1064719" cy="327078"/>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Lisa Barber, MD &amp; Ashley Lucke,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Policy/Legislative</a:t>
            </a:r>
          </a:p>
        </p:txBody>
      </p:sp>
      <p:sp>
        <p:nvSpPr>
          <p:cNvPr id="88" name="Rectangle 87">
            <a:extLst>
              <a:ext uri="{FF2B5EF4-FFF2-40B4-BE49-F238E27FC236}">
                <a16:creationId xmlns:a16="http://schemas.microsoft.com/office/drawing/2014/main" id="{8B8AA750-2CAE-4A15-9E62-04F47F1F47F0}"/>
              </a:ext>
            </a:extLst>
          </p:cNvPr>
          <p:cNvSpPr/>
          <p:nvPr/>
        </p:nvSpPr>
        <p:spPr>
          <a:xfrm>
            <a:off x="4082237" y="4307364"/>
            <a:ext cx="1064719" cy="362431"/>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Ryan Lowery, MD &amp; Meena Iyer,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 Determinants</a:t>
            </a:r>
          </a:p>
        </p:txBody>
      </p:sp>
      <p:cxnSp>
        <p:nvCxnSpPr>
          <p:cNvPr id="57" name="Straight Connector 56">
            <a:extLst>
              <a:ext uri="{FF2B5EF4-FFF2-40B4-BE49-F238E27FC236}">
                <a16:creationId xmlns:a16="http://schemas.microsoft.com/office/drawing/2014/main" id="{09E5BB92-168F-4AFE-8484-74E74999A1B3}"/>
              </a:ext>
            </a:extLst>
          </p:cNvPr>
          <p:cNvCxnSpPr>
            <a:cxnSpLocks/>
            <a:endCxn id="32" idx="0"/>
          </p:cNvCxnSpPr>
          <p:nvPr/>
        </p:nvCxnSpPr>
        <p:spPr>
          <a:xfrm>
            <a:off x="594725" y="940232"/>
            <a:ext cx="0" cy="96883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C8CFD315-E6F9-4644-BD99-7DF4A5DD8D50}"/>
              </a:ext>
            </a:extLst>
          </p:cNvPr>
          <p:cNvCxnSpPr>
            <a:cxnSpLocks/>
          </p:cNvCxnSpPr>
          <p:nvPr/>
        </p:nvCxnSpPr>
        <p:spPr>
          <a:xfrm>
            <a:off x="3038401" y="1239494"/>
            <a:ext cx="0" cy="677485"/>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A306ADED-E68C-4560-9D4A-B33A0EDD6908}"/>
              </a:ext>
            </a:extLst>
          </p:cNvPr>
          <p:cNvCxnSpPr>
            <a:cxnSpLocks/>
            <a:stCxn id="40" idx="2"/>
          </p:cNvCxnSpPr>
          <p:nvPr/>
        </p:nvCxnSpPr>
        <p:spPr>
          <a:xfrm flipH="1">
            <a:off x="6292872" y="1287207"/>
            <a:ext cx="3" cy="629772"/>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63F7F57F-0F99-4FC7-A66B-40784F655E7C}"/>
              </a:ext>
            </a:extLst>
          </p:cNvPr>
          <p:cNvCxnSpPr>
            <a:cxnSpLocks/>
            <a:stCxn id="50" idx="2"/>
            <a:endCxn id="44" idx="0"/>
          </p:cNvCxnSpPr>
          <p:nvPr/>
        </p:nvCxnSpPr>
        <p:spPr>
          <a:xfrm flipH="1">
            <a:off x="8148611" y="1285248"/>
            <a:ext cx="3060" cy="626269"/>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B5C26A7C-78CC-453D-A96D-669C3CAA8911}"/>
              </a:ext>
            </a:extLst>
          </p:cNvPr>
          <p:cNvCxnSpPr>
            <a:cxnSpLocks/>
            <a:endCxn id="21" idx="0"/>
          </p:cNvCxnSpPr>
          <p:nvPr/>
        </p:nvCxnSpPr>
        <p:spPr>
          <a:xfrm>
            <a:off x="4572001" y="2237125"/>
            <a:ext cx="2330" cy="82866"/>
          </a:xfrm>
          <a:prstGeom prst="line">
            <a:avLst/>
          </a:prstGeom>
          <a:ln w="9525"/>
        </p:spPr>
        <p:style>
          <a:lnRef idx="2">
            <a:schemeClr val="dk1"/>
          </a:lnRef>
          <a:fillRef idx="0">
            <a:schemeClr val="dk1"/>
          </a:fillRef>
          <a:effectRef idx="1">
            <a:schemeClr val="dk1"/>
          </a:effectRef>
          <a:fontRef idx="minor">
            <a:schemeClr val="tx1"/>
          </a:fontRef>
        </p:style>
      </p:cxnSp>
      <p:cxnSp>
        <p:nvCxnSpPr>
          <p:cNvPr id="119" name="Straight Connector 118">
            <a:extLst>
              <a:ext uri="{FF2B5EF4-FFF2-40B4-BE49-F238E27FC236}">
                <a16:creationId xmlns:a16="http://schemas.microsoft.com/office/drawing/2014/main" id="{12CBF9F3-695B-425F-85D9-F7A41BBCE686}"/>
              </a:ext>
            </a:extLst>
          </p:cNvPr>
          <p:cNvCxnSpPr>
            <a:cxnSpLocks/>
          </p:cNvCxnSpPr>
          <p:nvPr/>
        </p:nvCxnSpPr>
        <p:spPr>
          <a:xfrm>
            <a:off x="3968433" y="2674846"/>
            <a:ext cx="0" cy="2175578"/>
          </a:xfrm>
          <a:prstGeom prst="line">
            <a:avLst/>
          </a:prstGeom>
          <a:ln w="9525"/>
        </p:spPr>
        <p:style>
          <a:lnRef idx="2">
            <a:schemeClr val="dk1"/>
          </a:lnRef>
          <a:fillRef idx="0">
            <a:schemeClr val="dk1"/>
          </a:fillRef>
          <a:effectRef idx="1">
            <a:schemeClr val="dk1"/>
          </a:effectRef>
          <a:fontRef idx="minor">
            <a:schemeClr val="tx1"/>
          </a:fontRef>
        </p:style>
      </p:cxnSp>
      <p:cxnSp>
        <p:nvCxnSpPr>
          <p:cNvPr id="129" name="Straight Connector 128">
            <a:extLst>
              <a:ext uri="{FF2B5EF4-FFF2-40B4-BE49-F238E27FC236}">
                <a16:creationId xmlns:a16="http://schemas.microsoft.com/office/drawing/2014/main" id="{9E26B9F6-488B-420E-8709-02556CD80819}"/>
              </a:ext>
            </a:extLst>
          </p:cNvPr>
          <p:cNvCxnSpPr>
            <a:cxnSpLocks/>
          </p:cNvCxnSpPr>
          <p:nvPr/>
        </p:nvCxnSpPr>
        <p:spPr>
          <a:xfrm>
            <a:off x="3968436" y="2964574"/>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2" name="Straight Connector 131">
            <a:extLst>
              <a:ext uri="{FF2B5EF4-FFF2-40B4-BE49-F238E27FC236}">
                <a16:creationId xmlns:a16="http://schemas.microsoft.com/office/drawing/2014/main" id="{17C0775B-8622-40AE-AD56-96DD954BC284}"/>
              </a:ext>
            </a:extLst>
          </p:cNvPr>
          <p:cNvCxnSpPr>
            <a:cxnSpLocks/>
          </p:cNvCxnSpPr>
          <p:nvPr/>
        </p:nvCxnSpPr>
        <p:spPr>
          <a:xfrm>
            <a:off x="3968436" y="3333750"/>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3" name="Straight Connector 132">
            <a:extLst>
              <a:ext uri="{FF2B5EF4-FFF2-40B4-BE49-F238E27FC236}">
                <a16:creationId xmlns:a16="http://schemas.microsoft.com/office/drawing/2014/main" id="{4952F5BD-C9F8-437E-B9BB-11E917940C20}"/>
              </a:ext>
            </a:extLst>
          </p:cNvPr>
          <p:cNvCxnSpPr>
            <a:cxnSpLocks/>
          </p:cNvCxnSpPr>
          <p:nvPr/>
        </p:nvCxnSpPr>
        <p:spPr>
          <a:xfrm>
            <a:off x="3968436" y="3714750"/>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4" name="Straight Connector 133">
            <a:extLst>
              <a:ext uri="{FF2B5EF4-FFF2-40B4-BE49-F238E27FC236}">
                <a16:creationId xmlns:a16="http://schemas.microsoft.com/office/drawing/2014/main" id="{4EA1B34A-5A4F-48B7-99A9-7B0186EFB643}"/>
              </a:ext>
            </a:extLst>
          </p:cNvPr>
          <p:cNvCxnSpPr>
            <a:cxnSpLocks/>
          </p:cNvCxnSpPr>
          <p:nvPr/>
        </p:nvCxnSpPr>
        <p:spPr>
          <a:xfrm>
            <a:off x="3968436" y="4076528"/>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8" name="Straight Connector 137">
            <a:extLst>
              <a:ext uri="{FF2B5EF4-FFF2-40B4-BE49-F238E27FC236}">
                <a16:creationId xmlns:a16="http://schemas.microsoft.com/office/drawing/2014/main" id="{E6C54945-A7CE-4053-8D20-C47E89B3C34D}"/>
              </a:ext>
            </a:extLst>
          </p:cNvPr>
          <p:cNvCxnSpPr>
            <a:cxnSpLocks/>
          </p:cNvCxnSpPr>
          <p:nvPr/>
        </p:nvCxnSpPr>
        <p:spPr>
          <a:xfrm>
            <a:off x="3968436" y="4460839"/>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9" name="Straight Connector 138">
            <a:extLst>
              <a:ext uri="{FF2B5EF4-FFF2-40B4-BE49-F238E27FC236}">
                <a16:creationId xmlns:a16="http://schemas.microsoft.com/office/drawing/2014/main" id="{14AE4D23-76B0-4084-BBF3-7FEB8D92955E}"/>
              </a:ext>
            </a:extLst>
          </p:cNvPr>
          <p:cNvCxnSpPr>
            <a:cxnSpLocks/>
          </p:cNvCxnSpPr>
          <p:nvPr/>
        </p:nvCxnSpPr>
        <p:spPr>
          <a:xfrm>
            <a:off x="3968436" y="4850423"/>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42" name="Straight Connector 141">
            <a:extLst>
              <a:ext uri="{FF2B5EF4-FFF2-40B4-BE49-F238E27FC236}">
                <a16:creationId xmlns:a16="http://schemas.microsoft.com/office/drawing/2014/main" id="{EDF1C53C-EE64-45C2-8735-D0B5972FF0B3}"/>
              </a:ext>
            </a:extLst>
          </p:cNvPr>
          <p:cNvCxnSpPr>
            <a:cxnSpLocks/>
          </p:cNvCxnSpPr>
          <p:nvPr/>
        </p:nvCxnSpPr>
        <p:spPr>
          <a:xfrm flipH="1">
            <a:off x="5264023" y="2485922"/>
            <a:ext cx="1" cy="2460000"/>
          </a:xfrm>
          <a:prstGeom prst="line">
            <a:avLst/>
          </a:prstGeom>
          <a:ln w="9525"/>
        </p:spPr>
        <p:style>
          <a:lnRef idx="2">
            <a:schemeClr val="dk1"/>
          </a:lnRef>
          <a:fillRef idx="0">
            <a:schemeClr val="dk1"/>
          </a:fillRef>
          <a:effectRef idx="1">
            <a:schemeClr val="dk1"/>
          </a:effectRef>
          <a:fontRef idx="minor">
            <a:schemeClr val="tx1"/>
          </a:fontRef>
        </p:style>
      </p:cxnSp>
      <p:cxnSp>
        <p:nvCxnSpPr>
          <p:cNvPr id="143" name="Straight Connector 142">
            <a:extLst>
              <a:ext uri="{FF2B5EF4-FFF2-40B4-BE49-F238E27FC236}">
                <a16:creationId xmlns:a16="http://schemas.microsoft.com/office/drawing/2014/main" id="{F0335F03-969A-4D95-A270-1B9984BFD356}"/>
              </a:ext>
            </a:extLst>
          </p:cNvPr>
          <p:cNvCxnSpPr>
            <a:stCxn id="77" idx="1"/>
          </p:cNvCxnSpPr>
          <p:nvPr/>
        </p:nvCxnSpPr>
        <p:spPr>
          <a:xfrm flipH="1">
            <a:off x="5274294" y="2746825"/>
            <a:ext cx="7051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48" name="Straight Connector 147">
            <a:extLst>
              <a:ext uri="{FF2B5EF4-FFF2-40B4-BE49-F238E27FC236}">
                <a16:creationId xmlns:a16="http://schemas.microsoft.com/office/drawing/2014/main" id="{A0A034FF-D4DA-4A60-80ED-E6A4DD328986}"/>
              </a:ext>
            </a:extLst>
          </p:cNvPr>
          <p:cNvCxnSpPr/>
          <p:nvPr/>
        </p:nvCxnSpPr>
        <p:spPr>
          <a:xfrm flipH="1">
            <a:off x="5264022" y="3169958"/>
            <a:ext cx="7051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49" name="Straight Connector 148">
            <a:extLst>
              <a:ext uri="{FF2B5EF4-FFF2-40B4-BE49-F238E27FC236}">
                <a16:creationId xmlns:a16="http://schemas.microsoft.com/office/drawing/2014/main" id="{AD4629AA-920B-4985-B45B-8C989E748393}"/>
              </a:ext>
            </a:extLst>
          </p:cNvPr>
          <p:cNvCxnSpPr/>
          <p:nvPr/>
        </p:nvCxnSpPr>
        <p:spPr>
          <a:xfrm flipH="1">
            <a:off x="5273463" y="3635426"/>
            <a:ext cx="7051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50" name="Straight Connector 149">
            <a:extLst>
              <a:ext uri="{FF2B5EF4-FFF2-40B4-BE49-F238E27FC236}">
                <a16:creationId xmlns:a16="http://schemas.microsoft.com/office/drawing/2014/main" id="{3313CD19-2EF4-4B60-8199-66E785BC9166}"/>
              </a:ext>
            </a:extLst>
          </p:cNvPr>
          <p:cNvCxnSpPr/>
          <p:nvPr/>
        </p:nvCxnSpPr>
        <p:spPr>
          <a:xfrm flipH="1">
            <a:off x="5264022" y="4097959"/>
            <a:ext cx="7051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51" name="Straight Connector 150">
            <a:extLst>
              <a:ext uri="{FF2B5EF4-FFF2-40B4-BE49-F238E27FC236}">
                <a16:creationId xmlns:a16="http://schemas.microsoft.com/office/drawing/2014/main" id="{CADF14FD-06F2-42CA-ACE4-2574EB7233E3}"/>
              </a:ext>
            </a:extLst>
          </p:cNvPr>
          <p:cNvCxnSpPr>
            <a:cxnSpLocks/>
          </p:cNvCxnSpPr>
          <p:nvPr/>
        </p:nvCxnSpPr>
        <p:spPr>
          <a:xfrm>
            <a:off x="6445090" y="2496409"/>
            <a:ext cx="0" cy="869078"/>
          </a:xfrm>
          <a:prstGeom prst="line">
            <a:avLst/>
          </a:prstGeom>
          <a:ln w="9525"/>
        </p:spPr>
        <p:style>
          <a:lnRef idx="2">
            <a:schemeClr val="dk1"/>
          </a:lnRef>
          <a:fillRef idx="0">
            <a:schemeClr val="dk1"/>
          </a:fillRef>
          <a:effectRef idx="1">
            <a:schemeClr val="dk1"/>
          </a:effectRef>
          <a:fontRef idx="minor">
            <a:schemeClr val="tx1"/>
          </a:fontRef>
        </p:style>
      </p:cxnSp>
      <p:cxnSp>
        <p:nvCxnSpPr>
          <p:cNvPr id="152" name="Straight Connector 151">
            <a:extLst>
              <a:ext uri="{FF2B5EF4-FFF2-40B4-BE49-F238E27FC236}">
                <a16:creationId xmlns:a16="http://schemas.microsoft.com/office/drawing/2014/main" id="{6694E0AB-0A8E-4EB1-9E87-5DB50B81DEEC}"/>
              </a:ext>
            </a:extLst>
          </p:cNvPr>
          <p:cNvCxnSpPr>
            <a:cxnSpLocks/>
          </p:cNvCxnSpPr>
          <p:nvPr/>
        </p:nvCxnSpPr>
        <p:spPr>
          <a:xfrm>
            <a:off x="6445093" y="2774874"/>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55" name="Straight Connector 154">
            <a:extLst>
              <a:ext uri="{FF2B5EF4-FFF2-40B4-BE49-F238E27FC236}">
                <a16:creationId xmlns:a16="http://schemas.microsoft.com/office/drawing/2014/main" id="{8F1F7661-C588-45E9-BA7C-35C7C7359819}"/>
              </a:ext>
            </a:extLst>
          </p:cNvPr>
          <p:cNvCxnSpPr>
            <a:cxnSpLocks/>
          </p:cNvCxnSpPr>
          <p:nvPr/>
        </p:nvCxnSpPr>
        <p:spPr>
          <a:xfrm>
            <a:off x="6445092" y="3356678"/>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58" name="Straight Connector 157">
            <a:extLst>
              <a:ext uri="{FF2B5EF4-FFF2-40B4-BE49-F238E27FC236}">
                <a16:creationId xmlns:a16="http://schemas.microsoft.com/office/drawing/2014/main" id="{E36C4554-B055-4F8E-ABC5-0A513FF604AF}"/>
              </a:ext>
            </a:extLst>
          </p:cNvPr>
          <p:cNvCxnSpPr>
            <a:cxnSpLocks/>
            <a:stCxn id="76" idx="2"/>
            <a:endCxn id="71" idx="0"/>
          </p:cNvCxnSpPr>
          <p:nvPr/>
        </p:nvCxnSpPr>
        <p:spPr>
          <a:xfrm>
            <a:off x="7028322" y="3030025"/>
            <a:ext cx="7648" cy="13619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49A6F752-30A7-4414-9C53-DE11B3953E3B}"/>
              </a:ext>
            </a:extLst>
          </p:cNvPr>
          <p:cNvCxnSpPr>
            <a:cxnSpLocks/>
          </p:cNvCxnSpPr>
          <p:nvPr/>
        </p:nvCxnSpPr>
        <p:spPr>
          <a:xfrm flipH="1">
            <a:off x="7519598" y="2259793"/>
            <a:ext cx="2417" cy="589037"/>
          </a:xfrm>
          <a:prstGeom prst="line">
            <a:avLst/>
          </a:prstGeom>
          <a:ln w="9525"/>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227C0A9F-EF24-4939-B313-A1FF168A7B9A}"/>
              </a:ext>
            </a:extLst>
          </p:cNvPr>
          <p:cNvCxnSpPr>
            <a:cxnSpLocks/>
          </p:cNvCxnSpPr>
          <p:nvPr/>
        </p:nvCxnSpPr>
        <p:spPr>
          <a:xfrm flipV="1">
            <a:off x="7519596" y="2496409"/>
            <a:ext cx="94354" cy="1"/>
          </a:xfrm>
          <a:prstGeom prst="line">
            <a:avLst/>
          </a:prstGeom>
          <a:ln w="9525"/>
        </p:spPr>
        <p:style>
          <a:lnRef idx="2">
            <a:schemeClr val="dk1"/>
          </a:lnRef>
          <a:fillRef idx="0">
            <a:schemeClr val="dk1"/>
          </a:fillRef>
          <a:effectRef idx="1">
            <a:schemeClr val="dk1"/>
          </a:effectRef>
          <a:fontRef idx="minor">
            <a:schemeClr val="tx1"/>
          </a:fontRef>
        </p:style>
      </p:cxnSp>
      <p:cxnSp>
        <p:nvCxnSpPr>
          <p:cNvPr id="186" name="Straight Connector 185">
            <a:extLst>
              <a:ext uri="{FF2B5EF4-FFF2-40B4-BE49-F238E27FC236}">
                <a16:creationId xmlns:a16="http://schemas.microsoft.com/office/drawing/2014/main" id="{D3F33700-9A05-437B-8425-2A658495537D}"/>
              </a:ext>
            </a:extLst>
          </p:cNvPr>
          <p:cNvCxnSpPr>
            <a:stCxn id="74" idx="0"/>
            <a:endCxn id="74" idx="0"/>
          </p:cNvCxnSpPr>
          <p:nvPr/>
        </p:nvCxnSpPr>
        <p:spPr>
          <a:xfrm>
            <a:off x="5779840" y="233417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B9B6EAE7-713A-4500-9765-6129F535D6C0}"/>
              </a:ext>
            </a:extLst>
          </p:cNvPr>
          <p:cNvCxnSpPr>
            <a:cxnSpLocks/>
          </p:cNvCxnSpPr>
          <p:nvPr/>
        </p:nvCxnSpPr>
        <p:spPr>
          <a:xfrm>
            <a:off x="5779840" y="2240653"/>
            <a:ext cx="0" cy="93522"/>
          </a:xfrm>
          <a:prstGeom prst="line">
            <a:avLst/>
          </a:prstGeom>
          <a:ln w="9525"/>
        </p:spPr>
        <p:style>
          <a:lnRef idx="2">
            <a:schemeClr val="dk1"/>
          </a:lnRef>
          <a:fillRef idx="0">
            <a:schemeClr val="dk1"/>
          </a:fillRef>
          <a:effectRef idx="1">
            <a:schemeClr val="dk1"/>
          </a:effectRef>
          <a:fontRef idx="minor">
            <a:schemeClr val="tx1"/>
          </a:fontRef>
        </p:style>
      </p:cxnSp>
      <p:cxnSp>
        <p:nvCxnSpPr>
          <p:cNvPr id="196" name="Straight Connector 195">
            <a:extLst>
              <a:ext uri="{FF2B5EF4-FFF2-40B4-BE49-F238E27FC236}">
                <a16:creationId xmlns:a16="http://schemas.microsoft.com/office/drawing/2014/main" id="{AB09C192-6B87-4587-AFAA-ECD091C0B0CF}"/>
              </a:ext>
            </a:extLst>
          </p:cNvPr>
          <p:cNvCxnSpPr>
            <a:cxnSpLocks/>
          </p:cNvCxnSpPr>
          <p:nvPr/>
        </p:nvCxnSpPr>
        <p:spPr>
          <a:xfrm>
            <a:off x="6852156" y="2255843"/>
            <a:ext cx="0" cy="93522"/>
          </a:xfrm>
          <a:prstGeom prst="line">
            <a:avLst/>
          </a:prstGeom>
          <a:ln w="9525"/>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AE587D2D-26E2-4437-A5A1-0236DD494492}"/>
              </a:ext>
            </a:extLst>
          </p:cNvPr>
          <p:cNvCxnSpPr>
            <a:cxnSpLocks/>
          </p:cNvCxnSpPr>
          <p:nvPr/>
        </p:nvCxnSpPr>
        <p:spPr>
          <a:xfrm flipH="1">
            <a:off x="594725" y="1352550"/>
            <a:ext cx="3487509"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043C4791-0D3A-4BF5-93BF-378F93CA363B}"/>
              </a:ext>
            </a:extLst>
          </p:cNvPr>
          <p:cNvCxnSpPr>
            <a:cxnSpLocks/>
          </p:cNvCxnSpPr>
          <p:nvPr/>
        </p:nvCxnSpPr>
        <p:spPr>
          <a:xfrm flipH="1">
            <a:off x="5146953" y="1352550"/>
            <a:ext cx="3004720" cy="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85" name="Rectangle 84">
            <a:extLst>
              <a:ext uri="{FF2B5EF4-FFF2-40B4-BE49-F238E27FC236}">
                <a16:creationId xmlns:a16="http://schemas.microsoft.com/office/drawing/2014/main" id="{FF5CC188-3236-4BEE-B748-272B8A35152D}"/>
              </a:ext>
            </a:extLst>
          </p:cNvPr>
          <p:cNvSpPr/>
          <p:nvPr/>
        </p:nvSpPr>
        <p:spPr>
          <a:xfrm>
            <a:off x="2755910" y="2312426"/>
            <a:ext cx="1039965" cy="32524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Heads</a:t>
            </a:r>
          </a:p>
        </p:txBody>
      </p:sp>
      <p:sp>
        <p:nvSpPr>
          <p:cNvPr id="91" name="Rectangle 90">
            <a:extLst>
              <a:ext uri="{FF2B5EF4-FFF2-40B4-BE49-F238E27FC236}">
                <a16:creationId xmlns:a16="http://schemas.microsoft.com/office/drawing/2014/main" id="{6A57382D-A422-4D80-9D68-8CB6D264DFE1}"/>
              </a:ext>
            </a:extLst>
          </p:cNvPr>
          <p:cNvSpPr/>
          <p:nvPr/>
        </p:nvSpPr>
        <p:spPr>
          <a:xfrm>
            <a:off x="5351013" y="4287763"/>
            <a:ext cx="1052890"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Alan Groves,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NICU Fellowship Director</a:t>
            </a:r>
          </a:p>
        </p:txBody>
      </p:sp>
      <p:sp>
        <p:nvSpPr>
          <p:cNvPr id="92" name="Rectangle 91">
            <a:extLst>
              <a:ext uri="{FF2B5EF4-FFF2-40B4-BE49-F238E27FC236}">
                <a16:creationId xmlns:a16="http://schemas.microsoft.com/office/drawing/2014/main" id="{294AB370-F9CA-495E-83B4-4F4AE5C51783}"/>
              </a:ext>
            </a:extLst>
          </p:cNvPr>
          <p:cNvSpPr/>
          <p:nvPr/>
        </p:nvSpPr>
        <p:spPr>
          <a:xfrm>
            <a:off x="5349558" y="3886111"/>
            <a:ext cx="1052890"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Sujit Iyer,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 Fellowship Director</a:t>
            </a:r>
          </a:p>
        </p:txBody>
      </p:sp>
      <p:cxnSp>
        <p:nvCxnSpPr>
          <p:cNvPr id="94" name="Straight Connector 93">
            <a:extLst>
              <a:ext uri="{FF2B5EF4-FFF2-40B4-BE49-F238E27FC236}">
                <a16:creationId xmlns:a16="http://schemas.microsoft.com/office/drawing/2014/main" id="{59B1DE21-3937-4292-AE24-9204F0968FF8}"/>
              </a:ext>
            </a:extLst>
          </p:cNvPr>
          <p:cNvCxnSpPr/>
          <p:nvPr/>
        </p:nvCxnSpPr>
        <p:spPr>
          <a:xfrm flipH="1">
            <a:off x="5264022" y="4494991"/>
            <a:ext cx="7051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95" name="Straight Connector 94">
            <a:extLst>
              <a:ext uri="{FF2B5EF4-FFF2-40B4-BE49-F238E27FC236}">
                <a16:creationId xmlns:a16="http://schemas.microsoft.com/office/drawing/2014/main" id="{CBA47189-F2ED-417F-8607-5E9869246582}"/>
              </a:ext>
            </a:extLst>
          </p:cNvPr>
          <p:cNvCxnSpPr/>
          <p:nvPr/>
        </p:nvCxnSpPr>
        <p:spPr>
          <a:xfrm flipH="1">
            <a:off x="5282592" y="4945922"/>
            <a:ext cx="7051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97" name="Straight Connector 96">
            <a:extLst>
              <a:ext uri="{FF2B5EF4-FFF2-40B4-BE49-F238E27FC236}">
                <a16:creationId xmlns:a16="http://schemas.microsoft.com/office/drawing/2014/main" id="{DE8E58E5-24FB-4A99-9725-ACBAB7502913}"/>
              </a:ext>
            </a:extLst>
          </p:cNvPr>
          <p:cNvCxnSpPr>
            <a:cxnSpLocks/>
          </p:cNvCxnSpPr>
          <p:nvPr/>
        </p:nvCxnSpPr>
        <p:spPr>
          <a:xfrm>
            <a:off x="4191000" y="1451504"/>
            <a:ext cx="0" cy="465475"/>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98" name="Rectangle 97">
            <a:extLst>
              <a:ext uri="{FF2B5EF4-FFF2-40B4-BE49-F238E27FC236}">
                <a16:creationId xmlns:a16="http://schemas.microsoft.com/office/drawing/2014/main" id="{5B56FA7E-F659-44B5-911B-66DD6D0E6568}"/>
              </a:ext>
            </a:extLst>
          </p:cNvPr>
          <p:cNvSpPr/>
          <p:nvPr/>
        </p:nvSpPr>
        <p:spPr>
          <a:xfrm>
            <a:off x="1295273" y="1909066"/>
            <a:ext cx="1295529" cy="337463"/>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Kate Remick, MD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Chair of Quality, Innovation, and Outreach</a:t>
            </a:r>
            <a:endParaRPr kumimoji="0" 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99" name="Straight Connector 98">
            <a:extLst>
              <a:ext uri="{FF2B5EF4-FFF2-40B4-BE49-F238E27FC236}">
                <a16:creationId xmlns:a16="http://schemas.microsoft.com/office/drawing/2014/main" id="{F7A64E28-AEF5-41D9-8FDE-3EE3C5A5D96A}"/>
              </a:ext>
            </a:extLst>
          </p:cNvPr>
          <p:cNvCxnSpPr>
            <a:cxnSpLocks/>
          </p:cNvCxnSpPr>
          <p:nvPr/>
        </p:nvCxnSpPr>
        <p:spPr>
          <a:xfrm>
            <a:off x="1828800" y="1352550"/>
            <a:ext cx="0" cy="564426"/>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5ACC1E16-E02E-4727-846C-16904CF43435}"/>
              </a:ext>
            </a:extLst>
          </p:cNvPr>
          <p:cNvCxnSpPr>
            <a:cxnSpLocks/>
          </p:cNvCxnSpPr>
          <p:nvPr/>
        </p:nvCxnSpPr>
        <p:spPr>
          <a:xfrm flipV="1">
            <a:off x="3275890" y="2233283"/>
            <a:ext cx="0" cy="100893"/>
          </a:xfrm>
          <a:prstGeom prst="line">
            <a:avLst/>
          </a:prstGeom>
          <a:ln w="9525"/>
        </p:spPr>
        <p:style>
          <a:lnRef idx="2">
            <a:schemeClr val="dk1"/>
          </a:lnRef>
          <a:fillRef idx="0">
            <a:schemeClr val="dk1"/>
          </a:fillRef>
          <a:effectRef idx="1">
            <a:schemeClr val="dk1"/>
          </a:effectRef>
          <a:fontRef idx="minor">
            <a:schemeClr val="tx1"/>
          </a:fontRef>
        </p:style>
      </p:cxnSp>
      <p:cxnSp>
        <p:nvCxnSpPr>
          <p:cNvPr id="102" name="Straight Connector 101">
            <a:extLst>
              <a:ext uri="{FF2B5EF4-FFF2-40B4-BE49-F238E27FC236}">
                <a16:creationId xmlns:a16="http://schemas.microsoft.com/office/drawing/2014/main" id="{B6C8D988-E54A-4A0A-B75A-E106AADDC6BF}"/>
              </a:ext>
            </a:extLst>
          </p:cNvPr>
          <p:cNvCxnSpPr>
            <a:cxnSpLocks/>
            <a:endCxn id="5" idx="2"/>
          </p:cNvCxnSpPr>
          <p:nvPr/>
        </p:nvCxnSpPr>
        <p:spPr>
          <a:xfrm flipV="1">
            <a:off x="4572000" y="779014"/>
            <a:ext cx="0" cy="293430"/>
          </a:xfrm>
          <a:prstGeom prst="line">
            <a:avLst/>
          </a:prstGeom>
          <a:ln w="9525"/>
        </p:spPr>
        <p:style>
          <a:lnRef idx="2">
            <a:schemeClr val="dk1"/>
          </a:lnRef>
          <a:fillRef idx="0">
            <a:schemeClr val="dk1"/>
          </a:fillRef>
          <a:effectRef idx="1">
            <a:schemeClr val="dk1"/>
          </a:effectRef>
          <a:fontRef idx="minor">
            <a:schemeClr val="tx1"/>
          </a:fontRef>
        </p:style>
      </p:cxnSp>
      <p:sp>
        <p:nvSpPr>
          <p:cNvPr id="106" name="Rectangle 105">
            <a:extLst>
              <a:ext uri="{FF2B5EF4-FFF2-40B4-BE49-F238E27FC236}">
                <a16:creationId xmlns:a16="http://schemas.microsoft.com/office/drawing/2014/main" id="{5DE91216-92C8-475B-80D2-B2BA82078B06}"/>
              </a:ext>
            </a:extLst>
          </p:cNvPr>
          <p:cNvSpPr/>
          <p:nvPr/>
        </p:nvSpPr>
        <p:spPr>
          <a:xfrm>
            <a:off x="7616809" y="438150"/>
            <a:ext cx="1298591" cy="35485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Jewel Mullen, MD, MPH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Dean for Health Equity</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 name="Rectangle 106">
            <a:extLst>
              <a:ext uri="{FF2B5EF4-FFF2-40B4-BE49-F238E27FC236}">
                <a16:creationId xmlns:a16="http://schemas.microsoft.com/office/drawing/2014/main" id="{B7DF53B3-C991-4CC1-9C83-0351C0C07E7C}"/>
              </a:ext>
            </a:extLst>
          </p:cNvPr>
          <p:cNvSpPr/>
          <p:nvPr/>
        </p:nvSpPr>
        <p:spPr>
          <a:xfrm>
            <a:off x="76200" y="438150"/>
            <a:ext cx="1298591" cy="35485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Mini Kahlon, PhD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Vice Dean for Health Ecosystem</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9" name="Straight Connector 108">
            <a:extLst>
              <a:ext uri="{FF2B5EF4-FFF2-40B4-BE49-F238E27FC236}">
                <a16:creationId xmlns:a16="http://schemas.microsoft.com/office/drawing/2014/main" id="{80664D28-A8E6-4D7A-8EE2-F27C6C0A2E4A}"/>
              </a:ext>
            </a:extLst>
          </p:cNvPr>
          <p:cNvCxnSpPr>
            <a:cxnSpLocks/>
          </p:cNvCxnSpPr>
          <p:nvPr/>
        </p:nvCxnSpPr>
        <p:spPr>
          <a:xfrm>
            <a:off x="4953000" y="1428750"/>
            <a:ext cx="0" cy="93522"/>
          </a:xfrm>
          <a:prstGeom prst="line">
            <a:avLst/>
          </a:prstGeom>
          <a:ln w="9525"/>
        </p:spPr>
        <p:style>
          <a:lnRef idx="2">
            <a:schemeClr val="dk1"/>
          </a:lnRef>
          <a:fillRef idx="0">
            <a:schemeClr val="dk1"/>
          </a:fillRef>
          <a:effectRef idx="1">
            <a:schemeClr val="dk1"/>
          </a:effectRef>
          <a:fontRef idx="minor">
            <a:schemeClr val="tx1"/>
          </a:fontRef>
        </p:style>
      </p:cxnSp>
      <p:sp>
        <p:nvSpPr>
          <p:cNvPr id="96" name="Rectangle 95">
            <a:extLst>
              <a:ext uri="{FF2B5EF4-FFF2-40B4-BE49-F238E27FC236}">
                <a16:creationId xmlns:a16="http://schemas.microsoft.com/office/drawing/2014/main" id="{7DC7FED2-663D-44E5-915E-E67D7E19B5BE}"/>
              </a:ext>
            </a:extLst>
          </p:cNvPr>
          <p:cNvSpPr/>
          <p:nvPr/>
        </p:nvSpPr>
        <p:spPr>
          <a:xfrm>
            <a:off x="196913" y="2745440"/>
            <a:ext cx="1074313" cy="319457"/>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Juliet Laney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Admin. &amp; Faculty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Affairs Manager</a:t>
            </a:r>
          </a:p>
        </p:txBody>
      </p:sp>
      <p:cxnSp>
        <p:nvCxnSpPr>
          <p:cNvPr id="100" name="Straight Connector 99">
            <a:extLst>
              <a:ext uri="{FF2B5EF4-FFF2-40B4-BE49-F238E27FC236}">
                <a16:creationId xmlns:a16="http://schemas.microsoft.com/office/drawing/2014/main" id="{70E02CC7-1C41-4385-8B91-4B747FE60814}"/>
              </a:ext>
            </a:extLst>
          </p:cNvPr>
          <p:cNvCxnSpPr>
            <a:cxnSpLocks/>
          </p:cNvCxnSpPr>
          <p:nvPr/>
        </p:nvCxnSpPr>
        <p:spPr>
          <a:xfrm>
            <a:off x="37624" y="2312427"/>
            <a:ext cx="0" cy="2500709"/>
          </a:xfrm>
          <a:prstGeom prst="line">
            <a:avLst/>
          </a:prstGeom>
          <a:ln w="9525"/>
        </p:spPr>
        <p:style>
          <a:lnRef idx="2">
            <a:schemeClr val="dk1"/>
          </a:lnRef>
          <a:fillRef idx="0">
            <a:schemeClr val="dk1"/>
          </a:fillRef>
          <a:effectRef idx="1">
            <a:schemeClr val="dk1"/>
          </a:effectRef>
          <a:fontRef idx="minor">
            <a:schemeClr val="tx1"/>
          </a:fontRef>
        </p:style>
      </p:cxnSp>
      <p:sp>
        <p:nvSpPr>
          <p:cNvPr id="108" name="Rectangle 107">
            <a:extLst>
              <a:ext uri="{FF2B5EF4-FFF2-40B4-BE49-F238E27FC236}">
                <a16:creationId xmlns:a16="http://schemas.microsoft.com/office/drawing/2014/main" id="{F627D42E-1802-4BED-B74D-E4B66D680528}"/>
              </a:ext>
            </a:extLst>
          </p:cNvPr>
          <p:cNvSpPr/>
          <p:nvPr/>
        </p:nvSpPr>
        <p:spPr>
          <a:xfrm>
            <a:off x="1482219" y="2846790"/>
            <a:ext cx="1123489" cy="26684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Krystle Bartley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Assistant Director</a:t>
            </a:r>
          </a:p>
        </p:txBody>
      </p:sp>
      <p:sp>
        <p:nvSpPr>
          <p:cNvPr id="111" name="Rectangle 110">
            <a:extLst>
              <a:ext uri="{FF2B5EF4-FFF2-40B4-BE49-F238E27FC236}">
                <a16:creationId xmlns:a16="http://schemas.microsoft.com/office/drawing/2014/main" id="{FF8BC85C-8C53-443A-8C3A-1C3CDA766CC2}"/>
              </a:ext>
            </a:extLst>
          </p:cNvPr>
          <p:cNvSpPr/>
          <p:nvPr/>
        </p:nvSpPr>
        <p:spPr>
          <a:xfrm>
            <a:off x="1476243" y="2324912"/>
            <a:ext cx="1123489" cy="23242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Louis Gonzales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Director</a:t>
            </a:r>
          </a:p>
        </p:txBody>
      </p:sp>
      <p:sp>
        <p:nvSpPr>
          <p:cNvPr id="112" name="Rectangle 111">
            <a:extLst>
              <a:ext uri="{FF2B5EF4-FFF2-40B4-BE49-F238E27FC236}">
                <a16:creationId xmlns:a16="http://schemas.microsoft.com/office/drawing/2014/main" id="{403AA119-007C-4E44-A7AF-2FE2D177FE53}"/>
              </a:ext>
            </a:extLst>
          </p:cNvPr>
          <p:cNvSpPr/>
          <p:nvPr/>
        </p:nvSpPr>
        <p:spPr>
          <a:xfrm>
            <a:off x="1482846" y="2567803"/>
            <a:ext cx="1116073" cy="261650"/>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Lisa Gray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Associate Director</a:t>
            </a:r>
          </a:p>
        </p:txBody>
      </p:sp>
      <p:sp>
        <p:nvSpPr>
          <p:cNvPr id="116" name="Rectangle 115">
            <a:extLst>
              <a:ext uri="{FF2B5EF4-FFF2-40B4-BE49-F238E27FC236}">
                <a16:creationId xmlns:a16="http://schemas.microsoft.com/office/drawing/2014/main" id="{25F06606-BB7F-48EF-88CB-F5FAA7C032BD}"/>
              </a:ext>
            </a:extLst>
          </p:cNvPr>
          <p:cNvSpPr/>
          <p:nvPr/>
        </p:nvSpPr>
        <p:spPr>
          <a:xfrm>
            <a:off x="188494" y="3104353"/>
            <a:ext cx="1076844" cy="28101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Shu-Ching Tseng</a:t>
            </a:r>
            <a:endParaRPr kumimoji="0" lang="en-US" sz="7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Advocacy Coordinator</a:t>
            </a:r>
          </a:p>
        </p:txBody>
      </p:sp>
      <p:cxnSp>
        <p:nvCxnSpPr>
          <p:cNvPr id="118" name="Straight Connector 117">
            <a:extLst>
              <a:ext uri="{FF2B5EF4-FFF2-40B4-BE49-F238E27FC236}">
                <a16:creationId xmlns:a16="http://schemas.microsoft.com/office/drawing/2014/main" id="{9B55DA0F-12F5-4D16-99DF-400154340385}"/>
              </a:ext>
            </a:extLst>
          </p:cNvPr>
          <p:cNvCxnSpPr>
            <a:cxnSpLocks/>
          </p:cNvCxnSpPr>
          <p:nvPr/>
        </p:nvCxnSpPr>
        <p:spPr>
          <a:xfrm>
            <a:off x="113943" y="3647096"/>
            <a:ext cx="70672" cy="0"/>
          </a:xfrm>
          <a:prstGeom prst="line">
            <a:avLst/>
          </a:prstGeom>
          <a:ln w="9525"/>
        </p:spPr>
        <p:style>
          <a:lnRef idx="2">
            <a:schemeClr val="dk1"/>
          </a:lnRef>
          <a:fillRef idx="0">
            <a:schemeClr val="dk1"/>
          </a:fillRef>
          <a:effectRef idx="1">
            <a:schemeClr val="dk1"/>
          </a:effectRef>
          <a:fontRef idx="minor">
            <a:schemeClr val="tx1"/>
          </a:fontRef>
        </p:style>
      </p:cxnSp>
      <p:sp>
        <p:nvSpPr>
          <p:cNvPr id="120" name="Rectangle 119">
            <a:extLst>
              <a:ext uri="{FF2B5EF4-FFF2-40B4-BE49-F238E27FC236}">
                <a16:creationId xmlns:a16="http://schemas.microsoft.com/office/drawing/2014/main" id="{0DAA0EC6-B4E0-4B1D-9887-599CD21367EB}"/>
              </a:ext>
            </a:extLst>
          </p:cNvPr>
          <p:cNvSpPr/>
          <p:nvPr/>
        </p:nvSpPr>
        <p:spPr>
          <a:xfrm>
            <a:off x="1470186" y="3134621"/>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Liza Hinojosa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Senior Admin Coord.</a:t>
            </a:r>
          </a:p>
        </p:txBody>
      </p:sp>
      <p:cxnSp>
        <p:nvCxnSpPr>
          <p:cNvPr id="124" name="Straight Connector 123">
            <a:extLst>
              <a:ext uri="{FF2B5EF4-FFF2-40B4-BE49-F238E27FC236}">
                <a16:creationId xmlns:a16="http://schemas.microsoft.com/office/drawing/2014/main" id="{86DB4A49-0A68-411E-A580-F2FD076BA667}"/>
              </a:ext>
            </a:extLst>
          </p:cNvPr>
          <p:cNvCxnSpPr>
            <a:cxnSpLocks/>
          </p:cNvCxnSpPr>
          <p:nvPr/>
        </p:nvCxnSpPr>
        <p:spPr>
          <a:xfrm flipV="1">
            <a:off x="7520604" y="2845020"/>
            <a:ext cx="94354" cy="1"/>
          </a:xfrm>
          <a:prstGeom prst="line">
            <a:avLst/>
          </a:prstGeom>
          <a:ln w="9525"/>
        </p:spPr>
        <p:style>
          <a:lnRef idx="2">
            <a:schemeClr val="dk1"/>
          </a:lnRef>
          <a:fillRef idx="0">
            <a:schemeClr val="dk1"/>
          </a:fillRef>
          <a:effectRef idx="1">
            <a:schemeClr val="dk1"/>
          </a:effectRef>
          <a:fontRef idx="minor">
            <a:schemeClr val="tx1"/>
          </a:fontRef>
        </p:style>
      </p:cxnSp>
      <p:cxnSp>
        <p:nvCxnSpPr>
          <p:cNvPr id="130" name="Straight Connector 129">
            <a:extLst>
              <a:ext uri="{FF2B5EF4-FFF2-40B4-BE49-F238E27FC236}">
                <a16:creationId xmlns:a16="http://schemas.microsoft.com/office/drawing/2014/main" id="{BAE1B20D-48B0-40A6-9561-63D64A83179C}"/>
              </a:ext>
            </a:extLst>
          </p:cNvPr>
          <p:cNvCxnSpPr>
            <a:cxnSpLocks/>
          </p:cNvCxnSpPr>
          <p:nvPr/>
        </p:nvCxnSpPr>
        <p:spPr>
          <a:xfrm>
            <a:off x="1354933" y="2227516"/>
            <a:ext cx="2160" cy="2842994"/>
          </a:xfrm>
          <a:prstGeom prst="line">
            <a:avLst/>
          </a:prstGeom>
          <a:ln w="9525"/>
        </p:spPr>
        <p:style>
          <a:lnRef idx="2">
            <a:schemeClr val="dk1"/>
          </a:lnRef>
          <a:fillRef idx="0">
            <a:schemeClr val="dk1"/>
          </a:fillRef>
          <a:effectRef idx="1">
            <a:schemeClr val="dk1"/>
          </a:effectRef>
          <a:fontRef idx="minor">
            <a:schemeClr val="tx1"/>
          </a:fontRef>
        </p:style>
      </p:cxnSp>
      <p:cxnSp>
        <p:nvCxnSpPr>
          <p:cNvPr id="131" name="Straight Connector 130">
            <a:extLst>
              <a:ext uri="{FF2B5EF4-FFF2-40B4-BE49-F238E27FC236}">
                <a16:creationId xmlns:a16="http://schemas.microsoft.com/office/drawing/2014/main" id="{9D323DB7-F2F8-47B2-89F9-DFEC128E3323}"/>
              </a:ext>
            </a:extLst>
          </p:cNvPr>
          <p:cNvCxnSpPr>
            <a:cxnSpLocks/>
          </p:cNvCxnSpPr>
          <p:nvPr/>
        </p:nvCxnSpPr>
        <p:spPr>
          <a:xfrm>
            <a:off x="1364494" y="2426836"/>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5" name="Straight Connector 134">
            <a:extLst>
              <a:ext uri="{FF2B5EF4-FFF2-40B4-BE49-F238E27FC236}">
                <a16:creationId xmlns:a16="http://schemas.microsoft.com/office/drawing/2014/main" id="{0D41DDB6-BA3D-4BEF-9AF9-3463E6C71B9C}"/>
              </a:ext>
            </a:extLst>
          </p:cNvPr>
          <p:cNvCxnSpPr>
            <a:cxnSpLocks/>
          </p:cNvCxnSpPr>
          <p:nvPr/>
        </p:nvCxnSpPr>
        <p:spPr>
          <a:xfrm>
            <a:off x="1364494" y="2697376"/>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36" name="Straight Connector 135">
            <a:extLst>
              <a:ext uri="{FF2B5EF4-FFF2-40B4-BE49-F238E27FC236}">
                <a16:creationId xmlns:a16="http://schemas.microsoft.com/office/drawing/2014/main" id="{492B1F7A-D70D-4A78-B5C0-0D5F664934D8}"/>
              </a:ext>
            </a:extLst>
          </p:cNvPr>
          <p:cNvCxnSpPr>
            <a:cxnSpLocks/>
          </p:cNvCxnSpPr>
          <p:nvPr/>
        </p:nvCxnSpPr>
        <p:spPr>
          <a:xfrm>
            <a:off x="1351781" y="2999261"/>
            <a:ext cx="11772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40" name="Straight Connector 139">
            <a:extLst>
              <a:ext uri="{FF2B5EF4-FFF2-40B4-BE49-F238E27FC236}">
                <a16:creationId xmlns:a16="http://schemas.microsoft.com/office/drawing/2014/main" id="{F6A97236-19FD-4893-9868-A4CBE3770CBD}"/>
              </a:ext>
            </a:extLst>
          </p:cNvPr>
          <p:cNvCxnSpPr>
            <a:cxnSpLocks/>
          </p:cNvCxnSpPr>
          <p:nvPr/>
        </p:nvCxnSpPr>
        <p:spPr>
          <a:xfrm>
            <a:off x="1357093" y="3521075"/>
            <a:ext cx="117725" cy="0"/>
          </a:xfrm>
          <a:prstGeom prst="line">
            <a:avLst/>
          </a:prstGeom>
          <a:ln w="9525"/>
        </p:spPr>
        <p:style>
          <a:lnRef idx="2">
            <a:schemeClr val="dk1"/>
          </a:lnRef>
          <a:fillRef idx="0">
            <a:schemeClr val="dk1"/>
          </a:fillRef>
          <a:effectRef idx="1">
            <a:schemeClr val="dk1"/>
          </a:effectRef>
          <a:fontRef idx="minor">
            <a:schemeClr val="tx1"/>
          </a:fontRef>
        </p:style>
      </p:cxnSp>
      <p:sp>
        <p:nvSpPr>
          <p:cNvPr id="105" name="Rectangle 104">
            <a:extLst>
              <a:ext uri="{FF2B5EF4-FFF2-40B4-BE49-F238E27FC236}">
                <a16:creationId xmlns:a16="http://schemas.microsoft.com/office/drawing/2014/main" id="{2C4A9044-9EA7-40AC-A411-AE2523FF7C67}"/>
              </a:ext>
            </a:extLst>
          </p:cNvPr>
          <p:cNvSpPr/>
          <p:nvPr/>
        </p:nvSpPr>
        <p:spPr>
          <a:xfrm>
            <a:off x="1476227" y="3639486"/>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Julie Shelton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Advanced QI Specialist</a:t>
            </a:r>
          </a:p>
        </p:txBody>
      </p:sp>
      <p:cxnSp>
        <p:nvCxnSpPr>
          <p:cNvPr id="113" name="Straight Connector 112">
            <a:extLst>
              <a:ext uri="{FF2B5EF4-FFF2-40B4-BE49-F238E27FC236}">
                <a16:creationId xmlns:a16="http://schemas.microsoft.com/office/drawing/2014/main" id="{86A0EB91-3000-475A-849C-4FB9758342A7}"/>
              </a:ext>
            </a:extLst>
          </p:cNvPr>
          <p:cNvCxnSpPr>
            <a:cxnSpLocks/>
          </p:cNvCxnSpPr>
          <p:nvPr/>
        </p:nvCxnSpPr>
        <p:spPr>
          <a:xfrm>
            <a:off x="1358518" y="3244859"/>
            <a:ext cx="117725" cy="0"/>
          </a:xfrm>
          <a:prstGeom prst="line">
            <a:avLst/>
          </a:prstGeom>
          <a:ln w="9525"/>
        </p:spPr>
        <p:style>
          <a:lnRef idx="2">
            <a:schemeClr val="dk1"/>
          </a:lnRef>
          <a:fillRef idx="0">
            <a:schemeClr val="dk1"/>
          </a:fillRef>
          <a:effectRef idx="1">
            <a:schemeClr val="dk1"/>
          </a:effectRef>
          <a:fontRef idx="minor">
            <a:schemeClr val="tx1"/>
          </a:fontRef>
        </p:style>
      </p:cxnSp>
      <p:sp>
        <p:nvSpPr>
          <p:cNvPr id="114" name="Rectangle 113">
            <a:extLst>
              <a:ext uri="{FF2B5EF4-FFF2-40B4-BE49-F238E27FC236}">
                <a16:creationId xmlns:a16="http://schemas.microsoft.com/office/drawing/2014/main" id="{3FCA7DD3-AC18-47A3-993F-106CEE5FEF95}"/>
              </a:ext>
            </a:extLst>
          </p:cNvPr>
          <p:cNvSpPr/>
          <p:nvPr/>
        </p:nvSpPr>
        <p:spPr>
          <a:xfrm>
            <a:off x="196911" y="3434389"/>
            <a:ext cx="1071997" cy="335349"/>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Maria Villamil Jarauta</a:t>
            </a:r>
            <a:endParaRPr kumimoji="0" lang="en-US" sz="7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Business Analyst</a:t>
            </a:r>
          </a:p>
        </p:txBody>
      </p:sp>
      <p:cxnSp>
        <p:nvCxnSpPr>
          <p:cNvPr id="117" name="Straight Connector 116">
            <a:extLst>
              <a:ext uri="{FF2B5EF4-FFF2-40B4-BE49-F238E27FC236}">
                <a16:creationId xmlns:a16="http://schemas.microsoft.com/office/drawing/2014/main" id="{FD00F644-4B4B-419C-96D9-F733412BBEED}"/>
              </a:ext>
            </a:extLst>
          </p:cNvPr>
          <p:cNvCxnSpPr>
            <a:cxnSpLocks/>
            <a:endCxn id="116" idx="1"/>
          </p:cNvCxnSpPr>
          <p:nvPr/>
        </p:nvCxnSpPr>
        <p:spPr>
          <a:xfrm>
            <a:off x="113943" y="3244859"/>
            <a:ext cx="74551" cy="0"/>
          </a:xfrm>
          <a:prstGeom prst="line">
            <a:avLst/>
          </a:prstGeom>
          <a:ln w="9525"/>
        </p:spPr>
        <p:style>
          <a:lnRef idx="2">
            <a:schemeClr val="dk1"/>
          </a:lnRef>
          <a:fillRef idx="0">
            <a:schemeClr val="dk1"/>
          </a:fillRef>
          <a:effectRef idx="1">
            <a:schemeClr val="dk1"/>
          </a:effectRef>
          <a:fontRef idx="minor">
            <a:schemeClr val="tx1"/>
          </a:fontRef>
        </p:style>
      </p:cxnSp>
      <p:grpSp>
        <p:nvGrpSpPr>
          <p:cNvPr id="15" name="Group 14">
            <a:extLst>
              <a:ext uri="{FF2B5EF4-FFF2-40B4-BE49-F238E27FC236}">
                <a16:creationId xmlns:a16="http://schemas.microsoft.com/office/drawing/2014/main" id="{745140CD-3277-47EE-B1FC-552E71F9FC0A}"/>
              </a:ext>
            </a:extLst>
          </p:cNvPr>
          <p:cNvGrpSpPr/>
          <p:nvPr/>
        </p:nvGrpSpPr>
        <p:grpSpPr>
          <a:xfrm>
            <a:off x="7684909" y="3605054"/>
            <a:ext cx="1224944" cy="721614"/>
            <a:chOff x="10198311" y="4236958"/>
            <a:chExt cx="1633258" cy="962152"/>
          </a:xfrm>
        </p:grpSpPr>
        <p:sp>
          <p:nvSpPr>
            <p:cNvPr id="48" name="Rectangle 47">
              <a:extLst>
                <a:ext uri="{FF2B5EF4-FFF2-40B4-BE49-F238E27FC236}">
                  <a16:creationId xmlns:a16="http://schemas.microsoft.com/office/drawing/2014/main" id="{F992D760-C0F6-45D6-84D2-2584BE4BC8BA}"/>
                </a:ext>
              </a:extLst>
            </p:cNvPr>
            <p:cNvSpPr/>
            <p:nvPr/>
          </p:nvSpPr>
          <p:spPr>
            <a:xfrm>
              <a:off x="10287047" y="4236958"/>
              <a:ext cx="1544522" cy="502891"/>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Gina Lento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Manager of Clinical Research Coordinators </a:t>
              </a:r>
            </a:p>
          </p:txBody>
        </p:sp>
        <p:sp>
          <p:nvSpPr>
            <p:cNvPr id="103" name="Rectangle 102">
              <a:extLst>
                <a:ext uri="{FF2B5EF4-FFF2-40B4-BE49-F238E27FC236}">
                  <a16:creationId xmlns:a16="http://schemas.microsoft.com/office/drawing/2014/main" id="{B49B3224-72D1-4BED-BBB5-49FCECC001F9}"/>
                </a:ext>
              </a:extLst>
            </p:cNvPr>
            <p:cNvSpPr/>
            <p:nvPr/>
          </p:nvSpPr>
          <p:spPr>
            <a:xfrm>
              <a:off x="10501902" y="4836259"/>
              <a:ext cx="1303817" cy="362851"/>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Clinical Research Coordinators</a:t>
              </a: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30" name="Straight Connector 229">
              <a:extLst>
                <a:ext uri="{FF2B5EF4-FFF2-40B4-BE49-F238E27FC236}">
                  <a16:creationId xmlns:a16="http://schemas.microsoft.com/office/drawing/2014/main" id="{882FCA15-08EB-453D-BF5F-95F9723850F5}"/>
                </a:ext>
              </a:extLst>
            </p:cNvPr>
            <p:cNvCxnSpPr>
              <a:cxnSpLocks/>
            </p:cNvCxnSpPr>
            <p:nvPr/>
          </p:nvCxnSpPr>
          <p:spPr>
            <a:xfrm>
              <a:off x="10198311" y="4533923"/>
              <a:ext cx="82327" cy="1136"/>
            </a:xfrm>
            <a:prstGeom prst="line">
              <a:avLst/>
            </a:prstGeom>
            <a:ln w="9525"/>
          </p:spPr>
          <p:style>
            <a:lnRef idx="2">
              <a:schemeClr val="dk1"/>
            </a:lnRef>
            <a:fillRef idx="0">
              <a:schemeClr val="dk1"/>
            </a:fillRef>
            <a:effectRef idx="1">
              <a:schemeClr val="dk1"/>
            </a:effectRef>
            <a:fontRef idx="minor">
              <a:schemeClr val="tx1"/>
            </a:fontRef>
          </p:style>
        </p:cxnSp>
        <p:cxnSp>
          <p:nvCxnSpPr>
            <p:cNvPr id="126" name="Straight Connector 125">
              <a:extLst>
                <a:ext uri="{FF2B5EF4-FFF2-40B4-BE49-F238E27FC236}">
                  <a16:creationId xmlns:a16="http://schemas.microsoft.com/office/drawing/2014/main" id="{E5505FD6-1E25-42EE-BC08-17ADC382C2C2}"/>
                </a:ext>
              </a:extLst>
            </p:cNvPr>
            <p:cNvCxnSpPr>
              <a:cxnSpLocks/>
            </p:cNvCxnSpPr>
            <p:nvPr/>
          </p:nvCxnSpPr>
          <p:spPr>
            <a:xfrm>
              <a:off x="10363200" y="4739849"/>
              <a:ext cx="0" cy="277835"/>
            </a:xfrm>
            <a:prstGeom prst="line">
              <a:avLst/>
            </a:prstGeom>
            <a:ln w="9525"/>
          </p:spPr>
          <p:style>
            <a:lnRef idx="2">
              <a:schemeClr val="dk1"/>
            </a:lnRef>
            <a:fillRef idx="0">
              <a:schemeClr val="dk1"/>
            </a:fillRef>
            <a:effectRef idx="1">
              <a:schemeClr val="dk1"/>
            </a:effectRef>
            <a:fontRef idx="minor">
              <a:schemeClr val="tx1"/>
            </a:fontRef>
          </p:style>
        </p:cxnSp>
        <p:cxnSp>
          <p:nvCxnSpPr>
            <p:cNvPr id="128" name="Straight Connector 127">
              <a:extLst>
                <a:ext uri="{FF2B5EF4-FFF2-40B4-BE49-F238E27FC236}">
                  <a16:creationId xmlns:a16="http://schemas.microsoft.com/office/drawing/2014/main" id="{36A26930-A2ED-45FB-BDBD-5B56AE6F0C50}"/>
                </a:ext>
              </a:extLst>
            </p:cNvPr>
            <p:cNvCxnSpPr>
              <a:cxnSpLocks/>
              <a:endCxn id="103" idx="1"/>
            </p:cNvCxnSpPr>
            <p:nvPr/>
          </p:nvCxnSpPr>
          <p:spPr>
            <a:xfrm>
              <a:off x="10363200" y="5017685"/>
              <a:ext cx="138702" cy="0"/>
            </a:xfrm>
            <a:prstGeom prst="line">
              <a:avLst/>
            </a:prstGeom>
            <a:ln w="9525"/>
          </p:spPr>
          <p:style>
            <a:lnRef idx="2">
              <a:schemeClr val="dk1"/>
            </a:lnRef>
            <a:fillRef idx="0">
              <a:schemeClr val="dk1"/>
            </a:fillRef>
            <a:effectRef idx="1">
              <a:schemeClr val="dk1"/>
            </a:effectRef>
            <a:fontRef idx="minor">
              <a:schemeClr val="tx1"/>
            </a:fontRef>
          </p:style>
        </p:cxnSp>
      </p:grpSp>
      <p:sp>
        <p:nvSpPr>
          <p:cNvPr id="8" name="Rectangle 7">
            <a:extLst>
              <a:ext uri="{FF2B5EF4-FFF2-40B4-BE49-F238E27FC236}">
                <a16:creationId xmlns:a16="http://schemas.microsoft.com/office/drawing/2014/main" id="{6F550B3A-7F79-D25E-A241-E16A0CD0EA33}"/>
              </a:ext>
            </a:extLst>
          </p:cNvPr>
          <p:cNvSpPr/>
          <p:nvPr/>
        </p:nvSpPr>
        <p:spPr>
          <a:xfrm>
            <a:off x="1472347" y="3884585"/>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Joanna Saucedo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Sr. Admin. Prog. Coord</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9" name="Rectangle 8">
            <a:extLst>
              <a:ext uri="{FF2B5EF4-FFF2-40B4-BE49-F238E27FC236}">
                <a16:creationId xmlns:a16="http://schemas.microsoft.com/office/drawing/2014/main" id="{C85BF74A-194F-20A9-D3C5-F811F30B6152}"/>
              </a:ext>
            </a:extLst>
          </p:cNvPr>
          <p:cNvSpPr/>
          <p:nvPr/>
        </p:nvSpPr>
        <p:spPr>
          <a:xfrm>
            <a:off x="1480134" y="4132943"/>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Eleni Balourdos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Project Associate</a:t>
            </a:r>
          </a:p>
        </p:txBody>
      </p:sp>
      <p:sp>
        <p:nvSpPr>
          <p:cNvPr id="10" name="Rectangle 9">
            <a:extLst>
              <a:ext uri="{FF2B5EF4-FFF2-40B4-BE49-F238E27FC236}">
                <a16:creationId xmlns:a16="http://schemas.microsoft.com/office/drawing/2014/main" id="{2770AEF6-14B9-D1D8-0636-2D966334884C}"/>
              </a:ext>
            </a:extLst>
          </p:cNvPr>
          <p:cNvSpPr/>
          <p:nvPr/>
        </p:nvSpPr>
        <p:spPr>
          <a:xfrm>
            <a:off x="1476243" y="4386722"/>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Kasey Petika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Project Specialist</a:t>
            </a:r>
          </a:p>
        </p:txBody>
      </p:sp>
      <p:sp>
        <p:nvSpPr>
          <p:cNvPr id="11" name="Rectangle 10">
            <a:extLst>
              <a:ext uri="{FF2B5EF4-FFF2-40B4-BE49-F238E27FC236}">
                <a16:creationId xmlns:a16="http://schemas.microsoft.com/office/drawing/2014/main" id="{ED27D493-53A5-8AFF-8A9F-8780F979B56D}"/>
              </a:ext>
            </a:extLst>
          </p:cNvPr>
          <p:cNvSpPr/>
          <p:nvPr/>
        </p:nvSpPr>
        <p:spPr>
          <a:xfrm>
            <a:off x="1476414" y="4637319"/>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Angie Poorman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 Partnership Specialist</a:t>
            </a:r>
          </a:p>
        </p:txBody>
      </p:sp>
      <p:sp>
        <p:nvSpPr>
          <p:cNvPr id="12" name="Rectangle 11">
            <a:extLst>
              <a:ext uri="{FF2B5EF4-FFF2-40B4-BE49-F238E27FC236}">
                <a16:creationId xmlns:a16="http://schemas.microsoft.com/office/drawing/2014/main" id="{C77013B5-1297-A43C-A799-591884D80677}"/>
              </a:ext>
            </a:extLst>
          </p:cNvPr>
          <p:cNvSpPr/>
          <p:nvPr/>
        </p:nvSpPr>
        <p:spPr>
          <a:xfrm>
            <a:off x="1479639" y="4883570"/>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Hanna De Hoyos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 Relations Mgr</a:t>
            </a:r>
          </a:p>
        </p:txBody>
      </p:sp>
      <p:sp>
        <p:nvSpPr>
          <p:cNvPr id="13" name="Rectangle 12">
            <a:extLst>
              <a:ext uri="{FF2B5EF4-FFF2-40B4-BE49-F238E27FC236}">
                <a16:creationId xmlns:a16="http://schemas.microsoft.com/office/drawing/2014/main" id="{9C369444-9EF9-69A2-682F-0655583ED9DA}"/>
              </a:ext>
            </a:extLst>
          </p:cNvPr>
          <p:cNvSpPr/>
          <p:nvPr/>
        </p:nvSpPr>
        <p:spPr>
          <a:xfrm>
            <a:off x="1469454" y="3390858"/>
            <a:ext cx="1123489" cy="23124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Laura Aird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Sr. Project Mgr.</a:t>
            </a:r>
          </a:p>
        </p:txBody>
      </p:sp>
      <p:sp>
        <p:nvSpPr>
          <p:cNvPr id="110" name="Rectangle 109">
            <a:extLst>
              <a:ext uri="{FF2B5EF4-FFF2-40B4-BE49-F238E27FC236}">
                <a16:creationId xmlns:a16="http://schemas.microsoft.com/office/drawing/2014/main" id="{C636AAB5-98A5-4750-9A46-6356A34B6694}"/>
              </a:ext>
            </a:extLst>
          </p:cNvPr>
          <p:cNvSpPr/>
          <p:nvPr/>
        </p:nvSpPr>
        <p:spPr>
          <a:xfrm>
            <a:off x="196212" y="3816921"/>
            <a:ext cx="1052465" cy="377169"/>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Brooke Rael</a:t>
            </a:r>
            <a:endParaRPr kumimoji="0" lang="en-US" sz="698"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Executive Asst to Assoc Chair of Quality </a:t>
            </a:r>
          </a:p>
        </p:txBody>
      </p:sp>
      <p:cxnSp>
        <p:nvCxnSpPr>
          <p:cNvPr id="141" name="Straight Connector 140">
            <a:extLst>
              <a:ext uri="{FF2B5EF4-FFF2-40B4-BE49-F238E27FC236}">
                <a16:creationId xmlns:a16="http://schemas.microsoft.com/office/drawing/2014/main" id="{273EB7EC-D106-43EA-980E-26E7E832B20A}"/>
              </a:ext>
            </a:extLst>
          </p:cNvPr>
          <p:cNvCxnSpPr>
            <a:cxnSpLocks/>
          </p:cNvCxnSpPr>
          <p:nvPr/>
        </p:nvCxnSpPr>
        <p:spPr>
          <a:xfrm>
            <a:off x="113943" y="3986522"/>
            <a:ext cx="77462" cy="0"/>
          </a:xfrm>
          <a:prstGeom prst="line">
            <a:avLst/>
          </a:prstGeom>
          <a:ln w="9525"/>
        </p:spPr>
        <p:style>
          <a:lnRef idx="2">
            <a:schemeClr val="dk1"/>
          </a:lnRef>
          <a:fillRef idx="0">
            <a:schemeClr val="dk1"/>
          </a:fillRef>
          <a:effectRef idx="1">
            <a:schemeClr val="dk1"/>
          </a:effectRef>
          <a:fontRef idx="minor">
            <a:schemeClr val="tx1"/>
          </a:fontRef>
        </p:style>
      </p:cxnSp>
      <p:sp>
        <p:nvSpPr>
          <p:cNvPr id="144" name="Rectangle 143">
            <a:extLst>
              <a:ext uri="{FF2B5EF4-FFF2-40B4-BE49-F238E27FC236}">
                <a16:creationId xmlns:a16="http://schemas.microsoft.com/office/drawing/2014/main" id="{6E98CF40-E856-4B49-9BC7-94785E80F7BE}"/>
              </a:ext>
            </a:extLst>
          </p:cNvPr>
          <p:cNvSpPr/>
          <p:nvPr/>
        </p:nvSpPr>
        <p:spPr>
          <a:xfrm>
            <a:off x="7728866" y="3160860"/>
            <a:ext cx="1151605" cy="40374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Suzette Nava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Executive Assistant </a:t>
            </a:r>
          </a:p>
        </p:txBody>
      </p:sp>
      <p:cxnSp>
        <p:nvCxnSpPr>
          <p:cNvPr id="146" name="Straight Connector 145">
            <a:extLst>
              <a:ext uri="{FF2B5EF4-FFF2-40B4-BE49-F238E27FC236}">
                <a16:creationId xmlns:a16="http://schemas.microsoft.com/office/drawing/2014/main" id="{DC0A0EA4-F4EE-4D51-BC48-A5EC345474F9}"/>
              </a:ext>
            </a:extLst>
          </p:cNvPr>
          <p:cNvCxnSpPr>
            <a:cxnSpLocks/>
            <a:endCxn id="144" idx="1"/>
          </p:cNvCxnSpPr>
          <p:nvPr/>
        </p:nvCxnSpPr>
        <p:spPr>
          <a:xfrm>
            <a:off x="7660630" y="3362732"/>
            <a:ext cx="68236" cy="1"/>
          </a:xfrm>
          <a:prstGeom prst="line">
            <a:avLst/>
          </a:prstGeom>
          <a:ln w="9525"/>
        </p:spPr>
        <p:style>
          <a:lnRef idx="2">
            <a:schemeClr val="dk1"/>
          </a:lnRef>
          <a:fillRef idx="0">
            <a:schemeClr val="dk1"/>
          </a:fillRef>
          <a:effectRef idx="1">
            <a:schemeClr val="dk1"/>
          </a:effectRef>
          <a:fontRef idx="minor">
            <a:schemeClr val="tx1"/>
          </a:fontRef>
        </p:style>
      </p:cxnSp>
      <p:sp>
        <p:nvSpPr>
          <p:cNvPr id="125" name="Rectangle 124">
            <a:extLst>
              <a:ext uri="{FF2B5EF4-FFF2-40B4-BE49-F238E27FC236}">
                <a16:creationId xmlns:a16="http://schemas.microsoft.com/office/drawing/2014/main" id="{EFFA6EF1-ABD4-4A00-8547-BAD2BC102D6B}"/>
              </a:ext>
            </a:extLst>
          </p:cNvPr>
          <p:cNvSpPr/>
          <p:nvPr/>
        </p:nvSpPr>
        <p:spPr>
          <a:xfrm>
            <a:off x="81269" y="4253552"/>
            <a:ext cx="1238584" cy="35485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Keli Hathorne MS, RD, 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Director of Research</a:t>
            </a:r>
          </a:p>
        </p:txBody>
      </p:sp>
      <p:cxnSp>
        <p:nvCxnSpPr>
          <p:cNvPr id="145" name="Straight Connector 144">
            <a:extLst>
              <a:ext uri="{FF2B5EF4-FFF2-40B4-BE49-F238E27FC236}">
                <a16:creationId xmlns:a16="http://schemas.microsoft.com/office/drawing/2014/main" id="{E3AA06B4-CC15-4BEC-8EC8-DBDE0D3B84B5}"/>
              </a:ext>
            </a:extLst>
          </p:cNvPr>
          <p:cNvCxnSpPr>
            <a:cxnSpLocks/>
          </p:cNvCxnSpPr>
          <p:nvPr/>
        </p:nvCxnSpPr>
        <p:spPr>
          <a:xfrm>
            <a:off x="113943" y="2879336"/>
            <a:ext cx="78045"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47" name="Straight Connector 146">
            <a:extLst>
              <a:ext uri="{FF2B5EF4-FFF2-40B4-BE49-F238E27FC236}">
                <a16:creationId xmlns:a16="http://schemas.microsoft.com/office/drawing/2014/main" id="{2A3D4996-E315-43FD-BC6E-B85E636310EA}"/>
              </a:ext>
            </a:extLst>
          </p:cNvPr>
          <p:cNvCxnSpPr>
            <a:cxnSpLocks/>
          </p:cNvCxnSpPr>
          <p:nvPr/>
        </p:nvCxnSpPr>
        <p:spPr>
          <a:xfrm>
            <a:off x="113943" y="2697376"/>
            <a:ext cx="0" cy="1284846"/>
          </a:xfrm>
          <a:prstGeom prst="line">
            <a:avLst/>
          </a:prstGeom>
          <a:ln w="9525"/>
        </p:spPr>
        <p:style>
          <a:lnRef idx="2">
            <a:schemeClr val="dk1"/>
          </a:lnRef>
          <a:fillRef idx="0">
            <a:schemeClr val="dk1"/>
          </a:fillRef>
          <a:effectRef idx="1">
            <a:schemeClr val="dk1"/>
          </a:effectRef>
          <a:fontRef idx="minor">
            <a:schemeClr val="tx1"/>
          </a:fontRef>
        </p:style>
      </p:cxnSp>
      <p:cxnSp>
        <p:nvCxnSpPr>
          <p:cNvPr id="153" name="Straight Connector 152">
            <a:extLst>
              <a:ext uri="{FF2B5EF4-FFF2-40B4-BE49-F238E27FC236}">
                <a16:creationId xmlns:a16="http://schemas.microsoft.com/office/drawing/2014/main" id="{0D6795C8-2DA0-4418-875D-67BDFFDA02F8}"/>
              </a:ext>
            </a:extLst>
          </p:cNvPr>
          <p:cNvCxnSpPr>
            <a:cxnSpLocks/>
          </p:cNvCxnSpPr>
          <p:nvPr/>
        </p:nvCxnSpPr>
        <p:spPr>
          <a:xfrm>
            <a:off x="37624" y="2525139"/>
            <a:ext cx="5987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54" name="Straight Connector 153">
            <a:extLst>
              <a:ext uri="{FF2B5EF4-FFF2-40B4-BE49-F238E27FC236}">
                <a16:creationId xmlns:a16="http://schemas.microsoft.com/office/drawing/2014/main" id="{AB850A70-B367-4D2F-8F58-E1DF48CF5CE4}"/>
              </a:ext>
            </a:extLst>
          </p:cNvPr>
          <p:cNvCxnSpPr>
            <a:cxnSpLocks/>
          </p:cNvCxnSpPr>
          <p:nvPr/>
        </p:nvCxnSpPr>
        <p:spPr>
          <a:xfrm>
            <a:off x="30099" y="4474998"/>
            <a:ext cx="48381" cy="0"/>
          </a:xfrm>
          <a:prstGeom prst="line">
            <a:avLst/>
          </a:prstGeom>
          <a:ln w="9525"/>
        </p:spPr>
        <p:style>
          <a:lnRef idx="2">
            <a:schemeClr val="dk1"/>
          </a:lnRef>
          <a:fillRef idx="0">
            <a:schemeClr val="dk1"/>
          </a:fillRef>
          <a:effectRef idx="1">
            <a:schemeClr val="dk1"/>
          </a:effectRef>
          <a:fontRef idx="minor">
            <a:schemeClr val="tx1"/>
          </a:fontRef>
        </p:style>
      </p:cxnSp>
      <p:sp>
        <p:nvSpPr>
          <p:cNvPr id="157" name="Rectangle 156">
            <a:extLst>
              <a:ext uri="{FF2B5EF4-FFF2-40B4-BE49-F238E27FC236}">
                <a16:creationId xmlns:a16="http://schemas.microsoft.com/office/drawing/2014/main" id="{D3340618-F597-4AA7-B552-4FA1007B04D1}"/>
              </a:ext>
            </a:extLst>
          </p:cNvPr>
          <p:cNvSpPr/>
          <p:nvPr/>
        </p:nvSpPr>
        <p:spPr>
          <a:xfrm>
            <a:off x="78480" y="4659888"/>
            <a:ext cx="1238584" cy="26684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Krystle Bartley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Assistant Director</a:t>
            </a:r>
          </a:p>
        </p:txBody>
      </p:sp>
      <p:cxnSp>
        <p:nvCxnSpPr>
          <p:cNvPr id="159" name="Straight Connector 158">
            <a:extLst>
              <a:ext uri="{FF2B5EF4-FFF2-40B4-BE49-F238E27FC236}">
                <a16:creationId xmlns:a16="http://schemas.microsoft.com/office/drawing/2014/main" id="{BE04BC79-7E64-4822-B82B-17173442CAA7}"/>
              </a:ext>
            </a:extLst>
          </p:cNvPr>
          <p:cNvCxnSpPr>
            <a:cxnSpLocks/>
          </p:cNvCxnSpPr>
          <p:nvPr/>
        </p:nvCxnSpPr>
        <p:spPr>
          <a:xfrm>
            <a:off x="44351" y="4803611"/>
            <a:ext cx="48381" cy="0"/>
          </a:xfrm>
          <a:prstGeom prst="line">
            <a:avLst/>
          </a:prstGeom>
          <a:ln w="9525"/>
        </p:spPr>
        <p:style>
          <a:lnRef idx="2">
            <a:schemeClr val="dk1"/>
          </a:lnRef>
          <a:fillRef idx="0">
            <a:schemeClr val="dk1"/>
          </a:fillRef>
          <a:effectRef idx="1">
            <a:schemeClr val="dk1"/>
          </a:effectRef>
          <a:fontRef idx="minor">
            <a:schemeClr val="tx1"/>
          </a:fontRef>
        </p:style>
      </p:cxnSp>
      <p:sp>
        <p:nvSpPr>
          <p:cNvPr id="3" name="Oval 2">
            <a:extLst>
              <a:ext uri="{FF2B5EF4-FFF2-40B4-BE49-F238E27FC236}">
                <a16:creationId xmlns:a16="http://schemas.microsoft.com/office/drawing/2014/main" id="{ED0A075F-B741-5F43-714A-94AF106A602C}"/>
              </a:ext>
            </a:extLst>
          </p:cNvPr>
          <p:cNvSpPr/>
          <p:nvPr/>
        </p:nvSpPr>
        <p:spPr>
          <a:xfrm>
            <a:off x="1295400" y="1808744"/>
            <a:ext cx="1300045" cy="537985"/>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FD69C22E-3827-46B1-16E1-BE2A666CF5DB}"/>
              </a:ext>
            </a:extLst>
          </p:cNvPr>
          <p:cNvSpPr/>
          <p:nvPr/>
        </p:nvSpPr>
        <p:spPr>
          <a:xfrm>
            <a:off x="2667000" y="1825148"/>
            <a:ext cx="1300045" cy="537985"/>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B07E05D3-D61B-4DC4-28E4-4953FE62B045}"/>
              </a:ext>
            </a:extLst>
          </p:cNvPr>
          <p:cNvSpPr/>
          <p:nvPr/>
        </p:nvSpPr>
        <p:spPr>
          <a:xfrm>
            <a:off x="5688285" y="1828952"/>
            <a:ext cx="1300045" cy="537985"/>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BCD847E0-0C47-49D0-6A81-4C2CA0414A70}"/>
              </a:ext>
            </a:extLst>
          </p:cNvPr>
          <p:cNvSpPr/>
          <p:nvPr/>
        </p:nvSpPr>
        <p:spPr>
          <a:xfrm>
            <a:off x="4038600" y="1809750"/>
            <a:ext cx="1300045" cy="537985"/>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4D474ACF-9B4B-37A5-A20F-09BE5FE98F63}"/>
              </a:ext>
            </a:extLst>
          </p:cNvPr>
          <p:cNvSpPr/>
          <p:nvPr/>
        </p:nvSpPr>
        <p:spPr>
          <a:xfrm>
            <a:off x="7543282" y="2198643"/>
            <a:ext cx="1300045" cy="537985"/>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22717D33-DD77-C7A1-B912-5A308826121D}"/>
              </a:ext>
            </a:extLst>
          </p:cNvPr>
          <p:cNvSpPr/>
          <p:nvPr/>
        </p:nvSpPr>
        <p:spPr>
          <a:xfrm>
            <a:off x="5201324" y="2913057"/>
            <a:ext cx="1300045" cy="537985"/>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146" name="Picture 2" descr="Team | Pediatric Residency">
            <a:extLst>
              <a:ext uri="{FF2B5EF4-FFF2-40B4-BE49-F238E27FC236}">
                <a16:creationId xmlns:a16="http://schemas.microsoft.com/office/drawing/2014/main" id="{7F9BAE5B-31A0-5BB9-6163-904EEE669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724150"/>
            <a:ext cx="972634" cy="9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8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ppt_x"/>
                                          </p:val>
                                        </p:tav>
                                        <p:tav tm="100000">
                                          <p:val>
                                            <p:strVal val="#ppt_x"/>
                                          </p:val>
                                        </p:tav>
                                      </p:tavLst>
                                    </p:anim>
                                    <p:anim calcmode="lin" valueType="num">
                                      <p:cBhvr additive="base">
                                        <p:cTn id="20"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4"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1F5653-E5DF-13A2-A13F-9F1100AD41F3}"/>
              </a:ext>
            </a:extLst>
          </p:cNvPr>
          <p:cNvSpPr>
            <a:spLocks noGrp="1"/>
          </p:cNvSpPr>
          <p:nvPr>
            <p:ph type="title"/>
          </p:nvPr>
        </p:nvSpPr>
        <p:spPr>
          <a:xfrm>
            <a:off x="228600" y="666750"/>
            <a:ext cx="6324600" cy="857250"/>
          </a:xfrm>
        </p:spPr>
        <p:txBody>
          <a:bodyPr/>
          <a:lstStyle/>
          <a:p>
            <a:r>
              <a:rPr lang="en-US" dirty="0"/>
              <a:t>ADVOCACY – test case!</a:t>
            </a:r>
          </a:p>
        </p:txBody>
      </p:sp>
      <p:sp>
        <p:nvSpPr>
          <p:cNvPr id="9" name="Content Placeholder 2">
            <a:extLst>
              <a:ext uri="{FF2B5EF4-FFF2-40B4-BE49-F238E27FC236}">
                <a16:creationId xmlns:a16="http://schemas.microsoft.com/office/drawing/2014/main" id="{6A6B3FAE-1D7B-C410-4D21-045E4BC85EBC}"/>
              </a:ext>
            </a:extLst>
          </p:cNvPr>
          <p:cNvSpPr>
            <a:spLocks noGrp="1"/>
          </p:cNvSpPr>
          <p:nvPr>
            <p:ph idx="1"/>
          </p:nvPr>
        </p:nvSpPr>
        <p:spPr>
          <a:xfrm>
            <a:off x="267290" y="1428750"/>
            <a:ext cx="8229600" cy="2914650"/>
          </a:xfrm>
        </p:spPr>
        <p:txBody>
          <a:bodyPr>
            <a:normAutofit lnSpcReduction="10000"/>
          </a:bodyPr>
          <a:lstStyle/>
          <a:p>
            <a:r>
              <a:rPr lang="en-US" dirty="0"/>
              <a:t>Introduce “supported” time</a:t>
            </a:r>
          </a:p>
          <a:p>
            <a:pPr lvl="1"/>
            <a:r>
              <a:rPr lang="en-US" dirty="0"/>
              <a:t>DCMG/AMG           DMS</a:t>
            </a:r>
          </a:p>
          <a:p>
            <a:r>
              <a:rPr lang="en-US" dirty="0"/>
              <a:t>Introduce scholarship</a:t>
            </a:r>
          </a:p>
          <a:p>
            <a:r>
              <a:rPr lang="en-US" dirty="0"/>
              <a:t>Introduce value versus volume</a:t>
            </a:r>
          </a:p>
          <a:p>
            <a:r>
              <a:rPr lang="en-US" dirty="0"/>
              <a:t>Already a strength!</a:t>
            </a:r>
          </a:p>
          <a:p>
            <a:r>
              <a:rPr lang="en-US" dirty="0"/>
              <a:t>Crossover all Divisions/Centers</a:t>
            </a:r>
          </a:p>
        </p:txBody>
      </p:sp>
      <p:pic>
        <p:nvPicPr>
          <p:cNvPr id="3074" name="Picture 2" descr="Dr. Kimberly Avila Edwards, President of Texas Pediatric Socie... | Dr. Kimberly  Avila Edwards, President of Texas Pediatric Society, on #SB1018: &quot;No  evidence to indicate that anytime in detention for children is">
            <a:extLst>
              <a:ext uri="{FF2B5EF4-FFF2-40B4-BE49-F238E27FC236}">
                <a16:creationId xmlns:a16="http://schemas.microsoft.com/office/drawing/2014/main" id="{2957EC13-680A-6A30-2DB5-25480FECF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95425"/>
            <a:ext cx="2486025" cy="18383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F439046-FEF0-792F-4583-03C6B68FA901}"/>
              </a:ext>
            </a:extLst>
          </p:cNvPr>
          <p:cNvGrpSpPr/>
          <p:nvPr/>
        </p:nvGrpSpPr>
        <p:grpSpPr>
          <a:xfrm>
            <a:off x="3124200" y="1733550"/>
            <a:ext cx="685800" cy="461665"/>
            <a:chOff x="3124200" y="1733550"/>
            <a:chExt cx="685800" cy="461665"/>
          </a:xfrm>
        </p:grpSpPr>
        <p:cxnSp>
          <p:nvCxnSpPr>
            <p:cNvPr id="4" name="Straight Arrow Connector 3">
              <a:extLst>
                <a:ext uri="{FF2B5EF4-FFF2-40B4-BE49-F238E27FC236}">
                  <a16:creationId xmlns:a16="http://schemas.microsoft.com/office/drawing/2014/main" id="{69AF00BA-223A-CA08-1CE3-0FE59414BD02}"/>
                </a:ext>
              </a:extLst>
            </p:cNvPr>
            <p:cNvCxnSpPr/>
            <p:nvPr/>
          </p:nvCxnSpPr>
          <p:spPr>
            <a:xfrm>
              <a:off x="3124200" y="2114550"/>
              <a:ext cx="685800" cy="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ACF3D4E-9C21-D7CC-8A97-2C9FB260922E}"/>
                </a:ext>
              </a:extLst>
            </p:cNvPr>
            <p:cNvSpPr txBox="1"/>
            <p:nvPr/>
          </p:nvSpPr>
          <p:spPr>
            <a:xfrm>
              <a:off x="3124200" y="1733550"/>
              <a:ext cx="533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Arial" charset="0"/>
                  <a:cs typeface="Arial" charset="0"/>
                </a:rPr>
                <a:t>$$</a:t>
              </a:r>
            </a:p>
          </p:txBody>
        </p:sp>
      </p:grpSp>
      <p:sp>
        <p:nvSpPr>
          <p:cNvPr id="2" name="TextBox 1">
            <a:extLst>
              <a:ext uri="{FF2B5EF4-FFF2-40B4-BE49-F238E27FC236}">
                <a16:creationId xmlns:a16="http://schemas.microsoft.com/office/drawing/2014/main" id="{FF0B79DE-4EDE-5DAF-B666-6953D565E047}"/>
              </a:ext>
            </a:extLst>
          </p:cNvPr>
          <p:cNvSpPr txBox="1"/>
          <p:nvPr/>
        </p:nvSpPr>
        <p:spPr>
          <a:xfrm>
            <a:off x="6248400" y="3333750"/>
            <a:ext cx="2743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Arial" charset="0"/>
                <a:cs typeface="Arial" charset="0"/>
              </a:rPr>
              <a:t>Kimberly Avila Edwards, MD</a:t>
            </a:r>
          </a:p>
        </p:txBody>
      </p:sp>
    </p:spTree>
    <p:extLst>
      <p:ext uri="{BB962C8B-B14F-4D97-AF65-F5344CB8AC3E}">
        <p14:creationId xmlns:p14="http://schemas.microsoft.com/office/powerpoint/2010/main" val="106962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5475214" y="3508620"/>
            <a:ext cx="1624445" cy="493393"/>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125299" y="425807"/>
            <a:ext cx="9143999" cy="372390"/>
          </a:xfrm>
        </p:spPr>
        <p:txBody>
          <a:bodyPr>
            <a:normAutofit/>
          </a:bodyPr>
          <a:lstStyle/>
          <a:p>
            <a:pPr algn="ctr"/>
            <a:r>
              <a:rPr lang="en-US" sz="1600" b="1" dirty="0">
                <a:latin typeface="Arial" panose="020B0604020202020204" pitchFamily="34" charset="0"/>
              </a:rPr>
              <a:t>Divisions within the Department of Pediatrics</a:t>
            </a:r>
          </a:p>
        </p:txBody>
      </p:sp>
      <p:sp>
        <p:nvSpPr>
          <p:cNvPr id="48" name="Rectangle 47"/>
          <p:cNvSpPr/>
          <p:nvPr/>
        </p:nvSpPr>
        <p:spPr>
          <a:xfrm>
            <a:off x="3747012" y="3150249"/>
            <a:ext cx="1624445" cy="46117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Genetics, Clinical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Jaya George-Abraham, MD</a:t>
            </a:r>
          </a:p>
        </p:txBody>
      </p:sp>
      <p:sp>
        <p:nvSpPr>
          <p:cNvPr id="49" name="Rectangle 48"/>
          <p:cNvSpPr/>
          <p:nvPr/>
        </p:nvSpPr>
        <p:spPr>
          <a:xfrm>
            <a:off x="2009682" y="2503670"/>
            <a:ext cx="1639103" cy="535857"/>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Allergy/Immunology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Jackee Kayser, MD</a:t>
            </a:r>
          </a:p>
        </p:txBody>
      </p:sp>
      <p:sp>
        <p:nvSpPr>
          <p:cNvPr id="50" name="Rectangle 49"/>
          <p:cNvSpPr/>
          <p:nvPr/>
        </p:nvSpPr>
        <p:spPr>
          <a:xfrm>
            <a:off x="279926" y="1917271"/>
            <a:ext cx="1624445" cy="515618"/>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5495217" y="1938325"/>
            <a:ext cx="1624445" cy="705994"/>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Developmental Pediatrics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Sheri Ravenscroft, MD</a:t>
            </a:r>
          </a:p>
        </p:txBody>
      </p:sp>
      <p:sp>
        <p:nvSpPr>
          <p:cNvPr id="63" name="Rectangle 62"/>
          <p:cNvSpPr/>
          <p:nvPr/>
        </p:nvSpPr>
        <p:spPr>
          <a:xfrm>
            <a:off x="7248761" y="3211435"/>
            <a:ext cx="1610854" cy="427723"/>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Dermatology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Lucia Diaz, MD</a:t>
            </a:r>
          </a:p>
        </p:txBody>
      </p:sp>
      <p:sp>
        <p:nvSpPr>
          <p:cNvPr id="28" name="Rectangle 27"/>
          <p:cNvSpPr/>
          <p:nvPr/>
        </p:nvSpPr>
        <p:spPr>
          <a:xfrm>
            <a:off x="276975" y="3141952"/>
            <a:ext cx="1639702" cy="56036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Rectangle 35"/>
          <p:cNvSpPr/>
          <p:nvPr/>
        </p:nvSpPr>
        <p:spPr>
          <a:xfrm>
            <a:off x="7246270" y="2742426"/>
            <a:ext cx="1602901" cy="407825"/>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Child Abuse Pediatrics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Katherine Snyder, MD</a:t>
            </a:r>
          </a:p>
        </p:txBody>
      </p:sp>
      <p:sp>
        <p:nvSpPr>
          <p:cNvPr id="22" name="Rectangle 21">
            <a:extLst>
              <a:ext uri="{FF2B5EF4-FFF2-40B4-BE49-F238E27FC236}">
                <a16:creationId xmlns:a16="http://schemas.microsoft.com/office/drawing/2014/main" id="{70396960-829E-437F-9BF2-5CAC7A485FBF}"/>
              </a:ext>
            </a:extLst>
          </p:cNvPr>
          <p:cNvSpPr/>
          <p:nvPr/>
        </p:nvSpPr>
        <p:spPr>
          <a:xfrm>
            <a:off x="276975" y="3784722"/>
            <a:ext cx="1624445" cy="487483"/>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Emergency Medicine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Winnie Whitaker, MD</a:t>
            </a:r>
          </a:p>
        </p:txBody>
      </p:sp>
      <p:sp>
        <p:nvSpPr>
          <p:cNvPr id="23" name="Rectangle 22">
            <a:extLst>
              <a:ext uri="{FF2B5EF4-FFF2-40B4-BE49-F238E27FC236}">
                <a16:creationId xmlns:a16="http://schemas.microsoft.com/office/drawing/2014/main" id="{1F79D7EA-6F3A-4EF7-ACC7-E1A564C38D92}"/>
              </a:ext>
            </a:extLst>
          </p:cNvPr>
          <p:cNvSpPr/>
          <p:nvPr/>
        </p:nvSpPr>
        <p:spPr>
          <a:xfrm>
            <a:off x="7239634" y="2291322"/>
            <a:ext cx="1609538" cy="409636"/>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Endocrinology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Shona Rabon, MD </a:t>
            </a:r>
          </a:p>
        </p:txBody>
      </p:sp>
      <p:sp>
        <p:nvSpPr>
          <p:cNvPr id="24" name="Rectangle 23">
            <a:extLst>
              <a:ext uri="{FF2B5EF4-FFF2-40B4-BE49-F238E27FC236}">
                <a16:creationId xmlns:a16="http://schemas.microsoft.com/office/drawing/2014/main" id="{B4957021-45E8-4E79-A25D-661536BA7612}"/>
              </a:ext>
            </a:extLst>
          </p:cNvPr>
          <p:cNvSpPr/>
          <p:nvPr/>
        </p:nvSpPr>
        <p:spPr>
          <a:xfrm>
            <a:off x="7242309" y="4176175"/>
            <a:ext cx="1617805" cy="427723"/>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6E611202-B2BC-4E00-A11A-645284B7DF2B}"/>
              </a:ext>
            </a:extLst>
          </p:cNvPr>
          <p:cNvSpPr/>
          <p:nvPr/>
        </p:nvSpPr>
        <p:spPr>
          <a:xfrm>
            <a:off x="3758453" y="2600445"/>
            <a:ext cx="1624445" cy="46117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Genetics, Metabolic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James Gibson, MD </a:t>
            </a:r>
          </a:p>
        </p:txBody>
      </p:sp>
      <p:sp>
        <p:nvSpPr>
          <p:cNvPr id="26" name="Rectangle 25">
            <a:extLst>
              <a:ext uri="{FF2B5EF4-FFF2-40B4-BE49-F238E27FC236}">
                <a16:creationId xmlns:a16="http://schemas.microsoft.com/office/drawing/2014/main" id="{F8903FF9-1FBB-4017-A482-06A88DD0D3C2}"/>
              </a:ext>
            </a:extLst>
          </p:cNvPr>
          <p:cNvSpPr/>
          <p:nvPr/>
        </p:nvSpPr>
        <p:spPr>
          <a:xfrm>
            <a:off x="2015496" y="3120375"/>
            <a:ext cx="1639702" cy="46117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91A47618-D693-4C7A-93BC-C4C2DBEDA386}"/>
              </a:ext>
            </a:extLst>
          </p:cNvPr>
          <p:cNvSpPr/>
          <p:nvPr/>
        </p:nvSpPr>
        <p:spPr>
          <a:xfrm>
            <a:off x="5483316" y="4077851"/>
            <a:ext cx="1624445" cy="634593"/>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D6000908-B4C8-454E-B1AA-CEE5951B5FAD}"/>
              </a:ext>
            </a:extLst>
          </p:cNvPr>
          <p:cNvSpPr/>
          <p:nvPr/>
        </p:nvSpPr>
        <p:spPr>
          <a:xfrm>
            <a:off x="2010817" y="1919911"/>
            <a:ext cx="1624445" cy="503036"/>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Infectious Disease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Sarmistha Hauger, MD </a:t>
            </a:r>
          </a:p>
        </p:txBody>
      </p:sp>
      <p:sp>
        <p:nvSpPr>
          <p:cNvPr id="35" name="Rectangle 34">
            <a:extLst>
              <a:ext uri="{FF2B5EF4-FFF2-40B4-BE49-F238E27FC236}">
                <a16:creationId xmlns:a16="http://schemas.microsoft.com/office/drawing/2014/main" id="{C1F55742-9C40-4DFE-A136-784B280FC4D6}"/>
              </a:ext>
            </a:extLst>
          </p:cNvPr>
          <p:cNvSpPr/>
          <p:nvPr/>
        </p:nvSpPr>
        <p:spPr>
          <a:xfrm>
            <a:off x="7230637" y="1872431"/>
            <a:ext cx="1624445" cy="37239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Nephrology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David Simon, MD </a:t>
            </a:r>
          </a:p>
        </p:txBody>
      </p:sp>
      <p:sp>
        <p:nvSpPr>
          <p:cNvPr id="37" name="Rectangle 36">
            <a:extLst>
              <a:ext uri="{FF2B5EF4-FFF2-40B4-BE49-F238E27FC236}">
                <a16:creationId xmlns:a16="http://schemas.microsoft.com/office/drawing/2014/main" id="{9A238AAF-5870-4892-BCE4-8CAE663413DA}"/>
              </a:ext>
            </a:extLst>
          </p:cNvPr>
          <p:cNvSpPr/>
          <p:nvPr/>
        </p:nvSpPr>
        <p:spPr>
          <a:xfrm>
            <a:off x="3754054" y="2043855"/>
            <a:ext cx="1624445" cy="461170"/>
          </a:xfrm>
          <a:prstGeom prst="rect">
            <a:avLst/>
          </a:prstGeom>
          <a:solidFill>
            <a:schemeClr val="accent2">
              <a:lumMod val="60000"/>
              <a:lumOff val="4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Neurology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Steve Roach, MD </a:t>
            </a:r>
          </a:p>
        </p:txBody>
      </p:sp>
      <p:sp>
        <p:nvSpPr>
          <p:cNvPr id="38" name="Rectangle 37">
            <a:extLst>
              <a:ext uri="{FF2B5EF4-FFF2-40B4-BE49-F238E27FC236}">
                <a16:creationId xmlns:a16="http://schemas.microsoft.com/office/drawing/2014/main" id="{6432D6EF-8C11-4AF9-88E2-C4E84D082BA4}"/>
              </a:ext>
            </a:extLst>
          </p:cNvPr>
          <p:cNvSpPr/>
          <p:nvPr/>
        </p:nvSpPr>
        <p:spPr>
          <a:xfrm>
            <a:off x="292232" y="4354611"/>
            <a:ext cx="1624445" cy="46117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Neonatology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John Loyd, MD </a:t>
            </a:r>
          </a:p>
        </p:txBody>
      </p:sp>
      <p:sp>
        <p:nvSpPr>
          <p:cNvPr id="39" name="Rectangle 38">
            <a:extLst>
              <a:ext uri="{FF2B5EF4-FFF2-40B4-BE49-F238E27FC236}">
                <a16:creationId xmlns:a16="http://schemas.microsoft.com/office/drawing/2014/main" id="{4812370F-ADD1-472E-B87A-4123873496F2}"/>
              </a:ext>
            </a:extLst>
          </p:cNvPr>
          <p:cNvSpPr/>
          <p:nvPr/>
        </p:nvSpPr>
        <p:spPr>
          <a:xfrm>
            <a:off x="2016096" y="3685587"/>
            <a:ext cx="1639102" cy="46117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Palliative Care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Patrick Jones, MD </a:t>
            </a:r>
          </a:p>
        </p:txBody>
      </p:sp>
      <p:sp>
        <p:nvSpPr>
          <p:cNvPr id="40" name="Rectangle 39">
            <a:extLst>
              <a:ext uri="{FF2B5EF4-FFF2-40B4-BE49-F238E27FC236}">
                <a16:creationId xmlns:a16="http://schemas.microsoft.com/office/drawing/2014/main" id="{3C37521C-AA03-40C8-95E4-291B9B28D939}"/>
              </a:ext>
            </a:extLst>
          </p:cNvPr>
          <p:cNvSpPr/>
          <p:nvPr/>
        </p:nvSpPr>
        <p:spPr>
          <a:xfrm>
            <a:off x="7237094" y="3690383"/>
            <a:ext cx="1624445" cy="427723"/>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Pulmonology &amp; Sleep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Jason Fullmer, MD </a:t>
            </a:r>
          </a:p>
        </p:txBody>
      </p:sp>
      <p:sp>
        <p:nvSpPr>
          <p:cNvPr id="41" name="Rectangle 40">
            <a:extLst>
              <a:ext uri="{FF2B5EF4-FFF2-40B4-BE49-F238E27FC236}">
                <a16:creationId xmlns:a16="http://schemas.microsoft.com/office/drawing/2014/main" id="{67163D34-DFD2-427D-8ECC-C7F5F060456C}"/>
              </a:ext>
            </a:extLst>
          </p:cNvPr>
          <p:cNvSpPr/>
          <p:nvPr/>
        </p:nvSpPr>
        <p:spPr>
          <a:xfrm>
            <a:off x="2017191" y="4251273"/>
            <a:ext cx="1638142" cy="461170"/>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Rheumatology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Janet Orrock, MD </a:t>
            </a:r>
          </a:p>
        </p:txBody>
      </p:sp>
      <p:sp>
        <p:nvSpPr>
          <p:cNvPr id="34" name="Rectangle 33">
            <a:extLst>
              <a:ext uri="{FF2B5EF4-FFF2-40B4-BE49-F238E27FC236}">
                <a16:creationId xmlns:a16="http://schemas.microsoft.com/office/drawing/2014/main" id="{266BC38D-8889-4479-8345-31B77E0F4A9C}"/>
              </a:ext>
            </a:extLst>
          </p:cNvPr>
          <p:cNvSpPr/>
          <p:nvPr/>
        </p:nvSpPr>
        <p:spPr>
          <a:xfrm>
            <a:off x="267574" y="2522456"/>
            <a:ext cx="1612664" cy="544603"/>
          </a:xfrm>
          <a:prstGeom prst="rect">
            <a:avLst/>
          </a:prstGeom>
          <a:solidFill>
            <a:schemeClr val="accent2">
              <a:lumMod val="60000"/>
              <a:lumOff val="4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Cardiac Critical Care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Dan Stromberg, MD</a:t>
            </a:r>
          </a:p>
        </p:txBody>
      </p:sp>
      <p:sp>
        <p:nvSpPr>
          <p:cNvPr id="4" name="Rectangle 3">
            <a:extLst>
              <a:ext uri="{FF2B5EF4-FFF2-40B4-BE49-F238E27FC236}">
                <a16:creationId xmlns:a16="http://schemas.microsoft.com/office/drawing/2014/main" id="{63390E62-07DB-4F29-8910-FD806D9D8602}"/>
              </a:ext>
            </a:extLst>
          </p:cNvPr>
          <p:cNvSpPr/>
          <p:nvPr/>
        </p:nvSpPr>
        <p:spPr>
          <a:xfrm>
            <a:off x="617709" y="1034849"/>
            <a:ext cx="471488" cy="24869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24E985A7-ECFE-42B3-B0ED-63B85DD7A8A1}"/>
              </a:ext>
            </a:extLst>
          </p:cNvPr>
          <p:cNvSpPr/>
          <p:nvPr/>
        </p:nvSpPr>
        <p:spPr>
          <a:xfrm>
            <a:off x="5488806" y="2700959"/>
            <a:ext cx="1624445" cy="721315"/>
          </a:xfrm>
          <a:prstGeom prst="rect">
            <a:avLst/>
          </a:prstGeom>
          <a:solidFill>
            <a:schemeClr val="accent5">
              <a:lumMod val="20000"/>
              <a:lumOff val="80000"/>
            </a:schemeClr>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5A0DF1E3-3084-494B-86C4-C3F9695AD08D}"/>
              </a:ext>
            </a:extLst>
          </p:cNvPr>
          <p:cNvSpPr/>
          <p:nvPr/>
        </p:nvSpPr>
        <p:spPr>
          <a:xfrm>
            <a:off x="632965" y="1381362"/>
            <a:ext cx="471488" cy="2486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Right Triangle 45">
            <a:extLst>
              <a:ext uri="{FF2B5EF4-FFF2-40B4-BE49-F238E27FC236}">
                <a16:creationId xmlns:a16="http://schemas.microsoft.com/office/drawing/2014/main" id="{8DB6D09D-F397-411D-859A-C635307C8E2F}"/>
              </a:ext>
            </a:extLst>
          </p:cNvPr>
          <p:cNvSpPr/>
          <p:nvPr/>
        </p:nvSpPr>
        <p:spPr>
          <a:xfrm>
            <a:off x="2017192" y="3141728"/>
            <a:ext cx="1614080" cy="430419"/>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Right Triangle 52">
            <a:extLst>
              <a:ext uri="{FF2B5EF4-FFF2-40B4-BE49-F238E27FC236}">
                <a16:creationId xmlns:a16="http://schemas.microsoft.com/office/drawing/2014/main" id="{36BA3296-5177-4C5E-99CE-58EE45D3BC47}"/>
              </a:ext>
            </a:extLst>
          </p:cNvPr>
          <p:cNvSpPr/>
          <p:nvPr/>
        </p:nvSpPr>
        <p:spPr>
          <a:xfrm>
            <a:off x="7242309" y="4189675"/>
            <a:ext cx="1614080" cy="410944"/>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ight Triangle 54">
            <a:extLst>
              <a:ext uri="{FF2B5EF4-FFF2-40B4-BE49-F238E27FC236}">
                <a16:creationId xmlns:a16="http://schemas.microsoft.com/office/drawing/2014/main" id="{4D4A815B-3F3B-419F-890D-50CA1E725006}"/>
              </a:ext>
            </a:extLst>
          </p:cNvPr>
          <p:cNvSpPr/>
          <p:nvPr/>
        </p:nvSpPr>
        <p:spPr>
          <a:xfrm>
            <a:off x="284068" y="3183817"/>
            <a:ext cx="1614080" cy="495967"/>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4" name="Right Triangle 53">
            <a:extLst>
              <a:ext uri="{FF2B5EF4-FFF2-40B4-BE49-F238E27FC236}">
                <a16:creationId xmlns:a16="http://schemas.microsoft.com/office/drawing/2014/main" id="{2E23C26E-7BC3-48BA-85E7-1ED9508CB3F8}"/>
              </a:ext>
            </a:extLst>
          </p:cNvPr>
          <p:cNvSpPr/>
          <p:nvPr/>
        </p:nvSpPr>
        <p:spPr>
          <a:xfrm>
            <a:off x="5509281" y="2698228"/>
            <a:ext cx="1614080" cy="721314"/>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84702DD-4521-40F0-9DC6-084DE14D3764}"/>
              </a:ext>
            </a:extLst>
          </p:cNvPr>
          <p:cNvSpPr txBox="1"/>
          <p:nvPr/>
        </p:nvSpPr>
        <p:spPr>
          <a:xfrm>
            <a:off x="308140" y="3216886"/>
            <a:ext cx="1707356" cy="4687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Critical Care Medicine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Marita Thompson, MD</a:t>
            </a:r>
            <a:endParaRPr kumimoji="0" lang="en-US" sz="698" b="0" i="0" u="none" strike="noStrike" kern="1200" cap="none" spc="0" normalizeH="0" baseline="0" noProof="0" dirty="0">
              <a:ln>
                <a:noFill/>
              </a:ln>
              <a:solidFill>
                <a:srgbClr val="000000"/>
              </a:solidFill>
              <a:effectLst/>
              <a:uLnTx/>
              <a:uFillTx/>
              <a:latin typeface="Arial" charset="0"/>
              <a:cs typeface="Arial" charset="0"/>
            </a:endParaRPr>
          </a:p>
        </p:txBody>
      </p:sp>
      <p:sp>
        <p:nvSpPr>
          <p:cNvPr id="9" name="TextBox 8">
            <a:extLst>
              <a:ext uri="{FF2B5EF4-FFF2-40B4-BE49-F238E27FC236}">
                <a16:creationId xmlns:a16="http://schemas.microsoft.com/office/drawing/2014/main" id="{7AE08687-7130-4569-9A0A-63C0E93A6187}"/>
              </a:ext>
            </a:extLst>
          </p:cNvPr>
          <p:cNvSpPr txBox="1"/>
          <p:nvPr/>
        </p:nvSpPr>
        <p:spPr>
          <a:xfrm>
            <a:off x="7221972" y="4193784"/>
            <a:ext cx="1638142" cy="4687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Gastroenterology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Jeff Zweiner, MD </a:t>
            </a:r>
          </a:p>
        </p:txBody>
      </p:sp>
      <p:sp>
        <p:nvSpPr>
          <p:cNvPr id="10" name="TextBox 9">
            <a:extLst>
              <a:ext uri="{FF2B5EF4-FFF2-40B4-BE49-F238E27FC236}">
                <a16:creationId xmlns:a16="http://schemas.microsoft.com/office/drawing/2014/main" id="{00A4DC96-08E9-4B0E-8488-49B8DBCD4E5F}"/>
              </a:ext>
            </a:extLst>
          </p:cNvPr>
          <p:cNvSpPr txBox="1"/>
          <p:nvPr/>
        </p:nvSpPr>
        <p:spPr>
          <a:xfrm>
            <a:off x="1161817" y="1044399"/>
            <a:ext cx="348638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cs typeface="Arial" charset="0"/>
              </a:rPr>
              <a:t>Faculty employed by DMS</a:t>
            </a:r>
          </a:p>
        </p:txBody>
      </p:sp>
      <p:sp>
        <p:nvSpPr>
          <p:cNvPr id="11" name="TextBox 10">
            <a:extLst>
              <a:ext uri="{FF2B5EF4-FFF2-40B4-BE49-F238E27FC236}">
                <a16:creationId xmlns:a16="http://schemas.microsoft.com/office/drawing/2014/main" id="{93995D77-98AB-447A-81AA-6B71EAEE7FBD}"/>
              </a:ext>
            </a:extLst>
          </p:cNvPr>
          <p:cNvSpPr txBox="1"/>
          <p:nvPr/>
        </p:nvSpPr>
        <p:spPr>
          <a:xfrm>
            <a:off x="1190811" y="1293989"/>
            <a:ext cx="561998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cs typeface="Arial" charset="0"/>
              </a:rPr>
              <a:t>Faculty employed by DCMG, USACS     , Mednax </a:t>
            </a:r>
          </a:p>
        </p:txBody>
      </p:sp>
      <p:sp>
        <p:nvSpPr>
          <p:cNvPr id="65" name="Oval 64">
            <a:extLst>
              <a:ext uri="{FF2B5EF4-FFF2-40B4-BE49-F238E27FC236}">
                <a16:creationId xmlns:a16="http://schemas.microsoft.com/office/drawing/2014/main" id="{849C336B-0AA9-4D9F-A8D9-1E23CA9DE3A2}"/>
              </a:ext>
            </a:extLst>
          </p:cNvPr>
          <p:cNvSpPr/>
          <p:nvPr/>
        </p:nvSpPr>
        <p:spPr>
          <a:xfrm>
            <a:off x="6342118" y="1413731"/>
            <a:ext cx="150019" cy="149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4F372E25-9AA1-478E-A41D-30C410A2664A}"/>
              </a:ext>
            </a:extLst>
          </p:cNvPr>
          <p:cNvSpPr/>
          <p:nvPr/>
        </p:nvSpPr>
        <p:spPr>
          <a:xfrm>
            <a:off x="1702834" y="4016606"/>
            <a:ext cx="150019" cy="1499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7B7087D2-5CC9-46C7-8F5E-C697681A1B53}"/>
              </a:ext>
            </a:extLst>
          </p:cNvPr>
          <p:cNvSpPr/>
          <p:nvPr/>
        </p:nvSpPr>
        <p:spPr>
          <a:xfrm>
            <a:off x="1702833" y="4431241"/>
            <a:ext cx="150019" cy="149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F116C205-47E0-4899-A37C-CA896656811B}"/>
              </a:ext>
            </a:extLst>
          </p:cNvPr>
          <p:cNvSpPr/>
          <p:nvPr/>
        </p:nvSpPr>
        <p:spPr>
          <a:xfrm>
            <a:off x="5117153" y="1391661"/>
            <a:ext cx="150019" cy="1499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3EAA572F-EF99-48CE-B722-4BB6C57F7E8B}"/>
              </a:ext>
            </a:extLst>
          </p:cNvPr>
          <p:cNvSpPr/>
          <p:nvPr/>
        </p:nvSpPr>
        <p:spPr>
          <a:xfrm>
            <a:off x="1685024" y="1999115"/>
            <a:ext cx="150019" cy="149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Right Triangle 46">
            <a:extLst>
              <a:ext uri="{FF2B5EF4-FFF2-40B4-BE49-F238E27FC236}">
                <a16:creationId xmlns:a16="http://schemas.microsoft.com/office/drawing/2014/main" id="{0A30EF15-7E36-4ADB-A5BC-525BAEE686AC}"/>
              </a:ext>
            </a:extLst>
          </p:cNvPr>
          <p:cNvSpPr/>
          <p:nvPr/>
        </p:nvSpPr>
        <p:spPr>
          <a:xfrm>
            <a:off x="5501212" y="3515412"/>
            <a:ext cx="1614080" cy="454926"/>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2" name="Right Triangle 51">
            <a:extLst>
              <a:ext uri="{FF2B5EF4-FFF2-40B4-BE49-F238E27FC236}">
                <a16:creationId xmlns:a16="http://schemas.microsoft.com/office/drawing/2014/main" id="{B9803A90-8148-4799-A142-31CE60B2CA65}"/>
              </a:ext>
            </a:extLst>
          </p:cNvPr>
          <p:cNvSpPr/>
          <p:nvPr/>
        </p:nvSpPr>
        <p:spPr>
          <a:xfrm>
            <a:off x="277063" y="1929162"/>
            <a:ext cx="1614080" cy="495967"/>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6581F07-99C3-43B5-B14B-2E84A81BF2E6}"/>
              </a:ext>
            </a:extLst>
          </p:cNvPr>
          <p:cNvSpPr txBox="1"/>
          <p:nvPr/>
        </p:nvSpPr>
        <p:spPr>
          <a:xfrm>
            <a:off x="250358" y="1906452"/>
            <a:ext cx="1778794" cy="4687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Cardiology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Byron Holt, MD</a:t>
            </a:r>
          </a:p>
        </p:txBody>
      </p:sp>
      <p:sp>
        <p:nvSpPr>
          <p:cNvPr id="14" name="TextBox 13">
            <a:extLst>
              <a:ext uri="{FF2B5EF4-FFF2-40B4-BE49-F238E27FC236}">
                <a16:creationId xmlns:a16="http://schemas.microsoft.com/office/drawing/2014/main" id="{175799E5-8B67-41DD-A148-34ABA8ED5241}"/>
              </a:ext>
            </a:extLst>
          </p:cNvPr>
          <p:cNvSpPr txBox="1"/>
          <p:nvPr/>
        </p:nvSpPr>
        <p:spPr>
          <a:xfrm>
            <a:off x="5644790" y="2797656"/>
            <a:ext cx="1324530" cy="9073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Comprehensive Care Pediatrics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98"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Rahel Berhane, MD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
        <p:nvSpPr>
          <p:cNvPr id="3" name="Rectangle 2">
            <a:extLst>
              <a:ext uri="{FF2B5EF4-FFF2-40B4-BE49-F238E27FC236}">
                <a16:creationId xmlns:a16="http://schemas.microsoft.com/office/drawing/2014/main" id="{53695E71-A535-4EAA-B4D0-9B4EA094E020}"/>
              </a:ext>
            </a:extLst>
          </p:cNvPr>
          <p:cNvSpPr/>
          <p:nvPr/>
        </p:nvSpPr>
        <p:spPr>
          <a:xfrm>
            <a:off x="2061112" y="3112385"/>
            <a:ext cx="1624445" cy="50013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Hematology Oncology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Amir Mian , MD </a:t>
            </a:r>
          </a:p>
        </p:txBody>
      </p:sp>
      <p:sp>
        <p:nvSpPr>
          <p:cNvPr id="8" name="Rectangle 7">
            <a:extLst>
              <a:ext uri="{FF2B5EF4-FFF2-40B4-BE49-F238E27FC236}">
                <a16:creationId xmlns:a16="http://schemas.microsoft.com/office/drawing/2014/main" id="{ACC2789F-7ACF-4277-AC12-FDE479B3AF34}"/>
              </a:ext>
            </a:extLst>
          </p:cNvPr>
          <p:cNvSpPr/>
          <p:nvPr/>
        </p:nvSpPr>
        <p:spPr>
          <a:xfrm>
            <a:off x="5467035" y="3492807"/>
            <a:ext cx="1639102" cy="46935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Ambulatory Pediatrics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Alefiyah Malbari, MD</a:t>
            </a:r>
          </a:p>
        </p:txBody>
      </p:sp>
      <p:sp>
        <p:nvSpPr>
          <p:cNvPr id="5" name="Right Triangle 4">
            <a:extLst>
              <a:ext uri="{FF2B5EF4-FFF2-40B4-BE49-F238E27FC236}">
                <a16:creationId xmlns:a16="http://schemas.microsoft.com/office/drawing/2014/main" id="{8D6929B0-E191-6FD2-F6B3-FA418A426739}"/>
              </a:ext>
            </a:extLst>
          </p:cNvPr>
          <p:cNvSpPr/>
          <p:nvPr/>
        </p:nvSpPr>
        <p:spPr>
          <a:xfrm>
            <a:off x="5475214" y="4072468"/>
            <a:ext cx="1596856" cy="635135"/>
          </a:xfrm>
          <a:prstGeom prst="r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64327F83-F8B1-949D-8BB3-A875A71E5764}"/>
              </a:ext>
            </a:extLst>
          </p:cNvPr>
          <p:cNvSpPr txBox="1"/>
          <p:nvPr/>
        </p:nvSpPr>
        <p:spPr>
          <a:xfrm>
            <a:off x="5638800" y="4095750"/>
            <a:ext cx="1339218" cy="6617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Hospital 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Medicine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Interim Division Director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Jennifer Hughes, MD </a:t>
            </a:r>
          </a:p>
        </p:txBody>
      </p:sp>
      <p:sp>
        <p:nvSpPr>
          <p:cNvPr id="13" name="Rectangle 12">
            <a:extLst>
              <a:ext uri="{FF2B5EF4-FFF2-40B4-BE49-F238E27FC236}">
                <a16:creationId xmlns:a16="http://schemas.microsoft.com/office/drawing/2014/main" id="{819D807D-99BF-E830-C03A-995DAD07B268}"/>
              </a:ext>
            </a:extLst>
          </p:cNvPr>
          <p:cNvSpPr/>
          <p:nvPr/>
        </p:nvSpPr>
        <p:spPr>
          <a:xfrm>
            <a:off x="3748894" y="3886273"/>
            <a:ext cx="1624445" cy="372390"/>
          </a:xfrm>
          <a:prstGeom prst="rect">
            <a:avLst/>
          </a:prstGeom>
          <a:solidFill>
            <a:srgbClr val="FFC000"/>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Adolescent Medicine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Division Chief: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Maria Monge, MD </a:t>
            </a:r>
          </a:p>
        </p:txBody>
      </p:sp>
    </p:spTree>
    <p:extLst>
      <p:ext uri="{BB962C8B-B14F-4D97-AF65-F5344CB8AC3E}">
        <p14:creationId xmlns:p14="http://schemas.microsoft.com/office/powerpoint/2010/main" val="172082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8646-07DE-4098-8388-23BE44FA4E5C}"/>
              </a:ext>
            </a:extLst>
          </p:cNvPr>
          <p:cNvSpPr>
            <a:spLocks noGrp="1"/>
          </p:cNvSpPr>
          <p:nvPr>
            <p:ph type="title"/>
          </p:nvPr>
        </p:nvSpPr>
        <p:spPr>
          <a:xfrm>
            <a:off x="152400" y="438150"/>
            <a:ext cx="8229600" cy="857250"/>
          </a:xfrm>
        </p:spPr>
        <p:txBody>
          <a:bodyPr/>
          <a:lstStyle/>
          <a:p>
            <a:r>
              <a:rPr lang="en-US" dirty="0"/>
              <a:t>We are only 7 years old </a:t>
            </a:r>
          </a:p>
        </p:txBody>
      </p:sp>
      <p:sp>
        <p:nvSpPr>
          <p:cNvPr id="3" name="Content Placeholder 2">
            <a:extLst>
              <a:ext uri="{FF2B5EF4-FFF2-40B4-BE49-F238E27FC236}">
                <a16:creationId xmlns:a16="http://schemas.microsoft.com/office/drawing/2014/main" id="{CD7F3A38-9ADB-4444-8806-E61751952BC1}"/>
              </a:ext>
            </a:extLst>
          </p:cNvPr>
          <p:cNvSpPr>
            <a:spLocks noGrp="1"/>
          </p:cNvSpPr>
          <p:nvPr>
            <p:ph idx="1"/>
          </p:nvPr>
        </p:nvSpPr>
        <p:spPr>
          <a:xfrm>
            <a:off x="0" y="1186458"/>
            <a:ext cx="5486400" cy="3525242"/>
          </a:xfrm>
        </p:spPr>
        <p:txBody>
          <a:bodyPr>
            <a:noAutofit/>
          </a:bodyPr>
          <a:lstStyle/>
          <a:p>
            <a:pPr marL="0" indent="0" fontAlgn="base">
              <a:buNone/>
            </a:pPr>
            <a:r>
              <a:rPr lang="en-US" sz="1800" dirty="0"/>
              <a:t>How it all began….</a:t>
            </a:r>
          </a:p>
          <a:p>
            <a:pPr fontAlgn="base">
              <a:buFont typeface="Wingdings" panose="05000000000000000000" pitchFamily="2" charset="2"/>
              <a:buChar char="Ø"/>
            </a:pPr>
            <a:endParaRPr lang="en-US" sz="1300" dirty="0"/>
          </a:p>
          <a:p>
            <a:pPr fontAlgn="base">
              <a:buFont typeface="Wingdings" panose="05000000000000000000" pitchFamily="2" charset="2"/>
              <a:buChar char="Ø"/>
            </a:pPr>
            <a:r>
              <a:rPr lang="en-US" sz="1300" dirty="0"/>
              <a:t>1891: The University of Texas opened its first medical school in Galveston. </a:t>
            </a:r>
          </a:p>
          <a:p>
            <a:pPr fontAlgn="base">
              <a:buFont typeface="Wingdings" panose="05000000000000000000" pitchFamily="2" charset="2"/>
              <a:buChar char="Ø"/>
            </a:pPr>
            <a:endParaRPr lang="en-US" sz="800" dirty="0"/>
          </a:p>
          <a:p>
            <a:pPr fontAlgn="base">
              <a:buFont typeface="Wingdings" panose="05000000000000000000" pitchFamily="2" charset="2"/>
              <a:buChar char="Ø"/>
            </a:pPr>
            <a:r>
              <a:rPr lang="en-US" sz="1300" dirty="0"/>
              <a:t>2011: State Sen. Kirk Watson (D-Austin) creates a list of “10 Goals in 10 Years” centered on health care. </a:t>
            </a:r>
          </a:p>
          <a:p>
            <a:pPr marL="0" indent="0" fontAlgn="base">
              <a:buNone/>
            </a:pPr>
            <a:endParaRPr lang="en-US" sz="800" dirty="0"/>
          </a:p>
          <a:p>
            <a:pPr fontAlgn="base">
              <a:buFont typeface="Wingdings" panose="05000000000000000000" pitchFamily="2" charset="2"/>
              <a:buChar char="Ø"/>
            </a:pPr>
            <a:r>
              <a:rPr lang="en-US" sz="1300" dirty="0"/>
              <a:t>2012: Travis County Voters approved Proposition 1 which raised property tax revenue to improve the health care in Travis County, including support of a new medical school. </a:t>
            </a:r>
          </a:p>
          <a:p>
            <a:pPr marL="0" indent="0" fontAlgn="base">
              <a:buNone/>
            </a:pPr>
            <a:endParaRPr lang="en-US" sz="800" dirty="0"/>
          </a:p>
          <a:p>
            <a:pPr fontAlgn="base">
              <a:buFont typeface="Wingdings" panose="05000000000000000000" pitchFamily="2" charset="2"/>
              <a:buChar char="Ø"/>
            </a:pPr>
            <a:r>
              <a:rPr lang="en-US" sz="1300" dirty="0"/>
              <a:t>2016: The medical school welcomes its first class of 50 students and opens its Health Learning Building.</a:t>
            </a:r>
          </a:p>
          <a:p>
            <a:pPr marL="0" indent="0" fontAlgn="base">
              <a:buNone/>
            </a:pPr>
            <a:endParaRPr lang="en-US" sz="800" dirty="0"/>
          </a:p>
          <a:p>
            <a:pPr fontAlgn="base">
              <a:buFont typeface="Wingdings" panose="05000000000000000000" pitchFamily="2" charset="2"/>
              <a:buChar char="Ø"/>
            </a:pPr>
            <a:r>
              <a:rPr lang="en-US" sz="1300" dirty="0"/>
              <a:t>2017: Ascension Seton opens the Dell Seton Medical Center at The University of Texas, the primary teaching hospital for Dell Med.</a:t>
            </a:r>
          </a:p>
          <a:p>
            <a:pPr marL="0" indent="0" fontAlgn="base">
              <a:buNone/>
            </a:pPr>
            <a:endParaRPr lang="en-US" sz="1300" dirty="0"/>
          </a:p>
          <a:p>
            <a:pPr fontAlgn="base">
              <a:buFont typeface="Wingdings" panose="05000000000000000000" pitchFamily="2" charset="2"/>
              <a:buChar char="Ø"/>
            </a:pPr>
            <a:endParaRPr lang="en-US" sz="1300" dirty="0"/>
          </a:p>
          <a:p>
            <a:pPr fontAlgn="base"/>
            <a:endParaRPr lang="en-US" sz="1200" dirty="0"/>
          </a:p>
        </p:txBody>
      </p:sp>
      <p:pic>
        <p:nvPicPr>
          <p:cNvPr id="2058" name="Picture 10">
            <a:extLst>
              <a:ext uri="{FF2B5EF4-FFF2-40B4-BE49-F238E27FC236}">
                <a16:creationId xmlns:a16="http://schemas.microsoft.com/office/drawing/2014/main" id="{DDAF660F-0BA1-DB2A-212B-2EEBCD8E6A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042" y="1809750"/>
            <a:ext cx="3787958" cy="252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24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neled Glass 1.5 oz Salt &amp; Pepper Shakers (24ea)">
            <a:extLst>
              <a:ext uri="{FF2B5EF4-FFF2-40B4-BE49-F238E27FC236}">
                <a16:creationId xmlns:a16="http://schemas.microsoft.com/office/drawing/2014/main" id="{92FE97B1-2067-2F1D-F88E-5E1A964CE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39516"/>
            <a:ext cx="2459520" cy="2441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f This Is How You Eat Fries And Ketchup, We Can't Be Friends">
            <a:extLst>
              <a:ext uri="{FF2B5EF4-FFF2-40B4-BE49-F238E27FC236}">
                <a16:creationId xmlns:a16="http://schemas.microsoft.com/office/drawing/2014/main" id="{30728EA1-B67C-257D-1D7F-51260749A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857" y="3028950"/>
            <a:ext cx="3091543"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ek to Cheek – Films with Ginger Rogers und Fred Astaire ...">
            <a:extLst>
              <a:ext uri="{FF2B5EF4-FFF2-40B4-BE49-F238E27FC236}">
                <a16:creationId xmlns:a16="http://schemas.microsoft.com/office/drawing/2014/main" id="{99217E35-5E5A-E252-A86A-DCCE84ACBE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46163"/>
            <a:ext cx="3886200" cy="2427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is Is How Long You Should Dunk An Oreo, According To Science">
            <a:extLst>
              <a:ext uri="{FF2B5EF4-FFF2-40B4-BE49-F238E27FC236}">
                <a16:creationId xmlns:a16="http://schemas.microsoft.com/office/drawing/2014/main" id="{5F48E05C-E255-9C30-7450-4149FC0D0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1" y="3028950"/>
            <a:ext cx="3276600" cy="2000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C59CA5-4112-1CCB-FFC1-A1D32E090A7A}"/>
              </a:ext>
            </a:extLst>
          </p:cNvPr>
          <p:cNvSpPr txBox="1"/>
          <p:nvPr/>
        </p:nvSpPr>
        <p:spPr>
          <a:xfrm>
            <a:off x="6705600" y="1232922"/>
            <a:ext cx="2438400" cy="21852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cs typeface="Arial" charset="0"/>
              </a:rPr>
              <a:t>“SUCCESS IS BEST WHEN IT’S SHARED”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cs typeface="Arial" charset="0"/>
              </a:rPr>
              <a:t>Howard Schultz, Institute Success</a:t>
            </a:r>
          </a:p>
        </p:txBody>
      </p:sp>
    </p:spTree>
    <p:extLst>
      <p:ext uri="{BB962C8B-B14F-4D97-AF65-F5344CB8AC3E}">
        <p14:creationId xmlns:p14="http://schemas.microsoft.com/office/powerpoint/2010/main" val="4038152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F943-A591-4D46-A473-D0217442DA7C}"/>
              </a:ext>
            </a:extLst>
          </p:cNvPr>
          <p:cNvSpPr>
            <a:spLocks noGrp="1"/>
          </p:cNvSpPr>
          <p:nvPr>
            <p:ph type="title"/>
          </p:nvPr>
        </p:nvSpPr>
        <p:spPr/>
        <p:txBody>
          <a:bodyPr/>
          <a:lstStyle/>
          <a:p>
            <a:r>
              <a:rPr lang="en-US" dirty="0"/>
              <a:t>Dell pediatric research institute</a:t>
            </a:r>
          </a:p>
        </p:txBody>
      </p:sp>
      <p:pic>
        <p:nvPicPr>
          <p:cNvPr id="14338" name="Picture 2" descr="Dell Pediatrics Research Institute - HTS | Commercial &amp; Industrial HVAC  Systems, Parts, &amp; Services Company">
            <a:extLst>
              <a:ext uri="{FF2B5EF4-FFF2-40B4-BE49-F238E27FC236}">
                <a16:creationId xmlns:a16="http://schemas.microsoft.com/office/drawing/2014/main" id="{13768332-EB14-47FB-AFB5-BD2B1F035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211" y="1733550"/>
            <a:ext cx="4522123"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esearchers Discover Genetic Mechanism Behind Scoliosis in Fish">
            <a:extLst>
              <a:ext uri="{FF2B5EF4-FFF2-40B4-BE49-F238E27FC236}">
                <a16:creationId xmlns:a16="http://schemas.microsoft.com/office/drawing/2014/main" id="{B8ECB6D0-D813-40F0-8C93-A661D8E36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15127"/>
            <a:ext cx="2007038" cy="120422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Mouse Fkbp8 gene is essential for posterior neural tube development. (... |  Download Scientific Diagram">
            <a:extLst>
              <a:ext uri="{FF2B5EF4-FFF2-40B4-BE49-F238E27FC236}">
                <a16:creationId xmlns:a16="http://schemas.microsoft.com/office/drawing/2014/main" id="{7EE83448-DBFE-492F-8245-0C41497A9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495550"/>
            <a:ext cx="1960766" cy="202287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Meet The Lab Mice Helping Scientists Find A COVID-19 Vaccine | TPR">
            <a:extLst>
              <a:ext uri="{FF2B5EF4-FFF2-40B4-BE49-F238E27FC236}">
                <a16:creationId xmlns:a16="http://schemas.microsoft.com/office/drawing/2014/main" id="{6A83058D-F761-47A0-87A0-E1E1138F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67150"/>
            <a:ext cx="2028170" cy="1066425"/>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Mass Spectrometers - Department of Chemistry - Mellon College of Science -  Carnegie Mellon University">
            <a:extLst>
              <a:ext uri="{FF2B5EF4-FFF2-40B4-BE49-F238E27FC236}">
                <a16:creationId xmlns:a16="http://schemas.microsoft.com/office/drawing/2014/main" id="{FC41D455-ED4A-4381-A4CC-B2E78C09C2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2428" y="2530266"/>
            <a:ext cx="1719130" cy="1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70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07B6-6BD2-D76E-2A5D-50F3A73EB901}"/>
              </a:ext>
            </a:extLst>
          </p:cNvPr>
          <p:cNvSpPr>
            <a:spLocks noGrp="1"/>
          </p:cNvSpPr>
          <p:nvPr>
            <p:ph type="title"/>
          </p:nvPr>
        </p:nvSpPr>
        <p:spPr>
          <a:xfrm>
            <a:off x="304800" y="590550"/>
            <a:ext cx="8229600" cy="609600"/>
          </a:xfrm>
        </p:spPr>
        <p:txBody>
          <a:bodyPr/>
          <a:lstStyle/>
          <a:p>
            <a:r>
              <a:rPr lang="en-US" dirty="0"/>
              <a:t>Steve </a:t>
            </a:r>
            <a:r>
              <a:rPr lang="en-US" dirty="0" err="1"/>
              <a:t>ekker</a:t>
            </a:r>
            <a:r>
              <a:rPr lang="en-US" dirty="0"/>
              <a:t>, </a:t>
            </a:r>
            <a:r>
              <a:rPr lang="en-US" dirty="0" err="1"/>
              <a:t>phd</a:t>
            </a:r>
            <a:endParaRPr lang="en-US" dirty="0"/>
          </a:p>
        </p:txBody>
      </p:sp>
      <p:grpSp>
        <p:nvGrpSpPr>
          <p:cNvPr id="9" name="Group 8">
            <a:extLst>
              <a:ext uri="{FF2B5EF4-FFF2-40B4-BE49-F238E27FC236}">
                <a16:creationId xmlns:a16="http://schemas.microsoft.com/office/drawing/2014/main" id="{4469D125-EC60-AB6B-B776-A4AEEDFD6D52}"/>
              </a:ext>
            </a:extLst>
          </p:cNvPr>
          <p:cNvGrpSpPr/>
          <p:nvPr/>
        </p:nvGrpSpPr>
        <p:grpSpPr>
          <a:xfrm>
            <a:off x="4267200" y="1352550"/>
            <a:ext cx="4572000" cy="3505200"/>
            <a:chOff x="3926026" y="1504950"/>
            <a:chExt cx="4572000" cy="3505200"/>
          </a:xfrm>
        </p:grpSpPr>
        <p:sp>
          <p:nvSpPr>
            <p:cNvPr id="6" name="TextBox 5">
              <a:extLst>
                <a:ext uri="{FF2B5EF4-FFF2-40B4-BE49-F238E27FC236}">
                  <a16:creationId xmlns:a16="http://schemas.microsoft.com/office/drawing/2014/main" id="{6A8AA1A4-5490-3D0F-E763-617269566576}"/>
                </a:ext>
              </a:extLst>
            </p:cNvPr>
            <p:cNvSpPr txBox="1"/>
            <p:nvPr/>
          </p:nvSpPr>
          <p:spPr>
            <a:xfrm>
              <a:off x="3926026" y="1504950"/>
              <a:ext cx="4572000" cy="1754326"/>
            </a:xfrm>
            <a:prstGeom prst="rect">
              <a:avLst/>
            </a:prstGeom>
            <a:noFill/>
            <a:ln w="28575">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cs typeface="Arial" charset="0"/>
                </a:rPr>
                <a:t>Dean of the Mayo Clinic Graduate School of Biomedical Sciences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cs typeface="Arial" charset="0"/>
                </a:rPr>
                <a:t>Professor of Biochemistry &amp; Molecular Biology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cs typeface="Arial" charset="0"/>
                </a:rPr>
                <a:t>Director Clinical Office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cs typeface="Arial" charset="0"/>
                </a:rPr>
                <a:t>Entrepreneurship</a:t>
              </a:r>
            </a:p>
          </p:txBody>
        </p:sp>
        <p:sp>
          <p:nvSpPr>
            <p:cNvPr id="7" name="TextBox 6">
              <a:extLst>
                <a:ext uri="{FF2B5EF4-FFF2-40B4-BE49-F238E27FC236}">
                  <a16:creationId xmlns:a16="http://schemas.microsoft.com/office/drawing/2014/main" id="{FE1551BF-DCF2-05C4-1850-01273748EF17}"/>
                </a:ext>
              </a:extLst>
            </p:cNvPr>
            <p:cNvSpPr txBox="1"/>
            <p:nvPr/>
          </p:nvSpPr>
          <p:spPr>
            <a:xfrm>
              <a:off x="3926026" y="3809821"/>
              <a:ext cx="4572000" cy="1200329"/>
            </a:xfrm>
            <a:prstGeom prst="rect">
              <a:avLst/>
            </a:prstGeom>
            <a:noFill/>
            <a:ln w="28575">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cs typeface="Arial" charset="0"/>
                </a:rPr>
                <a:t>Associate Dean of Innovation and Entrepreneurship at DMS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cs typeface="Arial" charset="0"/>
                </a:rPr>
                <a:t>Associate Vice President for Research Translation at UT Austin</a:t>
              </a:r>
            </a:p>
          </p:txBody>
        </p:sp>
        <p:sp>
          <p:nvSpPr>
            <p:cNvPr id="8" name="Arrow: Down 7">
              <a:extLst>
                <a:ext uri="{FF2B5EF4-FFF2-40B4-BE49-F238E27FC236}">
                  <a16:creationId xmlns:a16="http://schemas.microsoft.com/office/drawing/2014/main" id="{C9C03BD8-6014-DA58-36F0-E30B651771EA}"/>
                </a:ext>
              </a:extLst>
            </p:cNvPr>
            <p:cNvSpPr/>
            <p:nvPr/>
          </p:nvSpPr>
          <p:spPr>
            <a:xfrm>
              <a:off x="5867400" y="3333750"/>
              <a:ext cx="304800" cy="359581"/>
            </a:xfrm>
            <a:prstGeom prst="downArrow">
              <a:avLst/>
            </a:prstGeom>
            <a:solidFill>
              <a:srgbClr val="BF5700"/>
            </a:solidFill>
            <a:ln>
              <a:solidFill>
                <a:srgbClr val="D26828"/>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5614" name="Picture 14" descr="Stephen Ekker, Ph.D., Named New Dean of Mayo Clinic Graduate School of  Biomedical Sciences - News Archive - Mayo Clinic College of Medicine &amp;  Science">
            <a:extLst>
              <a:ext uri="{FF2B5EF4-FFF2-40B4-BE49-F238E27FC236}">
                <a16:creationId xmlns:a16="http://schemas.microsoft.com/office/drawing/2014/main" id="{FD2C2641-F4DB-FC51-44F5-6D02B996D9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52550"/>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16" name="Picture 16" descr="Zebrafish as a Xenotransplantation Model for Studying Cancer Biology and  Cancer Drug Discovery | SpringerLink">
            <a:extLst>
              <a:ext uri="{FF2B5EF4-FFF2-40B4-BE49-F238E27FC236}">
                <a16:creationId xmlns:a16="http://schemas.microsoft.com/office/drawing/2014/main" id="{BF9BA9F4-6F78-8DFE-CEF3-D375D9834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66" y="3465211"/>
            <a:ext cx="3269134" cy="1503324"/>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Fish Physiology: Zebrafish (Volume 29) (Fish Physiology, Volume 29): Perry,  Steve F., Ekker, Marc, Farrell, Anthony P., Brauner, Colin J.:  9780123749833: Amazon.com: Books">
            <a:extLst>
              <a:ext uri="{FF2B5EF4-FFF2-40B4-BE49-F238E27FC236}">
                <a16:creationId xmlns:a16="http://schemas.microsoft.com/office/drawing/2014/main" id="{EB174830-9C32-CB4C-7622-331589BF1B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425967"/>
            <a:ext cx="1143000" cy="171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778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44" y="460433"/>
            <a:ext cx="8077200" cy="857250"/>
          </a:xfrm>
        </p:spPr>
        <p:txBody>
          <a:bodyPr>
            <a:normAutofit fontScale="90000"/>
          </a:bodyPr>
          <a:lstStyle/>
          <a:p>
            <a:pPr algn="ctr"/>
            <a:r>
              <a:rPr lang="en-US" dirty="0"/>
              <a:t>Pediatrics and the Future of Child Health</a:t>
            </a:r>
          </a:p>
        </p:txBody>
      </p:sp>
      <p:sp>
        <p:nvSpPr>
          <p:cNvPr id="3" name="Content Placeholder 2"/>
          <p:cNvSpPr>
            <a:spLocks noGrp="1"/>
          </p:cNvSpPr>
          <p:nvPr>
            <p:ph idx="1"/>
          </p:nvPr>
        </p:nvSpPr>
        <p:spPr>
          <a:xfrm>
            <a:off x="76200" y="1200150"/>
            <a:ext cx="8948956" cy="3886200"/>
          </a:xfrm>
        </p:spPr>
        <p:txBody>
          <a:bodyPr>
            <a:normAutofit/>
          </a:bodyPr>
          <a:lstStyle/>
          <a:p>
            <a:pPr marL="0" indent="0">
              <a:buNone/>
            </a:pPr>
            <a:r>
              <a:rPr lang="en-US" sz="2100" i="1" dirty="0"/>
              <a:t>There can be no keener revelation of a society’s soul than the way in which it treats its’ children.                                               - </a:t>
            </a:r>
            <a:r>
              <a:rPr lang="en-US" sz="1600" i="1" dirty="0"/>
              <a:t>Nelson Mandela</a:t>
            </a:r>
          </a:p>
        </p:txBody>
      </p:sp>
      <p:sp>
        <p:nvSpPr>
          <p:cNvPr id="4" name="TextBox 3"/>
          <p:cNvSpPr txBox="1"/>
          <p:nvPr/>
        </p:nvSpPr>
        <p:spPr>
          <a:xfrm>
            <a:off x="3854614" y="2628288"/>
            <a:ext cx="394335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charset="0"/>
              <a:cs typeface="Arial" charset="0"/>
            </a:endParaRPr>
          </a:p>
        </p:txBody>
      </p:sp>
      <p:sp>
        <p:nvSpPr>
          <p:cNvPr id="5" name="TextBox 4"/>
          <p:cNvSpPr txBox="1"/>
          <p:nvPr/>
        </p:nvSpPr>
        <p:spPr>
          <a:xfrm>
            <a:off x="162387" y="2052756"/>
            <a:ext cx="4327747" cy="3323987"/>
          </a:xfrm>
          <a:prstGeom prst="rect">
            <a:avLst/>
          </a:prstGeom>
          <a:noFill/>
        </p:spPr>
        <p:txBody>
          <a:bodyPr wrap="squar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Build out our BMT program ~ 18 months</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Grow the Kidney Transplant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Development of a Pain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Growth of an Autism Center</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Initiation of a Rare Disease Institute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Advancing our Transport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Growth of the Cardiac Critical Care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Development of our ECMO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Expansion of our Level IV NICU</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Growth of our Trauma program</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Increase deliveries at SDU</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Foster Care Medical Home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charset="0"/>
                <a:cs typeface="Arial" charset="0"/>
              </a:rPr>
              <a:t>New Chief of Child and Adolescent Psychiatry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charset="0"/>
              <a:cs typeface="Arial" charset="0"/>
            </a:endParaRPr>
          </a:p>
        </p:txBody>
      </p:sp>
      <p:pic>
        <p:nvPicPr>
          <p:cNvPr id="6" name="Picture 28" descr="U.S. News &amp; World Report Names AdventHealth for Children Among Best  Children's Hospitals | AdventHealth">
            <a:extLst>
              <a:ext uri="{FF2B5EF4-FFF2-40B4-BE49-F238E27FC236}">
                <a16:creationId xmlns:a16="http://schemas.microsoft.com/office/drawing/2014/main" id="{A996FE87-7017-983F-580D-286E99CA2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125" y="2266949"/>
            <a:ext cx="1257886" cy="1411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descr="The Congenital Heart Collaborative | University Hospitals | Cleveland, OH |  University Hospitals">
            <a:extLst>
              <a:ext uri="{FF2B5EF4-FFF2-40B4-BE49-F238E27FC236}">
                <a16:creationId xmlns:a16="http://schemas.microsoft.com/office/drawing/2014/main" id="{A611BA2C-6C54-9365-F72D-6A6581B1B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2" y="2266950"/>
            <a:ext cx="1346035" cy="14263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Team | Pediatric Critical Care Medicine Fellowship">
            <a:extLst>
              <a:ext uri="{FF2B5EF4-FFF2-40B4-BE49-F238E27FC236}">
                <a16:creationId xmlns:a16="http://schemas.microsoft.com/office/drawing/2014/main" id="{51053944-89A0-0054-77C9-D7EDEC89B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5435" y="3969740"/>
            <a:ext cx="1034374" cy="10343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mir Mian, MD, MBA">
            <a:extLst>
              <a:ext uri="{FF2B5EF4-FFF2-40B4-BE49-F238E27FC236}">
                <a16:creationId xmlns:a16="http://schemas.microsoft.com/office/drawing/2014/main" id="{C6272677-6B68-12F6-E25C-EEF9037F3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7999" y="3969244"/>
            <a:ext cx="999553" cy="10348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Partners in Care | John Loyd, MD, MPH">
            <a:extLst>
              <a:ext uri="{FF2B5EF4-FFF2-40B4-BE49-F238E27FC236}">
                <a16:creationId xmlns:a16="http://schemas.microsoft.com/office/drawing/2014/main" id="{CAA83F58-A1CD-A8CA-A306-1B08030EF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0395" y="3956538"/>
            <a:ext cx="1061844" cy="10618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Partners in Care | Daniel Stromberg, MD">
            <a:extLst>
              <a:ext uri="{FF2B5EF4-FFF2-40B4-BE49-F238E27FC236}">
                <a16:creationId xmlns:a16="http://schemas.microsoft.com/office/drawing/2014/main" id="{6C689F89-79FE-D893-D10B-97A66B5E6A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608" y="3969646"/>
            <a:ext cx="1061845" cy="10487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lefiyah Malbari - Pediatrics">
            <a:extLst>
              <a:ext uri="{FF2B5EF4-FFF2-40B4-BE49-F238E27FC236}">
                <a16:creationId xmlns:a16="http://schemas.microsoft.com/office/drawing/2014/main" id="{B90ED072-0A20-CBBB-E57B-5D4E7E5F6C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7449" y="2289698"/>
            <a:ext cx="1018122" cy="12726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oung-Shin Kim, MD, MPH, PhD &lt; Yale School of Medicine">
            <a:extLst>
              <a:ext uri="{FF2B5EF4-FFF2-40B4-BE49-F238E27FC236}">
                <a16:creationId xmlns:a16="http://schemas.microsoft.com/office/drawing/2014/main" id="{32C24028-A345-853E-B602-BA15788A6F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3104" y="2282666"/>
            <a:ext cx="1019135" cy="127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4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 calcmode="lin" valueType="num">
                                      <p:cBhvr additive="base">
                                        <p:cTn id="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anim calcmode="lin" valueType="num">
                                      <p:cBhvr additive="base">
                                        <p:cTn id="19"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4631-7B96-1AC2-A1AD-9696FA4812C1}"/>
              </a:ext>
            </a:extLst>
          </p:cNvPr>
          <p:cNvSpPr>
            <a:spLocks noGrp="1"/>
          </p:cNvSpPr>
          <p:nvPr>
            <p:ph type="title"/>
          </p:nvPr>
        </p:nvSpPr>
        <p:spPr>
          <a:xfrm>
            <a:off x="228600" y="454479"/>
            <a:ext cx="5029200" cy="857250"/>
          </a:xfrm>
        </p:spPr>
        <p:txBody>
          <a:bodyPr/>
          <a:lstStyle/>
          <a:p>
            <a:r>
              <a:rPr lang="en-US" dirty="0"/>
              <a:t>lessons learned</a:t>
            </a:r>
          </a:p>
        </p:txBody>
      </p:sp>
      <p:sp>
        <p:nvSpPr>
          <p:cNvPr id="3" name="Content Placeholder 2">
            <a:extLst>
              <a:ext uri="{FF2B5EF4-FFF2-40B4-BE49-F238E27FC236}">
                <a16:creationId xmlns:a16="http://schemas.microsoft.com/office/drawing/2014/main" id="{3AC50932-F697-4A3E-E5FB-5BDEF9387CE1}"/>
              </a:ext>
            </a:extLst>
          </p:cNvPr>
          <p:cNvSpPr>
            <a:spLocks noGrp="1"/>
          </p:cNvSpPr>
          <p:nvPr>
            <p:ph idx="1"/>
          </p:nvPr>
        </p:nvSpPr>
        <p:spPr>
          <a:xfrm>
            <a:off x="76200" y="1276350"/>
            <a:ext cx="8915400" cy="3581400"/>
          </a:xfrm>
        </p:spPr>
        <p:txBody>
          <a:bodyPr>
            <a:normAutofit fontScale="92500"/>
          </a:bodyPr>
          <a:lstStyle/>
          <a:p>
            <a:r>
              <a:rPr lang="en-US" dirty="0"/>
              <a:t>CEO/COO relationship</a:t>
            </a:r>
          </a:p>
          <a:p>
            <a:r>
              <a:rPr lang="en-US" dirty="0"/>
              <a:t>Dean alignment</a:t>
            </a:r>
          </a:p>
          <a:p>
            <a:r>
              <a:rPr lang="en-US" dirty="0"/>
              <a:t>Resources, Resources, Resources</a:t>
            </a:r>
          </a:p>
          <a:p>
            <a:r>
              <a:rPr lang="en-US" dirty="0"/>
              <a:t>Never underestimate the impact of culture</a:t>
            </a:r>
          </a:p>
          <a:p>
            <a:r>
              <a:rPr lang="en-US" dirty="0"/>
              <a:t>Never underestimate the value of the right leader</a:t>
            </a:r>
          </a:p>
          <a:p>
            <a:r>
              <a:rPr lang="en-US" dirty="0"/>
              <a:t>Know your North Star</a:t>
            </a:r>
          </a:p>
          <a:p>
            <a:r>
              <a:rPr lang="en-US" dirty="0"/>
              <a:t>Take care of your faculty, residents and medical students</a:t>
            </a:r>
          </a:p>
        </p:txBody>
      </p:sp>
      <p:pic>
        <p:nvPicPr>
          <p:cNvPr id="5122" name="Picture 2" descr="Empty Car Parking Lot Stock Photo - Download Image Now - Parking Lot,  Empty, No People - iStock">
            <a:extLst>
              <a:ext uri="{FF2B5EF4-FFF2-40B4-BE49-F238E27FC236}">
                <a16:creationId xmlns:a16="http://schemas.microsoft.com/office/drawing/2014/main" id="{77C35E0D-13F8-3F5F-838A-176D63F20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87829"/>
            <a:ext cx="26860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857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3AC6-CD5C-609A-719C-F5732757F6CF}"/>
              </a:ext>
            </a:extLst>
          </p:cNvPr>
          <p:cNvSpPr>
            <a:spLocks noGrp="1"/>
          </p:cNvSpPr>
          <p:nvPr>
            <p:ph type="title"/>
          </p:nvPr>
        </p:nvSpPr>
        <p:spPr/>
        <p:txBody>
          <a:bodyPr/>
          <a:lstStyle/>
          <a:p>
            <a:endParaRPr lang="en-US" dirty="0"/>
          </a:p>
        </p:txBody>
      </p:sp>
      <p:pic>
        <p:nvPicPr>
          <p:cNvPr id="3" name="Picture 8" descr="UT Health Austin | UT Health Austin and Dell Children's Pediatric…">
            <a:extLst>
              <a:ext uri="{FF2B5EF4-FFF2-40B4-BE49-F238E27FC236}">
                <a16:creationId xmlns:a16="http://schemas.microsoft.com/office/drawing/2014/main" id="{CD2F236E-A2F2-0C6F-FEBA-E162B2A35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14350"/>
            <a:ext cx="8610600" cy="452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93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8646-07DE-4098-8388-23BE44FA4E5C}"/>
              </a:ext>
            </a:extLst>
          </p:cNvPr>
          <p:cNvSpPr>
            <a:spLocks noGrp="1"/>
          </p:cNvSpPr>
          <p:nvPr>
            <p:ph type="title"/>
          </p:nvPr>
        </p:nvSpPr>
        <p:spPr>
          <a:xfrm>
            <a:off x="0" y="389318"/>
            <a:ext cx="8229600" cy="857250"/>
          </a:xfrm>
        </p:spPr>
        <p:txBody>
          <a:bodyPr/>
          <a:lstStyle/>
          <a:p>
            <a:r>
              <a:rPr lang="en-US" dirty="0"/>
              <a:t>We are only 7 years old </a:t>
            </a:r>
          </a:p>
        </p:txBody>
      </p:sp>
      <p:sp>
        <p:nvSpPr>
          <p:cNvPr id="3" name="Content Placeholder 2">
            <a:extLst>
              <a:ext uri="{FF2B5EF4-FFF2-40B4-BE49-F238E27FC236}">
                <a16:creationId xmlns:a16="http://schemas.microsoft.com/office/drawing/2014/main" id="{CD7F3A38-9ADB-4444-8806-E61751952BC1}"/>
              </a:ext>
            </a:extLst>
          </p:cNvPr>
          <p:cNvSpPr>
            <a:spLocks noGrp="1"/>
          </p:cNvSpPr>
          <p:nvPr>
            <p:ph idx="1"/>
          </p:nvPr>
        </p:nvSpPr>
        <p:spPr>
          <a:xfrm>
            <a:off x="0" y="2939736"/>
            <a:ext cx="6781800" cy="1733550"/>
          </a:xfrm>
        </p:spPr>
        <p:txBody>
          <a:bodyPr>
            <a:noAutofit/>
          </a:bodyPr>
          <a:lstStyle/>
          <a:p>
            <a:pPr fontAlgn="base">
              <a:buFont typeface="Wingdings" panose="05000000000000000000" pitchFamily="2" charset="2"/>
              <a:buChar char="Ø"/>
            </a:pPr>
            <a:r>
              <a:rPr lang="en-US" sz="1400" dirty="0"/>
              <a:t>2022: </a:t>
            </a:r>
          </a:p>
          <a:p>
            <a:pPr lvl="1" fontAlgn="base">
              <a:buFont typeface="Wingdings" panose="05000000000000000000" pitchFamily="2" charset="2"/>
              <a:buChar char="Ø"/>
            </a:pPr>
            <a:r>
              <a:rPr lang="en-US" sz="1200" dirty="0">
                <a:solidFill>
                  <a:schemeClr val="bg1">
                    <a:lumMod val="95000"/>
                  </a:schemeClr>
                </a:solidFill>
              </a:rPr>
              <a:t>UT Health Austin and partner Ascension Seton perform the first kidney transplants at Dell Seton Medical Center and launch the first pediatric abdominal transplant center in Central Texas.  </a:t>
            </a:r>
          </a:p>
          <a:p>
            <a:pPr marL="457200" lvl="1" indent="0" fontAlgn="base">
              <a:buNone/>
            </a:pPr>
            <a:endParaRPr lang="en-US" sz="300" dirty="0">
              <a:solidFill>
                <a:schemeClr val="bg1">
                  <a:lumMod val="95000"/>
                </a:schemeClr>
              </a:solidFill>
            </a:endParaRPr>
          </a:p>
          <a:p>
            <a:pPr lvl="1" fontAlgn="base">
              <a:buFont typeface="Wingdings" panose="05000000000000000000" pitchFamily="2" charset="2"/>
              <a:buChar char="Ø"/>
            </a:pPr>
            <a:r>
              <a:rPr lang="en-US" sz="1200" dirty="0">
                <a:solidFill>
                  <a:schemeClr val="bg1">
                    <a:lumMod val="95000"/>
                  </a:schemeClr>
                </a:solidFill>
              </a:rPr>
              <a:t>UT President announces that Claudia F. Lucchinetti, M.D. will be the second Dell Med Dean and UT’s senior vice president for medical affairs. </a:t>
            </a:r>
          </a:p>
          <a:p>
            <a:pPr fontAlgn="base">
              <a:buFont typeface="Wingdings" panose="05000000000000000000" pitchFamily="2" charset="2"/>
              <a:buChar char="Ø"/>
            </a:pPr>
            <a:endParaRPr lang="en-US" sz="200" dirty="0">
              <a:solidFill>
                <a:schemeClr val="bg1">
                  <a:lumMod val="95000"/>
                </a:schemeClr>
              </a:solidFill>
            </a:endParaRPr>
          </a:p>
          <a:p>
            <a:pPr fontAlgn="base">
              <a:buFont typeface="Wingdings" panose="05000000000000000000" pitchFamily="2" charset="2"/>
              <a:buChar char="Ø"/>
            </a:pPr>
            <a:r>
              <a:rPr lang="en-US" sz="1400" dirty="0"/>
              <a:t>2023:</a:t>
            </a:r>
          </a:p>
          <a:p>
            <a:pPr lvl="1" fontAlgn="base">
              <a:buFont typeface="Wingdings" panose="05000000000000000000" pitchFamily="2" charset="2"/>
              <a:buChar char="Ø"/>
            </a:pPr>
            <a:r>
              <a:rPr lang="en-US" sz="1200" dirty="0">
                <a:solidFill>
                  <a:schemeClr val="bg1">
                    <a:lumMod val="95000"/>
                  </a:schemeClr>
                </a:solidFill>
              </a:rPr>
              <a:t>The University of Texas System announces the creation of The University of Texas at Austin Medical Center, which will include two new, state-of-the-art hospitals ­­— a UT specialty hospital and a cancer center being built by MD Anderson.</a:t>
            </a:r>
          </a:p>
          <a:p>
            <a:pPr fontAlgn="base"/>
            <a:endParaRPr lang="en-US" sz="1200" dirty="0"/>
          </a:p>
        </p:txBody>
      </p:sp>
      <p:pic>
        <p:nvPicPr>
          <p:cNvPr id="3074" name="Picture 2">
            <a:extLst>
              <a:ext uri="{FF2B5EF4-FFF2-40B4-BE49-F238E27FC236}">
                <a16:creationId xmlns:a16="http://schemas.microsoft.com/office/drawing/2014/main" id="{4905DD1D-0DC0-D590-A766-3EDF753F4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7" y="1815786"/>
            <a:ext cx="1686272"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4D80AC-1F2E-CB6E-A623-2F5553162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895350"/>
            <a:ext cx="18288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731B571-5650-7433-635C-15F2E864E204}"/>
              </a:ext>
            </a:extLst>
          </p:cNvPr>
          <p:cNvSpPr txBox="1">
            <a:spLocks/>
          </p:cNvSpPr>
          <p:nvPr/>
        </p:nvSpPr>
        <p:spPr>
          <a:xfrm>
            <a:off x="0" y="1037758"/>
            <a:ext cx="6781800" cy="7719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ts val="0"/>
              </a:spcAft>
              <a:buFont typeface="Wingdings" panose="05000000000000000000" pitchFamily="2" charset="2"/>
              <a:buChar char="Ø"/>
            </a:pPr>
            <a:r>
              <a:rPr lang="en-US" sz="1400" dirty="0"/>
              <a:t>2018:</a:t>
            </a:r>
          </a:p>
          <a:p>
            <a:pPr lvl="1">
              <a:spcAft>
                <a:spcPts val="0"/>
              </a:spcAft>
              <a:buFont typeface="Wingdings" panose="05000000000000000000" pitchFamily="2" charset="2"/>
              <a:buChar char="Ø"/>
            </a:pPr>
            <a:r>
              <a:rPr lang="en-US" sz="1200" dirty="0">
                <a:solidFill>
                  <a:schemeClr val="bg1">
                    <a:lumMod val="95000"/>
                  </a:schemeClr>
                </a:solidFill>
              </a:rPr>
              <a:t>UT Health Austin &amp; Dell Children’s Medical Center together launch the Texas Center for Pediatric and Congenital Heart Disease</a:t>
            </a:r>
          </a:p>
          <a:p>
            <a:pPr marL="0" indent="0" fontAlgn="base">
              <a:spcAft>
                <a:spcPts val="0"/>
              </a:spcAft>
              <a:buFont typeface="Arial"/>
              <a:buNone/>
            </a:pPr>
            <a:endParaRPr lang="en-US" sz="1200" dirty="0">
              <a:solidFill>
                <a:schemeClr val="bg1">
                  <a:lumMod val="95000"/>
                </a:schemeClr>
              </a:solidFill>
            </a:endParaRPr>
          </a:p>
          <a:p>
            <a:pPr fontAlgn="base">
              <a:spcAft>
                <a:spcPts val="0"/>
              </a:spcAft>
            </a:pPr>
            <a:endParaRPr lang="en-US" sz="1200" dirty="0"/>
          </a:p>
        </p:txBody>
      </p:sp>
      <p:sp>
        <p:nvSpPr>
          <p:cNvPr id="5" name="Content Placeholder 2">
            <a:extLst>
              <a:ext uri="{FF2B5EF4-FFF2-40B4-BE49-F238E27FC236}">
                <a16:creationId xmlns:a16="http://schemas.microsoft.com/office/drawing/2014/main" id="{F6812614-69AB-AB10-ECB5-DD04C294BD6C}"/>
              </a:ext>
            </a:extLst>
          </p:cNvPr>
          <p:cNvSpPr txBox="1">
            <a:spLocks/>
          </p:cNvSpPr>
          <p:nvPr/>
        </p:nvSpPr>
        <p:spPr>
          <a:xfrm>
            <a:off x="1694739" y="1900130"/>
            <a:ext cx="6934200" cy="9503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Font typeface="Wingdings" panose="05000000000000000000" pitchFamily="2" charset="2"/>
              <a:buChar char="Ø"/>
            </a:pPr>
            <a:r>
              <a:rPr lang="en-US" sz="1400" dirty="0"/>
              <a:t>2020:</a:t>
            </a:r>
          </a:p>
          <a:p>
            <a:pPr lvl="1">
              <a:spcAft>
                <a:spcPts val="0"/>
              </a:spcAft>
              <a:buFont typeface="Wingdings" panose="05000000000000000000" pitchFamily="2" charset="2"/>
              <a:buChar char="Ø"/>
            </a:pPr>
            <a:r>
              <a:rPr lang="en-US" sz="1200" dirty="0">
                <a:solidFill>
                  <a:schemeClr val="bg1">
                    <a:lumMod val="95000"/>
                  </a:schemeClr>
                </a:solidFill>
              </a:rPr>
              <a:t>Dell Med earns full accreditation. In March, the first students participate in national Match Day. </a:t>
            </a:r>
          </a:p>
          <a:p>
            <a:pPr marL="457200" lvl="1" indent="0">
              <a:spcAft>
                <a:spcPts val="0"/>
              </a:spcAft>
              <a:buNone/>
            </a:pPr>
            <a:endParaRPr lang="en-US" sz="400" dirty="0">
              <a:solidFill>
                <a:schemeClr val="bg1">
                  <a:lumMod val="95000"/>
                </a:schemeClr>
              </a:solidFill>
            </a:endParaRPr>
          </a:p>
          <a:p>
            <a:pPr lvl="1">
              <a:spcAft>
                <a:spcPts val="0"/>
              </a:spcAft>
              <a:buFont typeface="Wingdings" panose="05000000000000000000" pitchFamily="2" charset="2"/>
              <a:buChar char="Ø"/>
            </a:pPr>
            <a:r>
              <a:rPr lang="en-US" sz="1200" dirty="0">
                <a:solidFill>
                  <a:schemeClr val="bg1">
                    <a:lumMod val="95000"/>
                  </a:schemeClr>
                </a:solidFill>
              </a:rPr>
              <a:t>In October, the Texas Center for Pediatric and Congenital Heart Disease performs the first-ever pediatric heart transplant in Austin</a:t>
            </a:r>
          </a:p>
          <a:p>
            <a:pPr marL="0" indent="0" fontAlgn="base">
              <a:spcAft>
                <a:spcPts val="0"/>
              </a:spcAft>
              <a:buFont typeface="Arial"/>
              <a:buNone/>
            </a:pPr>
            <a:endParaRPr lang="en-US" sz="1300" dirty="0"/>
          </a:p>
          <a:p>
            <a:pPr fontAlgn="base">
              <a:spcAft>
                <a:spcPts val="0"/>
              </a:spcAft>
            </a:pPr>
            <a:endParaRPr lang="en-US" sz="1200" dirty="0"/>
          </a:p>
        </p:txBody>
      </p:sp>
      <p:pic>
        <p:nvPicPr>
          <p:cNvPr id="3078" name="Picture 6" descr="Claudia Lucchinetti stands for a portrait on the University of Texas at Austin campus.">
            <a:extLst>
              <a:ext uri="{FF2B5EF4-FFF2-40B4-BE49-F238E27FC236}">
                <a16:creationId xmlns:a16="http://schemas.microsoft.com/office/drawing/2014/main" id="{15ECAA4A-7F85-5041-AC40-0E2D553D21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3761" y="3638550"/>
            <a:ext cx="2347117" cy="145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8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0" y="514350"/>
            <a:ext cx="9067800" cy="857250"/>
          </a:xfrm>
        </p:spPr>
        <p:txBody>
          <a:bodyPr/>
          <a:lstStyle/>
          <a:p>
            <a:r>
              <a:rPr lang="en-US" sz="3500" dirty="0"/>
              <a:t>What makes Dell Med different:</a:t>
            </a:r>
          </a:p>
        </p:txBody>
      </p:sp>
      <p:sp>
        <p:nvSpPr>
          <p:cNvPr id="8" name="Content Placeholder 7">
            <a:extLst>
              <a:ext uri="{FF2B5EF4-FFF2-40B4-BE49-F238E27FC236}">
                <a16:creationId xmlns:a16="http://schemas.microsoft.com/office/drawing/2014/main" id="{DD285EEF-23BF-1D49-B02A-9028AA7A9272}"/>
              </a:ext>
            </a:extLst>
          </p:cNvPr>
          <p:cNvSpPr>
            <a:spLocks noGrp="1"/>
          </p:cNvSpPr>
          <p:nvPr>
            <p:ph idx="1"/>
          </p:nvPr>
        </p:nvSpPr>
        <p:spPr>
          <a:xfrm>
            <a:off x="-26126" y="1624102"/>
            <a:ext cx="4114800" cy="3005048"/>
          </a:xfrm>
        </p:spPr>
        <p:txBody>
          <a:bodyPr>
            <a:normAutofit fontScale="55000" lnSpcReduction="20000"/>
          </a:bodyPr>
          <a:lstStyle/>
          <a:p>
            <a:pPr>
              <a:buFont typeface="Wingdings" panose="05000000000000000000" pitchFamily="2" charset="2"/>
              <a:buChar char="Ø"/>
            </a:pPr>
            <a:r>
              <a:rPr lang="en-US" dirty="0"/>
              <a:t>The first medical school in nearly 50 years to be built from the ground up on the foundation of a Tier 1 research university.</a:t>
            </a:r>
          </a:p>
          <a:p>
            <a:pPr>
              <a:buFont typeface="Wingdings" panose="05000000000000000000" pitchFamily="2" charset="2"/>
              <a:buChar char="Ø"/>
            </a:pPr>
            <a:endParaRPr lang="en-US" dirty="0"/>
          </a:p>
          <a:p>
            <a:pPr>
              <a:buFont typeface="Wingdings" panose="05000000000000000000" pitchFamily="2" charset="2"/>
              <a:buChar char="Ø"/>
            </a:pPr>
            <a:r>
              <a:rPr lang="en-US" dirty="0"/>
              <a:t>Unprecedented partnership with our community ($35 million annual investment by Travis County taxpayers)</a:t>
            </a:r>
          </a:p>
          <a:p>
            <a:pPr>
              <a:buFont typeface="Wingdings" panose="05000000000000000000" pitchFamily="2" charset="2"/>
              <a:buChar char="Ø"/>
            </a:pPr>
            <a:endParaRPr lang="en-US" dirty="0"/>
          </a:p>
          <a:p>
            <a:pPr>
              <a:buFont typeface="Wingdings" panose="05000000000000000000" pitchFamily="2" charset="2"/>
              <a:buChar char="Ø"/>
            </a:pPr>
            <a:r>
              <a:rPr lang="en-US" dirty="0"/>
              <a:t>Opportunity to start from scratch (groundbreaking curriculum, diverse team, no bad habits or old ways of doing things)</a:t>
            </a:r>
          </a:p>
          <a:p>
            <a:endParaRPr lang="en-US" dirty="0"/>
          </a:p>
        </p:txBody>
      </p:sp>
      <p:pic>
        <p:nvPicPr>
          <p:cNvPr id="1026" name="Picture 2">
            <a:extLst>
              <a:ext uri="{FF2B5EF4-FFF2-40B4-BE49-F238E27FC236}">
                <a16:creationId xmlns:a16="http://schemas.microsoft.com/office/drawing/2014/main" id="{E16289AE-3B3D-1F3B-8CB4-F7622C6789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276350"/>
            <a:ext cx="4953000" cy="344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2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52A6C6-E38F-3E4E-80D8-B9E5D36421A9}"/>
              </a:ext>
            </a:extLst>
          </p:cNvPr>
          <p:cNvSpPr>
            <a:spLocks noGrp="1"/>
          </p:cNvSpPr>
          <p:nvPr>
            <p:ph type="title"/>
          </p:nvPr>
        </p:nvSpPr>
        <p:spPr>
          <a:xfrm>
            <a:off x="457200" y="523399"/>
            <a:ext cx="8229600" cy="304800"/>
          </a:xfrm>
        </p:spPr>
        <p:txBody>
          <a:bodyPr/>
          <a:lstStyle/>
          <a:p>
            <a:pPr algn="ctr"/>
            <a:r>
              <a:rPr lang="en-US" sz="3200" dirty="0"/>
              <a:t>partnership</a:t>
            </a:r>
          </a:p>
        </p:txBody>
      </p:sp>
      <p:pic>
        <p:nvPicPr>
          <p:cNvPr id="5122" name="Picture 2" descr="UT Dell Medical School/Dell Children's Medical Center Pediatric Fellowship  | AHS">
            <a:extLst>
              <a:ext uri="{FF2B5EF4-FFF2-40B4-BE49-F238E27FC236}">
                <a16:creationId xmlns:a16="http://schemas.microsoft.com/office/drawing/2014/main" id="{522AF47C-7E3C-8A8B-A124-11E953E28B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78987"/>
            <a:ext cx="3342788" cy="20417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look at Texas' medical schools">
            <a:extLst>
              <a:ext uri="{FF2B5EF4-FFF2-40B4-BE49-F238E27FC236}">
                <a16:creationId xmlns:a16="http://schemas.microsoft.com/office/drawing/2014/main" id="{33820298-0435-40A4-A150-ACD6978B57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7" y="895350"/>
            <a:ext cx="3452207" cy="19174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7CBAE7B-0A94-352D-F3D8-EE9EC56CFD28}"/>
              </a:ext>
            </a:extLst>
          </p:cNvPr>
          <p:cNvSpPr>
            <a:spLocks noGrp="1"/>
          </p:cNvSpPr>
          <p:nvPr>
            <p:ph idx="1"/>
          </p:nvPr>
        </p:nvSpPr>
        <p:spPr>
          <a:xfrm>
            <a:off x="1226442" y="2744463"/>
            <a:ext cx="9129516" cy="647700"/>
          </a:xfrm>
        </p:spPr>
        <p:txBody>
          <a:bodyPr>
            <a:normAutofit/>
          </a:bodyPr>
          <a:lstStyle/>
          <a:p>
            <a:pPr marL="0" indent="0">
              <a:buNone/>
            </a:pPr>
            <a:r>
              <a:rPr lang="en-US" sz="2000" i="1" dirty="0"/>
              <a:t>Partners in Advancing Pediatric Care in our Community</a:t>
            </a:r>
          </a:p>
        </p:txBody>
      </p:sp>
      <p:sp>
        <p:nvSpPr>
          <p:cNvPr id="2" name="Content Placeholder 4">
            <a:extLst>
              <a:ext uri="{FF2B5EF4-FFF2-40B4-BE49-F238E27FC236}">
                <a16:creationId xmlns:a16="http://schemas.microsoft.com/office/drawing/2014/main" id="{F79A521C-2BD1-09A9-8F2A-525578EC131B}"/>
              </a:ext>
            </a:extLst>
          </p:cNvPr>
          <p:cNvSpPr txBox="1">
            <a:spLocks/>
          </p:cNvSpPr>
          <p:nvPr/>
        </p:nvSpPr>
        <p:spPr>
          <a:xfrm>
            <a:off x="3616285" y="1524318"/>
            <a:ext cx="5502904" cy="6477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600" dirty="0">
                <a:solidFill>
                  <a:srgbClr val="DA631B"/>
                </a:solidFill>
              </a:rPr>
              <a:t>UT Austin Dell Medical School</a:t>
            </a:r>
          </a:p>
        </p:txBody>
      </p:sp>
      <p:sp>
        <p:nvSpPr>
          <p:cNvPr id="3" name="Content Placeholder 4">
            <a:extLst>
              <a:ext uri="{FF2B5EF4-FFF2-40B4-BE49-F238E27FC236}">
                <a16:creationId xmlns:a16="http://schemas.microsoft.com/office/drawing/2014/main" id="{BEE07D8D-81DD-48E6-96F2-A01113400CB5}"/>
              </a:ext>
            </a:extLst>
          </p:cNvPr>
          <p:cNvSpPr txBox="1">
            <a:spLocks/>
          </p:cNvSpPr>
          <p:nvPr/>
        </p:nvSpPr>
        <p:spPr>
          <a:xfrm>
            <a:off x="864833" y="3900854"/>
            <a:ext cx="5502904" cy="6477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600" dirty="0">
                <a:solidFill>
                  <a:srgbClr val="00B0F0"/>
                </a:solidFill>
              </a:rPr>
              <a:t>Dell Children’s Medical Center</a:t>
            </a:r>
          </a:p>
        </p:txBody>
      </p:sp>
    </p:spTree>
    <p:extLst>
      <p:ext uri="{BB962C8B-B14F-4D97-AF65-F5344CB8AC3E}">
        <p14:creationId xmlns:p14="http://schemas.microsoft.com/office/powerpoint/2010/main" val="261345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F2DA-A4EB-5441-B79A-0A0C871C9A8F}"/>
              </a:ext>
            </a:extLst>
          </p:cNvPr>
          <p:cNvSpPr>
            <a:spLocks noGrp="1"/>
          </p:cNvSpPr>
          <p:nvPr>
            <p:ph type="title"/>
          </p:nvPr>
        </p:nvSpPr>
        <p:spPr>
          <a:xfrm>
            <a:off x="76200" y="223267"/>
            <a:ext cx="6629400" cy="871538"/>
          </a:xfrm>
        </p:spPr>
        <p:txBody>
          <a:bodyPr/>
          <a:lstStyle/>
          <a:p>
            <a:r>
              <a:rPr lang="en-US" sz="3600" dirty="0">
                <a:solidFill>
                  <a:schemeClr val="bg1"/>
                </a:solidFill>
              </a:rPr>
              <a:t>MISSON STATEMENT </a:t>
            </a:r>
          </a:p>
        </p:txBody>
      </p:sp>
      <p:sp>
        <p:nvSpPr>
          <p:cNvPr id="7" name="Text Placeholder 6">
            <a:extLst>
              <a:ext uri="{FF2B5EF4-FFF2-40B4-BE49-F238E27FC236}">
                <a16:creationId xmlns:a16="http://schemas.microsoft.com/office/drawing/2014/main" id="{685DBF1C-F0CB-0740-B29D-9BB3A6C2C424}"/>
              </a:ext>
            </a:extLst>
          </p:cNvPr>
          <p:cNvSpPr>
            <a:spLocks noGrp="1"/>
          </p:cNvSpPr>
          <p:nvPr>
            <p:ph type="body" sz="half" idx="2"/>
          </p:nvPr>
        </p:nvSpPr>
        <p:spPr>
          <a:xfrm>
            <a:off x="360286" y="1733550"/>
            <a:ext cx="4837112" cy="1503521"/>
          </a:xfrm>
        </p:spPr>
        <p:txBody>
          <a:bodyPr/>
          <a:lstStyle/>
          <a:p>
            <a:r>
              <a:rPr lang="en-US" sz="2800" b="1" dirty="0"/>
              <a:t>Advancing Clinical Care, Education and Research to Improve Children’s Lives </a:t>
            </a:r>
          </a:p>
          <a:p>
            <a:endParaRPr lang="en-US" dirty="0"/>
          </a:p>
        </p:txBody>
      </p:sp>
      <p:pic>
        <p:nvPicPr>
          <p:cNvPr id="8" name="Content Placeholder 7">
            <a:extLst>
              <a:ext uri="{FF2B5EF4-FFF2-40B4-BE49-F238E27FC236}">
                <a16:creationId xmlns:a16="http://schemas.microsoft.com/office/drawing/2014/main" id="{48904F8B-B014-BCB2-7445-4D56B9003DD0}"/>
              </a:ext>
            </a:extLst>
          </p:cNvPr>
          <p:cNvPicPr>
            <a:picLocks noGrp="1" noChangeAspect="1"/>
          </p:cNvPicPr>
          <p:nvPr>
            <p:ph idx="1"/>
          </p:nvPr>
        </p:nvPicPr>
        <p:blipFill>
          <a:blip r:embed="rId3"/>
          <a:stretch>
            <a:fillRect/>
          </a:stretch>
        </p:blipFill>
        <p:spPr>
          <a:xfrm>
            <a:off x="5486400" y="824483"/>
            <a:ext cx="3387942" cy="4095750"/>
          </a:xfrm>
        </p:spPr>
      </p:pic>
    </p:spTree>
    <p:extLst>
      <p:ext uri="{BB962C8B-B14F-4D97-AF65-F5344CB8AC3E}">
        <p14:creationId xmlns:p14="http://schemas.microsoft.com/office/powerpoint/2010/main" val="285372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0B6A5-DD90-4128-9E50-B1D7B703CBCF}"/>
              </a:ext>
            </a:extLst>
          </p:cNvPr>
          <p:cNvGrpSpPr/>
          <p:nvPr/>
        </p:nvGrpSpPr>
        <p:grpSpPr>
          <a:xfrm>
            <a:off x="71365" y="484531"/>
            <a:ext cx="9001270" cy="4670258"/>
            <a:chOff x="33455" y="304804"/>
            <a:chExt cx="9001270" cy="4505761"/>
          </a:xfrm>
        </p:grpSpPr>
        <p:sp>
          <p:nvSpPr>
            <p:cNvPr id="6" name="Rectangle 5">
              <a:extLst>
                <a:ext uri="{FF2B5EF4-FFF2-40B4-BE49-F238E27FC236}">
                  <a16:creationId xmlns:a16="http://schemas.microsoft.com/office/drawing/2014/main" id="{62F769BF-294B-4E4A-A368-F4248CD4C9D2}"/>
                </a:ext>
              </a:extLst>
            </p:cNvPr>
            <p:cNvSpPr/>
            <p:nvPr/>
          </p:nvSpPr>
          <p:spPr>
            <a:xfrm>
              <a:off x="33455" y="2460699"/>
              <a:ext cx="1506798" cy="365760"/>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Sima Patel, MHA</a:t>
              </a:r>
            </a:p>
            <a:p>
              <a:pPr algn="ctr"/>
              <a:r>
                <a:rPr lang="en-US" sz="700" dirty="0">
                  <a:solidFill>
                    <a:schemeClr val="tx1"/>
                  </a:solidFill>
                  <a:latin typeface="Arial" panose="020B0604020202020204" pitchFamily="34" charset="0"/>
                  <a:cs typeface="Arial" panose="020B0604020202020204" pitchFamily="34" charset="0"/>
                </a:rPr>
                <a:t>Senior Director of Operations &amp; Strategy</a:t>
              </a:r>
            </a:p>
          </p:txBody>
        </p:sp>
        <p:sp>
          <p:nvSpPr>
            <p:cNvPr id="8" name="Rectangle 7">
              <a:extLst>
                <a:ext uri="{FF2B5EF4-FFF2-40B4-BE49-F238E27FC236}">
                  <a16:creationId xmlns:a16="http://schemas.microsoft.com/office/drawing/2014/main" id="{FA62DCA6-2014-4DBF-8E2E-26F88B42C9AC}"/>
                </a:ext>
              </a:extLst>
            </p:cNvPr>
            <p:cNvSpPr/>
            <p:nvPr/>
          </p:nvSpPr>
          <p:spPr>
            <a:xfrm>
              <a:off x="212987" y="3596161"/>
              <a:ext cx="1102923" cy="365760"/>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Amy Lee MSW, PMP</a:t>
              </a:r>
            </a:p>
            <a:p>
              <a:pPr algn="ctr"/>
              <a:r>
                <a:rPr lang="en-US" sz="700" dirty="0">
                  <a:solidFill>
                    <a:schemeClr val="tx1"/>
                  </a:solidFill>
                  <a:latin typeface="Arial" panose="020B0604020202020204" pitchFamily="34" charset="0"/>
                  <a:cs typeface="Arial" panose="020B0604020202020204" pitchFamily="34" charset="0"/>
                </a:rPr>
                <a:t>Associate Director of Operations &amp; Strategy</a:t>
              </a:r>
              <a:endParaRPr lang="en-US" sz="700" i="1" dirty="0">
                <a:solidFill>
                  <a:schemeClr val="tx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EB97632-0310-4EC7-BDA1-A0EDCA047B1D}"/>
                </a:ext>
              </a:extLst>
            </p:cNvPr>
            <p:cNvGrpSpPr/>
            <p:nvPr/>
          </p:nvGrpSpPr>
          <p:grpSpPr>
            <a:xfrm>
              <a:off x="379723" y="304804"/>
              <a:ext cx="8655002" cy="4505761"/>
              <a:chOff x="379723" y="304804"/>
              <a:chExt cx="8655002" cy="4505761"/>
            </a:xfrm>
          </p:grpSpPr>
          <p:sp>
            <p:nvSpPr>
              <p:cNvPr id="18" name="Rectangle 17">
                <a:extLst>
                  <a:ext uri="{FF2B5EF4-FFF2-40B4-BE49-F238E27FC236}">
                    <a16:creationId xmlns:a16="http://schemas.microsoft.com/office/drawing/2014/main" id="{1BDDBE76-A6FA-42E2-AB7F-9E4DF613B82B}"/>
                  </a:ext>
                </a:extLst>
              </p:cNvPr>
              <p:cNvSpPr/>
              <p:nvPr/>
            </p:nvSpPr>
            <p:spPr>
              <a:xfrm>
                <a:off x="3733800" y="304804"/>
                <a:ext cx="1676400" cy="27995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Claudia Lucchinetti, MD</a:t>
                </a:r>
              </a:p>
              <a:p>
                <a:pPr algn="ctr"/>
                <a:r>
                  <a:rPr lang="en-US" sz="700" b="1" dirty="0">
                    <a:solidFill>
                      <a:schemeClr val="tx1"/>
                    </a:solidFill>
                    <a:latin typeface="Arial" panose="020B0604020202020204" pitchFamily="34" charset="0"/>
                    <a:cs typeface="Arial" panose="020B0604020202020204" pitchFamily="34" charset="0"/>
                  </a:rPr>
                  <a:t> Dean, Dell Medical School</a:t>
                </a:r>
                <a:endParaRPr lang="en-US" sz="900" b="1"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2240DD8-B3A2-46EB-995D-5D7A780F9E7A}"/>
                  </a:ext>
                </a:extLst>
              </p:cNvPr>
              <p:cNvSpPr/>
              <p:nvPr/>
            </p:nvSpPr>
            <p:spPr>
              <a:xfrm>
                <a:off x="6922067" y="1213487"/>
                <a:ext cx="1294492" cy="19972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latin typeface="Arial" panose="020B0604020202020204" pitchFamily="34" charset="0"/>
                    <a:cs typeface="Arial" panose="020B0604020202020204" pitchFamily="34" charset="0"/>
                  </a:rPr>
                  <a:t>Esteban De Santiago</a:t>
                </a:r>
              </a:p>
              <a:p>
                <a:pPr algn="ctr"/>
                <a:r>
                  <a:rPr lang="en-US" sz="600" dirty="0">
                    <a:solidFill>
                      <a:schemeClr val="tx1"/>
                    </a:solidFill>
                    <a:latin typeface="Arial" panose="020B0604020202020204" pitchFamily="34" charset="0"/>
                    <a:cs typeface="Arial" panose="020B0604020202020204" pitchFamily="34" charset="0"/>
                  </a:rPr>
                  <a:t>Executive Assistant to the Chair</a:t>
                </a:r>
                <a:endParaRPr lang="en-US" sz="600" i="1" dirty="0">
                  <a:solidFill>
                    <a:schemeClr val="tx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E91EA0B-8ED4-404A-BE6A-43FDCFDBB953}"/>
                  </a:ext>
                </a:extLst>
              </p:cNvPr>
              <p:cNvGrpSpPr/>
              <p:nvPr/>
            </p:nvGrpSpPr>
            <p:grpSpPr>
              <a:xfrm>
                <a:off x="4659581" y="2461885"/>
                <a:ext cx="1371600" cy="656607"/>
                <a:chOff x="7681211" y="3890125"/>
                <a:chExt cx="1371600" cy="656607"/>
              </a:xfrm>
            </p:grpSpPr>
            <p:sp>
              <p:nvSpPr>
                <p:cNvPr id="120" name="Rectangle 119">
                  <a:extLst>
                    <a:ext uri="{FF2B5EF4-FFF2-40B4-BE49-F238E27FC236}">
                      <a16:creationId xmlns:a16="http://schemas.microsoft.com/office/drawing/2014/main" id="{93820FA4-C02E-4FFF-89C8-4479EFE1F8C3}"/>
                    </a:ext>
                  </a:extLst>
                </p:cNvPr>
                <p:cNvSpPr/>
                <p:nvPr/>
              </p:nvSpPr>
              <p:spPr>
                <a:xfrm>
                  <a:off x="7807981" y="4296219"/>
                  <a:ext cx="1118060" cy="250513"/>
                </a:xfrm>
                <a:prstGeom prst="rect">
                  <a:avLst/>
                </a:prstGeom>
                <a:solidFill>
                  <a:schemeClr val="accent5">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Advocacy Leads</a:t>
                  </a:r>
                  <a:endParaRPr lang="en-US" sz="700" dirty="0">
                    <a:solidFill>
                      <a:schemeClr val="tx1"/>
                    </a:solidFill>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5D931AFB-AF15-4483-B1BA-590171178901}"/>
                    </a:ext>
                  </a:extLst>
                </p:cNvPr>
                <p:cNvSpPr/>
                <p:nvPr/>
              </p:nvSpPr>
              <p:spPr>
                <a:xfrm>
                  <a:off x="7681211" y="3890125"/>
                  <a:ext cx="1371600" cy="365760"/>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Kim Avila Edwards, MD </a:t>
                  </a:r>
                  <a:r>
                    <a:rPr lang="en-US" sz="700" dirty="0">
                      <a:solidFill>
                        <a:schemeClr val="tx1"/>
                      </a:solidFill>
                      <a:latin typeface="Arial" panose="020B0604020202020204" pitchFamily="34" charset="0"/>
                      <a:cs typeface="Arial" panose="020B0604020202020204" pitchFamily="34" charset="0"/>
                    </a:rPr>
                    <a:t>Associate Chair of Advocacy </a:t>
                  </a:r>
                </a:p>
              </p:txBody>
            </p:sp>
          </p:grpSp>
          <p:sp>
            <p:nvSpPr>
              <p:cNvPr id="21" name="Rectangle 20">
                <a:extLst>
                  <a:ext uri="{FF2B5EF4-FFF2-40B4-BE49-F238E27FC236}">
                    <a16:creationId xmlns:a16="http://schemas.microsoft.com/office/drawing/2014/main" id="{C4E03C63-27D4-4247-BD28-C48E26B2D99B}"/>
                  </a:ext>
                </a:extLst>
              </p:cNvPr>
              <p:cNvSpPr/>
              <p:nvPr/>
            </p:nvSpPr>
            <p:spPr>
              <a:xfrm>
                <a:off x="1613283" y="2463387"/>
                <a:ext cx="1279755" cy="365760"/>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Meena Iyer, MD    </a:t>
                </a:r>
              </a:p>
              <a:p>
                <a:pPr algn="ctr"/>
                <a:r>
                  <a:rPr lang="en-US" sz="700" b="1" dirty="0">
                    <a:solidFill>
                      <a:schemeClr val="tx1"/>
                    </a:solidFill>
                    <a:latin typeface="Arial" panose="020B0604020202020204" pitchFamily="34" charset="0"/>
                    <a:cs typeface="Arial" panose="020B0604020202020204" pitchFamily="34" charset="0"/>
                  </a:rPr>
                  <a:t> </a:t>
                </a:r>
                <a:r>
                  <a:rPr lang="en-US" sz="700" dirty="0">
                    <a:solidFill>
                      <a:schemeClr val="tx1"/>
                    </a:solidFill>
                    <a:latin typeface="Arial" panose="020B0604020202020204" pitchFamily="34" charset="0"/>
                    <a:cs typeface="Arial" panose="020B0604020202020204" pitchFamily="34" charset="0"/>
                  </a:rPr>
                  <a:t>Associate of Clinical Affairs</a:t>
                </a:r>
                <a:endParaRPr lang="en-US" sz="50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6B0C641-C63D-4581-A989-ED915C3C2DAD}"/>
                  </a:ext>
                </a:extLst>
              </p:cNvPr>
              <p:cNvSpPr/>
              <p:nvPr/>
            </p:nvSpPr>
            <p:spPr>
              <a:xfrm>
                <a:off x="6089554" y="2461886"/>
                <a:ext cx="1371600" cy="365760"/>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TBD</a:t>
                </a:r>
              </a:p>
              <a:p>
                <a:pPr algn="ctr"/>
                <a:r>
                  <a:rPr lang="en-US" sz="700" dirty="0">
                    <a:solidFill>
                      <a:schemeClr val="tx1"/>
                    </a:solidFill>
                    <a:latin typeface="Arial" panose="020B0604020202020204" pitchFamily="34" charset="0"/>
                    <a:cs typeface="Arial" panose="020B0604020202020204" pitchFamily="34" charset="0"/>
                  </a:rPr>
                  <a:t>Associate Chair of Research </a:t>
                </a:r>
              </a:p>
            </p:txBody>
          </p:sp>
          <p:sp>
            <p:nvSpPr>
              <p:cNvPr id="23" name="Rectangle 22">
                <a:extLst>
                  <a:ext uri="{FF2B5EF4-FFF2-40B4-BE49-F238E27FC236}">
                    <a16:creationId xmlns:a16="http://schemas.microsoft.com/office/drawing/2014/main" id="{52A5A74D-7B06-4CD2-8648-5A3F0E88C15B}"/>
                  </a:ext>
                </a:extLst>
              </p:cNvPr>
              <p:cNvSpPr/>
              <p:nvPr/>
            </p:nvSpPr>
            <p:spPr>
              <a:xfrm>
                <a:off x="6062515" y="3504217"/>
                <a:ext cx="1506798" cy="23242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Matt Wilkinson, MD</a:t>
                </a:r>
              </a:p>
              <a:p>
                <a:pPr algn="ctr"/>
                <a:r>
                  <a:rPr lang="en-US" sz="700" dirty="0">
                    <a:solidFill>
                      <a:schemeClr val="tx1"/>
                    </a:solidFill>
                    <a:latin typeface="Arial" panose="020B0604020202020204" pitchFamily="34" charset="0"/>
                    <a:cs typeface="Arial" panose="020B0604020202020204" pitchFamily="34" charset="0"/>
                  </a:rPr>
                  <a:t>Asst. Chair of Clinical Research</a:t>
                </a:r>
              </a:p>
            </p:txBody>
          </p:sp>
          <p:sp>
            <p:nvSpPr>
              <p:cNvPr id="24" name="Rectangle 23">
                <a:extLst>
                  <a:ext uri="{FF2B5EF4-FFF2-40B4-BE49-F238E27FC236}">
                    <a16:creationId xmlns:a16="http://schemas.microsoft.com/office/drawing/2014/main" id="{B0B06EE1-DB81-41ED-BCA3-1753759207D2}"/>
                  </a:ext>
                </a:extLst>
              </p:cNvPr>
              <p:cNvSpPr/>
              <p:nvPr/>
            </p:nvSpPr>
            <p:spPr>
              <a:xfrm>
                <a:off x="6292720" y="4366890"/>
                <a:ext cx="1310760" cy="202660"/>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Keli  Hawthorne</a:t>
                </a:r>
              </a:p>
              <a:p>
                <a:pPr algn="ctr"/>
                <a:r>
                  <a:rPr lang="en-US" sz="700" dirty="0">
                    <a:solidFill>
                      <a:schemeClr val="tx1"/>
                    </a:solidFill>
                    <a:latin typeface="Arial" panose="020B0604020202020204" pitchFamily="34" charset="0"/>
                    <a:cs typeface="Arial" panose="020B0604020202020204" pitchFamily="34" charset="0"/>
                  </a:rPr>
                  <a:t>Director of Clinical Research</a:t>
                </a:r>
              </a:p>
            </p:txBody>
          </p:sp>
          <p:sp>
            <p:nvSpPr>
              <p:cNvPr id="117" name="Rectangle 116">
                <a:extLst>
                  <a:ext uri="{FF2B5EF4-FFF2-40B4-BE49-F238E27FC236}">
                    <a16:creationId xmlns:a16="http://schemas.microsoft.com/office/drawing/2014/main" id="{5855012A-409D-4701-8BF9-20456B271B5E}"/>
                  </a:ext>
                </a:extLst>
              </p:cNvPr>
              <p:cNvSpPr/>
              <p:nvPr/>
            </p:nvSpPr>
            <p:spPr>
              <a:xfrm>
                <a:off x="7527927" y="2461887"/>
                <a:ext cx="1506798" cy="365760"/>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Dan Richards, MD</a:t>
                </a:r>
              </a:p>
              <a:p>
                <a:pPr algn="ctr"/>
                <a:r>
                  <a:rPr lang="en-US" sz="700" dirty="0">
                    <a:solidFill>
                      <a:schemeClr val="tx1"/>
                    </a:solidFill>
                    <a:latin typeface="Arial" panose="020B0604020202020204" pitchFamily="34" charset="0"/>
                    <a:cs typeface="Arial" panose="020B0604020202020204" pitchFamily="34" charset="0"/>
                  </a:rPr>
                  <a:t>Associate Chair of Academic Affairs</a:t>
                </a:r>
              </a:p>
            </p:txBody>
          </p:sp>
          <p:sp>
            <p:nvSpPr>
              <p:cNvPr id="27" name="Rectangle 26">
                <a:extLst>
                  <a:ext uri="{FF2B5EF4-FFF2-40B4-BE49-F238E27FC236}">
                    <a16:creationId xmlns:a16="http://schemas.microsoft.com/office/drawing/2014/main" id="{EF7F1444-758B-49CB-8F4E-FC5565DD33B6}"/>
                  </a:ext>
                </a:extLst>
              </p:cNvPr>
              <p:cNvSpPr/>
              <p:nvPr/>
            </p:nvSpPr>
            <p:spPr>
              <a:xfrm>
                <a:off x="4065621" y="756076"/>
                <a:ext cx="1012757" cy="27995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Z. Leah Harris, MD</a:t>
                </a:r>
              </a:p>
              <a:p>
                <a:pPr algn="ctr"/>
                <a:r>
                  <a:rPr lang="en-US" sz="700" b="1" dirty="0">
                    <a:solidFill>
                      <a:schemeClr val="tx1"/>
                    </a:solidFill>
                    <a:latin typeface="Arial" panose="020B0604020202020204" pitchFamily="34" charset="0"/>
                    <a:cs typeface="Arial" panose="020B0604020202020204" pitchFamily="34" charset="0"/>
                  </a:rPr>
                  <a:t>Chair</a:t>
                </a:r>
                <a:endParaRPr lang="en-US" sz="9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9E196B0-59F1-42B5-8AB4-3AAB27D71429}"/>
                  </a:ext>
                </a:extLst>
              </p:cNvPr>
              <p:cNvSpPr/>
              <p:nvPr/>
            </p:nvSpPr>
            <p:spPr>
              <a:xfrm>
                <a:off x="8319634" y="2865472"/>
                <a:ext cx="706755" cy="247915"/>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Faculty Affairs</a:t>
                </a:r>
                <a:endParaRPr lang="en-US" sz="70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4B935AD-2269-48B6-B601-18ACB76476AC}"/>
                  </a:ext>
                </a:extLst>
              </p:cNvPr>
              <p:cNvSpPr/>
              <p:nvPr/>
            </p:nvSpPr>
            <p:spPr>
              <a:xfrm>
                <a:off x="7527927" y="2867978"/>
                <a:ext cx="706756" cy="41543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Education</a:t>
                </a:r>
              </a:p>
              <a:p>
                <a:pPr algn="ctr"/>
                <a:endParaRPr lang="en-US" sz="600" b="1" dirty="0">
                  <a:solidFill>
                    <a:schemeClr val="tx1"/>
                  </a:solidFill>
                  <a:latin typeface="Arial" panose="020B0604020202020204" pitchFamily="34" charset="0"/>
                  <a:cs typeface="Arial" panose="020B0604020202020204" pitchFamily="34" charset="0"/>
                </a:endParaRPr>
              </a:p>
              <a:p>
                <a:pPr algn="ctr"/>
                <a:r>
                  <a:rPr lang="en-US" sz="700" dirty="0">
                    <a:solidFill>
                      <a:schemeClr val="tx1"/>
                    </a:solidFill>
                    <a:latin typeface="Arial" panose="020B0604020202020204" pitchFamily="34" charset="0"/>
                    <a:cs typeface="Arial" panose="020B0604020202020204" pitchFamily="34" charset="0"/>
                  </a:rPr>
                  <a:t>UME &amp; GME Directors</a:t>
                </a:r>
              </a:p>
            </p:txBody>
          </p:sp>
          <p:cxnSp>
            <p:nvCxnSpPr>
              <p:cNvPr id="63" name="Straight Connector 62">
                <a:extLst>
                  <a:ext uri="{FF2B5EF4-FFF2-40B4-BE49-F238E27FC236}">
                    <a16:creationId xmlns:a16="http://schemas.microsoft.com/office/drawing/2014/main" id="{DDE0614C-5526-4920-879B-E894B3A889AF}"/>
                  </a:ext>
                </a:extLst>
              </p:cNvPr>
              <p:cNvCxnSpPr>
                <a:cxnSpLocks/>
                <a:stCxn id="31" idx="0"/>
                <a:endCxn id="31" idx="0"/>
              </p:cNvCxnSpPr>
              <p:nvPr/>
            </p:nvCxnSpPr>
            <p:spPr>
              <a:xfrm>
                <a:off x="7881305" y="2867978"/>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a16="http://schemas.microsoft.com/office/drawing/2014/main" id="{CF9B5821-BD0D-49B6-8C2C-0A211E6E9FE7}"/>
                  </a:ext>
                </a:extLst>
              </p:cNvPr>
              <p:cNvSpPr/>
              <p:nvPr/>
            </p:nvSpPr>
            <p:spPr>
              <a:xfrm>
                <a:off x="1733087" y="2865472"/>
                <a:ext cx="1039965" cy="25552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Division Chiefs</a:t>
                </a:r>
              </a:p>
            </p:txBody>
          </p:sp>
          <p:sp>
            <p:nvSpPr>
              <p:cNvPr id="74" name="Rectangle 73">
                <a:extLst>
                  <a:ext uri="{FF2B5EF4-FFF2-40B4-BE49-F238E27FC236}">
                    <a16:creationId xmlns:a16="http://schemas.microsoft.com/office/drawing/2014/main" id="{0BA37DD1-8D47-4FF9-A5A9-7AC91B80D60F}"/>
                  </a:ext>
                </a:extLst>
              </p:cNvPr>
              <p:cNvSpPr/>
              <p:nvPr/>
            </p:nvSpPr>
            <p:spPr>
              <a:xfrm>
                <a:off x="2956170" y="2463388"/>
                <a:ext cx="1636638" cy="365760"/>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 Kate Remick, MD</a:t>
                </a:r>
              </a:p>
              <a:p>
                <a:pPr algn="ctr"/>
                <a:r>
                  <a:rPr lang="en-US" sz="700" b="1" dirty="0">
                    <a:solidFill>
                      <a:schemeClr val="tx1"/>
                    </a:solidFill>
                    <a:latin typeface="Arial" panose="020B0604020202020204" pitchFamily="34" charset="0"/>
                    <a:cs typeface="Arial" panose="020B0604020202020204" pitchFamily="34" charset="0"/>
                  </a:rPr>
                  <a:t> </a:t>
                </a:r>
                <a:r>
                  <a:rPr lang="en-US" sz="700" dirty="0">
                    <a:solidFill>
                      <a:schemeClr val="tx1"/>
                    </a:solidFill>
                    <a:latin typeface="Arial" panose="020B0604020202020204" pitchFamily="34" charset="0"/>
                    <a:cs typeface="Arial" panose="020B0604020202020204" pitchFamily="34" charset="0"/>
                  </a:rPr>
                  <a:t>Associate Chair of Quality, Innovation, and Outreach</a:t>
                </a:r>
                <a:endParaRPr lang="en-US" sz="500" dirty="0">
                  <a:solidFill>
                    <a:schemeClr val="tx1"/>
                  </a:solidFill>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B1651ABD-7793-4B31-94B0-88B5402F5CF2}"/>
                  </a:ext>
                </a:extLst>
              </p:cNvPr>
              <p:cNvSpPr/>
              <p:nvPr/>
            </p:nvSpPr>
            <p:spPr>
              <a:xfrm>
                <a:off x="381656" y="3996094"/>
                <a:ext cx="924381" cy="23242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rial" panose="020B0604020202020204" pitchFamily="34" charset="0"/>
                    <a:cs typeface="Arial" panose="020B0604020202020204" pitchFamily="34" charset="0"/>
                  </a:rPr>
                  <a:t>Faculty </a:t>
                </a:r>
              </a:p>
              <a:p>
                <a:pPr algn="ctr"/>
                <a:r>
                  <a:rPr lang="en-US" sz="700" dirty="0">
                    <a:solidFill>
                      <a:schemeClr val="tx1"/>
                    </a:solidFill>
                    <a:latin typeface="Arial" panose="020B0604020202020204" pitchFamily="34" charset="0"/>
                    <a:cs typeface="Arial" panose="020B0604020202020204" pitchFamily="34" charset="0"/>
                  </a:rPr>
                  <a:t>Affairs Manager</a:t>
                </a:r>
              </a:p>
            </p:txBody>
          </p:sp>
          <p:sp>
            <p:nvSpPr>
              <p:cNvPr id="82" name="Rectangle 81">
                <a:extLst>
                  <a:ext uri="{FF2B5EF4-FFF2-40B4-BE49-F238E27FC236}">
                    <a16:creationId xmlns:a16="http://schemas.microsoft.com/office/drawing/2014/main" id="{9C3E6D85-E554-4FDD-AFBD-14C871BC2FE1}"/>
                  </a:ext>
                </a:extLst>
              </p:cNvPr>
              <p:cNvSpPr/>
              <p:nvPr/>
            </p:nvSpPr>
            <p:spPr>
              <a:xfrm>
                <a:off x="2845192" y="4010730"/>
                <a:ext cx="924381" cy="23242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Krystle Bartley</a:t>
                </a:r>
              </a:p>
              <a:p>
                <a:pPr algn="ctr"/>
                <a:r>
                  <a:rPr lang="en-US" sz="700" dirty="0">
                    <a:solidFill>
                      <a:schemeClr val="tx1"/>
                    </a:solidFill>
                    <a:latin typeface="Arial" panose="020B0604020202020204" pitchFamily="34" charset="0"/>
                    <a:cs typeface="Arial" panose="020B0604020202020204" pitchFamily="34" charset="0"/>
                  </a:rPr>
                  <a:t>Assistant Director</a:t>
                </a:r>
              </a:p>
            </p:txBody>
          </p:sp>
          <p:sp>
            <p:nvSpPr>
              <p:cNvPr id="83" name="Rectangle 82">
                <a:extLst>
                  <a:ext uri="{FF2B5EF4-FFF2-40B4-BE49-F238E27FC236}">
                    <a16:creationId xmlns:a16="http://schemas.microsoft.com/office/drawing/2014/main" id="{25FC1559-71A0-40D4-8FC5-1CF709655DA5}"/>
                  </a:ext>
                </a:extLst>
              </p:cNvPr>
              <p:cNvSpPr/>
              <p:nvPr/>
            </p:nvSpPr>
            <p:spPr>
              <a:xfrm>
                <a:off x="3791123" y="4007612"/>
                <a:ext cx="879381" cy="23242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Louis Gonzales</a:t>
                </a:r>
              </a:p>
              <a:p>
                <a:pPr algn="ctr"/>
                <a:r>
                  <a:rPr lang="en-US" sz="700" dirty="0">
                    <a:solidFill>
                      <a:schemeClr val="tx1"/>
                    </a:solidFill>
                    <a:latin typeface="Arial" panose="020B0604020202020204" pitchFamily="34" charset="0"/>
                    <a:cs typeface="Arial" panose="020B0604020202020204" pitchFamily="34" charset="0"/>
                  </a:rPr>
                  <a:t>Director</a:t>
                </a:r>
              </a:p>
            </p:txBody>
          </p:sp>
          <p:sp>
            <p:nvSpPr>
              <p:cNvPr id="96" name="Rectangle 95">
                <a:extLst>
                  <a:ext uri="{FF2B5EF4-FFF2-40B4-BE49-F238E27FC236}">
                    <a16:creationId xmlns:a16="http://schemas.microsoft.com/office/drawing/2014/main" id="{64E5B20C-C348-4673-8DB7-AD243080EF94}"/>
                  </a:ext>
                </a:extLst>
              </p:cNvPr>
              <p:cNvSpPr/>
              <p:nvPr/>
            </p:nvSpPr>
            <p:spPr>
              <a:xfrm>
                <a:off x="379723" y="4267955"/>
                <a:ext cx="928245" cy="17575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rial" panose="020B0604020202020204" pitchFamily="34" charset="0"/>
                    <a:cs typeface="Arial" panose="020B0604020202020204" pitchFamily="34" charset="0"/>
                  </a:rPr>
                  <a:t>Business Analyst</a:t>
                </a:r>
              </a:p>
            </p:txBody>
          </p:sp>
          <p:sp>
            <p:nvSpPr>
              <p:cNvPr id="112" name="Rectangle 111">
                <a:extLst>
                  <a:ext uri="{FF2B5EF4-FFF2-40B4-BE49-F238E27FC236}">
                    <a16:creationId xmlns:a16="http://schemas.microsoft.com/office/drawing/2014/main" id="{B1DD916C-4BA2-4DCE-9D9A-79644D1CDF27}"/>
                  </a:ext>
                </a:extLst>
              </p:cNvPr>
              <p:cNvSpPr/>
              <p:nvPr/>
            </p:nvSpPr>
            <p:spPr>
              <a:xfrm>
                <a:off x="6515292" y="4578143"/>
                <a:ext cx="1088188" cy="23242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rial" panose="020B0604020202020204" pitchFamily="34" charset="0"/>
                    <a:cs typeface="Arial" panose="020B0604020202020204" pitchFamily="34" charset="0"/>
                  </a:rPr>
                  <a:t>Clinical Research Coordinators</a:t>
                </a:r>
              </a:p>
            </p:txBody>
          </p:sp>
          <p:sp>
            <p:nvSpPr>
              <p:cNvPr id="105" name="Rectangle 104">
                <a:extLst>
                  <a:ext uri="{FF2B5EF4-FFF2-40B4-BE49-F238E27FC236}">
                    <a16:creationId xmlns:a16="http://schemas.microsoft.com/office/drawing/2014/main" id="{4246AFBA-4E87-4764-B234-8CD0098D9982}"/>
                  </a:ext>
                </a:extLst>
              </p:cNvPr>
              <p:cNvSpPr/>
              <p:nvPr/>
            </p:nvSpPr>
            <p:spPr>
              <a:xfrm>
                <a:off x="387665" y="4483146"/>
                <a:ext cx="928245" cy="23242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rial" panose="020B0604020202020204" pitchFamily="34" charset="0"/>
                    <a:cs typeface="Arial" panose="020B0604020202020204" pitchFamily="34" charset="0"/>
                  </a:rPr>
                  <a:t>Executive Assistants</a:t>
                </a:r>
              </a:p>
            </p:txBody>
          </p:sp>
        </p:grpSp>
      </p:grpSp>
      <p:cxnSp>
        <p:nvCxnSpPr>
          <p:cNvPr id="126" name="Straight Connector 125">
            <a:extLst>
              <a:ext uri="{FF2B5EF4-FFF2-40B4-BE49-F238E27FC236}">
                <a16:creationId xmlns:a16="http://schemas.microsoft.com/office/drawing/2014/main" id="{A83CACFB-FD68-960C-3E10-97D91A6BB49E}"/>
              </a:ext>
            </a:extLst>
          </p:cNvPr>
          <p:cNvCxnSpPr>
            <a:cxnSpLocks/>
            <a:stCxn id="18" idx="2"/>
            <a:endCxn id="27" idx="0"/>
          </p:cNvCxnSpPr>
          <p:nvPr/>
        </p:nvCxnSpPr>
        <p:spPr>
          <a:xfrm>
            <a:off x="4609910" y="774708"/>
            <a:ext cx="0" cy="17757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32" name="Straight Connector 131">
            <a:extLst>
              <a:ext uri="{FF2B5EF4-FFF2-40B4-BE49-F238E27FC236}">
                <a16:creationId xmlns:a16="http://schemas.microsoft.com/office/drawing/2014/main" id="{B9AABB2D-12E9-60E0-EA32-AF47A67277C5}"/>
              </a:ext>
            </a:extLst>
          </p:cNvPr>
          <p:cNvCxnSpPr>
            <a:cxnSpLocks/>
          </p:cNvCxnSpPr>
          <p:nvPr/>
        </p:nvCxnSpPr>
        <p:spPr>
          <a:xfrm>
            <a:off x="304930" y="4243453"/>
            <a:ext cx="0" cy="667896"/>
          </a:xfrm>
          <a:prstGeom prst="line">
            <a:avLst/>
          </a:prstGeom>
          <a:ln w="6350"/>
        </p:spPr>
        <p:style>
          <a:lnRef idx="2">
            <a:schemeClr val="accent3"/>
          </a:lnRef>
          <a:fillRef idx="0">
            <a:schemeClr val="accent3"/>
          </a:fillRef>
          <a:effectRef idx="1">
            <a:schemeClr val="accent3"/>
          </a:effectRef>
          <a:fontRef idx="minor">
            <a:schemeClr val="tx1"/>
          </a:fontRef>
        </p:style>
      </p:cxnSp>
      <p:pic>
        <p:nvPicPr>
          <p:cNvPr id="137" name="Picture 2" descr="Team">
            <a:extLst>
              <a:ext uri="{FF2B5EF4-FFF2-40B4-BE49-F238E27FC236}">
                <a16:creationId xmlns:a16="http://schemas.microsoft.com/office/drawing/2014/main" id="{915A3E3F-95BA-03D8-074D-D170CACEF6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27" y="1824284"/>
            <a:ext cx="885478" cy="88547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0" descr="Meena Iyer - Pediatrics">
            <a:extLst>
              <a:ext uri="{FF2B5EF4-FFF2-40B4-BE49-F238E27FC236}">
                <a16:creationId xmlns:a16="http://schemas.microsoft.com/office/drawing/2014/main" id="{51EB00A1-2250-F120-7B0D-0FC447272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471" y="1821662"/>
            <a:ext cx="748315" cy="89072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Amy Lee, MSW, PMP | Dell Medical School">
            <a:extLst>
              <a:ext uri="{FF2B5EF4-FFF2-40B4-BE49-F238E27FC236}">
                <a16:creationId xmlns:a16="http://schemas.microsoft.com/office/drawing/2014/main" id="{146BD6A2-B5B6-C7D7-C4FF-DC7B63E4FC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344" y="3107823"/>
            <a:ext cx="759630" cy="759630"/>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B6787D6B-FA80-DACB-2092-22615B464009}"/>
              </a:ext>
            </a:extLst>
          </p:cNvPr>
          <p:cNvSpPr/>
          <p:nvPr/>
        </p:nvSpPr>
        <p:spPr>
          <a:xfrm>
            <a:off x="3836407" y="3119105"/>
            <a:ext cx="805350" cy="24090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Sponsored Programs </a:t>
            </a:r>
          </a:p>
        </p:txBody>
      </p:sp>
      <p:sp>
        <p:nvSpPr>
          <p:cNvPr id="144" name="Rectangle 143">
            <a:extLst>
              <a:ext uri="{FF2B5EF4-FFF2-40B4-BE49-F238E27FC236}">
                <a16:creationId xmlns:a16="http://schemas.microsoft.com/office/drawing/2014/main" id="{77D86609-53A2-FF15-1D16-16B69F63F886}"/>
              </a:ext>
            </a:extLst>
          </p:cNvPr>
          <p:cNvSpPr/>
          <p:nvPr/>
        </p:nvSpPr>
        <p:spPr>
          <a:xfrm>
            <a:off x="2986132" y="3117194"/>
            <a:ext cx="777630" cy="244728"/>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Quality</a:t>
            </a:r>
          </a:p>
        </p:txBody>
      </p:sp>
      <p:pic>
        <p:nvPicPr>
          <p:cNvPr id="145" name="Picture 8" descr="Matt Wilkinson - Assistant Chair of Clinical Research, Department of  Pediatrcs - Dell Medical School at the University of Texas at Austin |  LinkedIn">
            <a:extLst>
              <a:ext uri="{FF2B5EF4-FFF2-40B4-BE49-F238E27FC236}">
                <a16:creationId xmlns:a16="http://schemas.microsoft.com/office/drawing/2014/main" id="{02F22298-CB78-BEE4-10C6-D0E2DB7322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2464" y="3105567"/>
            <a:ext cx="742031" cy="687359"/>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32">
            <a:extLst>
              <a:ext uri="{FF2B5EF4-FFF2-40B4-BE49-F238E27FC236}">
                <a16:creationId xmlns:a16="http://schemas.microsoft.com/office/drawing/2014/main" id="{DDDCB385-7E21-25B3-E82D-E37875A2B4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6935" y="3449800"/>
            <a:ext cx="627263" cy="750272"/>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30" descr="Our Team – National Pediatric Readiness Quality Initiative">
            <a:extLst>
              <a:ext uri="{FF2B5EF4-FFF2-40B4-BE49-F238E27FC236}">
                <a16:creationId xmlns:a16="http://schemas.microsoft.com/office/drawing/2014/main" id="{A4460D07-A21E-2EE1-0E0B-BE852F8AD8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6132" y="3452690"/>
            <a:ext cx="777630" cy="74738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4" descr="Kimberly Cruzita Avila Edwards - Pediatrics">
            <a:extLst>
              <a:ext uri="{FF2B5EF4-FFF2-40B4-BE49-F238E27FC236}">
                <a16:creationId xmlns:a16="http://schemas.microsoft.com/office/drawing/2014/main" id="{A309147A-048B-11A6-CC09-CD32688B0B1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8070" y="1827260"/>
            <a:ext cx="738396" cy="8880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6" name="Picture 16" descr="Daniel Richards, M.D., FAAP | Dell Medical School">
            <a:extLst>
              <a:ext uri="{FF2B5EF4-FFF2-40B4-BE49-F238E27FC236}">
                <a16:creationId xmlns:a16="http://schemas.microsoft.com/office/drawing/2014/main" id="{F6B0EC37-A267-772C-1C29-892C7918FD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1368" y="1861201"/>
            <a:ext cx="841631" cy="85241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Team">
            <a:extLst>
              <a:ext uri="{FF2B5EF4-FFF2-40B4-BE49-F238E27FC236}">
                <a16:creationId xmlns:a16="http://schemas.microsoft.com/office/drawing/2014/main" id="{D84F0FC1-19D4-887C-9879-E7F4DA3C8F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4719" y="945358"/>
            <a:ext cx="627265" cy="62726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r. Claudia F. Lucchinetti will become the new dean of Dell Medical School in December.">
            <a:extLst>
              <a:ext uri="{FF2B5EF4-FFF2-40B4-BE49-F238E27FC236}">
                <a16:creationId xmlns:a16="http://schemas.microsoft.com/office/drawing/2014/main" id="{A32F94DE-C9B6-1EA0-195D-1BE3A3A8AE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90800" y="195141"/>
            <a:ext cx="1116743" cy="109036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atherine R.">
            <a:extLst>
              <a:ext uri="{FF2B5EF4-FFF2-40B4-BE49-F238E27FC236}">
                <a16:creationId xmlns:a16="http://schemas.microsoft.com/office/drawing/2014/main" id="{635A3FF5-D175-8540-64AB-56484A24CB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5077" y="1831106"/>
            <a:ext cx="887794" cy="8764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3" name="Picture 10" descr="Keli Hawthorne, M.S., RD | Dell Medical School">
            <a:extLst>
              <a:ext uri="{FF2B5EF4-FFF2-40B4-BE49-F238E27FC236}">
                <a16:creationId xmlns:a16="http://schemas.microsoft.com/office/drawing/2014/main" id="{8CBE7DB5-7E11-06A1-C5ED-9F9484EAF73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67230" y="4047747"/>
            <a:ext cx="627265" cy="627265"/>
          </a:xfrm>
          <a:prstGeom prst="rect">
            <a:avLst/>
          </a:prstGeom>
          <a:noFill/>
          <a:extLst>
            <a:ext uri="{909E8E84-426E-40DD-AFC4-6F175D3DCCD1}">
              <a14:hiddenFill xmlns:a14="http://schemas.microsoft.com/office/drawing/2010/main">
                <a:solidFill>
                  <a:srgbClr val="FFFFFF"/>
                </a:solidFill>
              </a14:hiddenFill>
            </a:ext>
          </a:extLst>
        </p:spPr>
      </p:pic>
      <p:cxnSp>
        <p:nvCxnSpPr>
          <p:cNvPr id="176" name="Straight Connector 175">
            <a:extLst>
              <a:ext uri="{FF2B5EF4-FFF2-40B4-BE49-F238E27FC236}">
                <a16:creationId xmlns:a16="http://schemas.microsoft.com/office/drawing/2014/main" id="{F875C3E7-579F-6707-4BEE-AFAC96B725DD}"/>
              </a:ext>
            </a:extLst>
          </p:cNvPr>
          <p:cNvCxnSpPr>
            <a:cxnSpLocks/>
          </p:cNvCxnSpPr>
          <p:nvPr/>
        </p:nvCxnSpPr>
        <p:spPr>
          <a:xfrm>
            <a:off x="304930" y="4406516"/>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77" name="Straight Connector 176">
            <a:extLst>
              <a:ext uri="{FF2B5EF4-FFF2-40B4-BE49-F238E27FC236}">
                <a16:creationId xmlns:a16="http://schemas.microsoft.com/office/drawing/2014/main" id="{03E00512-3E58-8D3C-4D06-8EA742B8B42A}"/>
              </a:ext>
            </a:extLst>
          </p:cNvPr>
          <p:cNvCxnSpPr/>
          <p:nvPr/>
        </p:nvCxnSpPr>
        <p:spPr>
          <a:xfrm>
            <a:off x="302997" y="4658932"/>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78" name="Straight Connector 177">
            <a:extLst>
              <a:ext uri="{FF2B5EF4-FFF2-40B4-BE49-F238E27FC236}">
                <a16:creationId xmlns:a16="http://schemas.microsoft.com/office/drawing/2014/main" id="{555AEDB1-7E25-0F72-5908-E1072A167794}"/>
              </a:ext>
            </a:extLst>
          </p:cNvPr>
          <p:cNvCxnSpPr/>
          <p:nvPr/>
        </p:nvCxnSpPr>
        <p:spPr>
          <a:xfrm>
            <a:off x="310939" y="4911349"/>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0" name="Straight Connector 179">
            <a:extLst>
              <a:ext uri="{FF2B5EF4-FFF2-40B4-BE49-F238E27FC236}">
                <a16:creationId xmlns:a16="http://schemas.microsoft.com/office/drawing/2014/main" id="{DD96905F-3B88-772A-8D66-499C02F1F4D0}"/>
              </a:ext>
            </a:extLst>
          </p:cNvPr>
          <p:cNvCxnSpPr/>
          <p:nvPr/>
        </p:nvCxnSpPr>
        <p:spPr>
          <a:xfrm>
            <a:off x="6458268" y="4848634"/>
            <a:ext cx="0" cy="16118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1" name="Straight Connector 180">
            <a:extLst>
              <a:ext uri="{FF2B5EF4-FFF2-40B4-BE49-F238E27FC236}">
                <a16:creationId xmlns:a16="http://schemas.microsoft.com/office/drawing/2014/main" id="{517682E4-1CA6-33A4-05BC-CF6B16DC821E}"/>
              </a:ext>
            </a:extLst>
          </p:cNvPr>
          <p:cNvCxnSpPr/>
          <p:nvPr/>
        </p:nvCxnSpPr>
        <p:spPr>
          <a:xfrm>
            <a:off x="6452464" y="5018719"/>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3" name="Straight Connector 182">
            <a:extLst>
              <a:ext uri="{FF2B5EF4-FFF2-40B4-BE49-F238E27FC236}">
                <a16:creationId xmlns:a16="http://schemas.microsoft.com/office/drawing/2014/main" id="{FEA2C6A5-1EFA-D08F-C2B1-71EAA2344EDC}"/>
              </a:ext>
            </a:extLst>
          </p:cNvPr>
          <p:cNvCxnSpPr/>
          <p:nvPr/>
        </p:nvCxnSpPr>
        <p:spPr>
          <a:xfrm>
            <a:off x="1651323" y="3074955"/>
            <a:ext cx="0" cy="164603"/>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4" name="Straight Connector 183">
            <a:extLst>
              <a:ext uri="{FF2B5EF4-FFF2-40B4-BE49-F238E27FC236}">
                <a16:creationId xmlns:a16="http://schemas.microsoft.com/office/drawing/2014/main" id="{010DD4D1-5D55-6433-86B6-98DF554D68DC}"/>
              </a:ext>
            </a:extLst>
          </p:cNvPr>
          <p:cNvCxnSpPr/>
          <p:nvPr/>
        </p:nvCxnSpPr>
        <p:spPr>
          <a:xfrm>
            <a:off x="1651323" y="3239558"/>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5" name="Straight Connector 184">
            <a:extLst>
              <a:ext uri="{FF2B5EF4-FFF2-40B4-BE49-F238E27FC236}">
                <a16:creationId xmlns:a16="http://schemas.microsoft.com/office/drawing/2014/main" id="{5D3E6FCD-EAC2-E9B7-5223-34BFC92513D5}"/>
              </a:ext>
            </a:extLst>
          </p:cNvPr>
          <p:cNvCxnSpPr/>
          <p:nvPr/>
        </p:nvCxnSpPr>
        <p:spPr>
          <a:xfrm>
            <a:off x="4710209" y="3081985"/>
            <a:ext cx="0" cy="164603"/>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6" name="Straight Connector 185">
            <a:extLst>
              <a:ext uri="{FF2B5EF4-FFF2-40B4-BE49-F238E27FC236}">
                <a16:creationId xmlns:a16="http://schemas.microsoft.com/office/drawing/2014/main" id="{E665F47C-6627-13C2-CBEB-9EE3EA7EE3C3}"/>
              </a:ext>
            </a:extLst>
          </p:cNvPr>
          <p:cNvCxnSpPr/>
          <p:nvPr/>
        </p:nvCxnSpPr>
        <p:spPr>
          <a:xfrm>
            <a:off x="4710079" y="3246588"/>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8" name="Straight Connector 187">
            <a:extLst>
              <a:ext uri="{FF2B5EF4-FFF2-40B4-BE49-F238E27FC236}">
                <a16:creationId xmlns:a16="http://schemas.microsoft.com/office/drawing/2014/main" id="{C747EB23-2EAF-4613-B084-22884689EA3C}"/>
              </a:ext>
            </a:extLst>
          </p:cNvPr>
          <p:cNvCxnSpPr>
            <a:cxnSpLocks/>
          </p:cNvCxnSpPr>
          <p:nvPr/>
        </p:nvCxnSpPr>
        <p:spPr>
          <a:xfrm>
            <a:off x="3375077" y="3361922"/>
            <a:ext cx="0" cy="90767"/>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89" name="Straight Connector 188">
            <a:extLst>
              <a:ext uri="{FF2B5EF4-FFF2-40B4-BE49-F238E27FC236}">
                <a16:creationId xmlns:a16="http://schemas.microsoft.com/office/drawing/2014/main" id="{B9EC32A1-AFE2-C9AC-F1AD-81423949C552}"/>
              </a:ext>
            </a:extLst>
          </p:cNvPr>
          <p:cNvCxnSpPr/>
          <p:nvPr/>
        </p:nvCxnSpPr>
        <p:spPr>
          <a:xfrm>
            <a:off x="4217091" y="3360011"/>
            <a:ext cx="0" cy="90767"/>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0243" name="Straight Connector 10242">
            <a:extLst>
              <a:ext uri="{FF2B5EF4-FFF2-40B4-BE49-F238E27FC236}">
                <a16:creationId xmlns:a16="http://schemas.microsoft.com/office/drawing/2014/main" id="{12BE26FF-CF15-4FBE-B9EB-BC06EB580202}"/>
              </a:ext>
            </a:extLst>
          </p:cNvPr>
          <p:cNvCxnSpPr>
            <a:cxnSpLocks/>
            <a:stCxn id="1026" idx="3"/>
            <a:endCxn id="157" idx="1"/>
          </p:cNvCxnSpPr>
          <p:nvPr/>
        </p:nvCxnSpPr>
        <p:spPr>
          <a:xfrm>
            <a:off x="5943600" y="1253932"/>
            <a:ext cx="431119" cy="5059"/>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0263" name="Straight Connector 10262">
            <a:extLst>
              <a:ext uri="{FF2B5EF4-FFF2-40B4-BE49-F238E27FC236}">
                <a16:creationId xmlns:a16="http://schemas.microsoft.com/office/drawing/2014/main" id="{F41452C5-BE8B-8EC2-50A3-B38DA50CF021}"/>
              </a:ext>
            </a:extLst>
          </p:cNvPr>
          <p:cNvCxnSpPr>
            <a:cxnSpLocks/>
          </p:cNvCxnSpPr>
          <p:nvPr/>
        </p:nvCxnSpPr>
        <p:spPr>
          <a:xfrm>
            <a:off x="2362200" y="1671521"/>
            <a:ext cx="0" cy="159585"/>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0265" name="Straight Connector 10264">
            <a:extLst>
              <a:ext uri="{FF2B5EF4-FFF2-40B4-BE49-F238E27FC236}">
                <a16:creationId xmlns:a16="http://schemas.microsoft.com/office/drawing/2014/main" id="{0524E645-F096-2F25-4D17-6A026EEB7B67}"/>
              </a:ext>
            </a:extLst>
          </p:cNvPr>
          <p:cNvCxnSpPr>
            <a:cxnSpLocks/>
          </p:cNvCxnSpPr>
          <p:nvPr/>
        </p:nvCxnSpPr>
        <p:spPr>
          <a:xfrm>
            <a:off x="3845651" y="1671521"/>
            <a:ext cx="0" cy="159585"/>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0303" name="Connector: Elbow 10302">
            <a:extLst>
              <a:ext uri="{FF2B5EF4-FFF2-40B4-BE49-F238E27FC236}">
                <a16:creationId xmlns:a16="http://schemas.microsoft.com/office/drawing/2014/main" id="{FCBCE225-5AAC-AFCC-5896-9F14F0F5098A}"/>
              </a:ext>
            </a:extLst>
          </p:cNvPr>
          <p:cNvCxnSpPr>
            <a:cxnSpLocks/>
            <a:endCxn id="27" idx="2"/>
          </p:cNvCxnSpPr>
          <p:nvPr/>
        </p:nvCxnSpPr>
        <p:spPr>
          <a:xfrm flipV="1">
            <a:off x="898280" y="1242455"/>
            <a:ext cx="3711630" cy="429672"/>
          </a:xfrm>
          <a:prstGeom prst="bentConnector2">
            <a:avLst/>
          </a:prstGeom>
          <a:ln w="9525"/>
        </p:spPr>
        <p:style>
          <a:lnRef idx="2">
            <a:schemeClr val="accent3"/>
          </a:lnRef>
          <a:fillRef idx="0">
            <a:schemeClr val="accent3"/>
          </a:fillRef>
          <a:effectRef idx="1">
            <a:schemeClr val="accent3"/>
          </a:effectRef>
          <a:fontRef idx="minor">
            <a:schemeClr val="tx1"/>
          </a:fontRef>
        </p:style>
      </p:cxnSp>
      <p:cxnSp>
        <p:nvCxnSpPr>
          <p:cNvPr id="10306" name="Connector: Elbow 10305">
            <a:extLst>
              <a:ext uri="{FF2B5EF4-FFF2-40B4-BE49-F238E27FC236}">
                <a16:creationId xmlns:a16="http://schemas.microsoft.com/office/drawing/2014/main" id="{EEFF3DBF-1E48-B521-1C9A-C8D8A49F8B76}"/>
              </a:ext>
            </a:extLst>
          </p:cNvPr>
          <p:cNvCxnSpPr>
            <a:cxnSpLocks/>
          </p:cNvCxnSpPr>
          <p:nvPr/>
        </p:nvCxnSpPr>
        <p:spPr>
          <a:xfrm>
            <a:off x="4605496" y="1668107"/>
            <a:ext cx="3743638" cy="193995"/>
          </a:xfrm>
          <a:prstGeom prst="bentConnector2">
            <a:avLst/>
          </a:prstGeom>
          <a:ln w="9525"/>
        </p:spPr>
        <p:style>
          <a:lnRef idx="2">
            <a:schemeClr val="accent3"/>
          </a:lnRef>
          <a:fillRef idx="0">
            <a:schemeClr val="accent3"/>
          </a:fillRef>
          <a:effectRef idx="1">
            <a:schemeClr val="accent3"/>
          </a:effectRef>
          <a:fontRef idx="minor">
            <a:schemeClr val="tx1"/>
          </a:fontRef>
        </p:style>
      </p:cxnSp>
      <p:cxnSp>
        <p:nvCxnSpPr>
          <p:cNvPr id="10308" name="Straight Connector 10307">
            <a:extLst>
              <a:ext uri="{FF2B5EF4-FFF2-40B4-BE49-F238E27FC236}">
                <a16:creationId xmlns:a16="http://schemas.microsoft.com/office/drawing/2014/main" id="{F77512ED-D074-F037-B21F-08B34F846D3A}"/>
              </a:ext>
            </a:extLst>
          </p:cNvPr>
          <p:cNvCxnSpPr>
            <a:cxnSpLocks/>
          </p:cNvCxnSpPr>
          <p:nvPr/>
        </p:nvCxnSpPr>
        <p:spPr>
          <a:xfrm>
            <a:off x="5384529" y="1671521"/>
            <a:ext cx="0" cy="159585"/>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4" name="Straight Connector 3">
            <a:extLst>
              <a:ext uri="{FF2B5EF4-FFF2-40B4-BE49-F238E27FC236}">
                <a16:creationId xmlns:a16="http://schemas.microsoft.com/office/drawing/2014/main" id="{41F09A66-72CE-4E31-996B-48D5F5E2C735}"/>
              </a:ext>
            </a:extLst>
          </p:cNvPr>
          <p:cNvCxnSpPr/>
          <p:nvPr/>
        </p:nvCxnSpPr>
        <p:spPr>
          <a:xfrm>
            <a:off x="349225" y="3074720"/>
            <a:ext cx="0" cy="164603"/>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668BD508-34E6-7929-5037-6A4F199E007C}"/>
              </a:ext>
            </a:extLst>
          </p:cNvPr>
          <p:cNvCxnSpPr/>
          <p:nvPr/>
        </p:nvCxnSpPr>
        <p:spPr>
          <a:xfrm>
            <a:off x="349225" y="3236438"/>
            <a:ext cx="114766" cy="0"/>
          </a:xfrm>
          <a:prstGeom prst="line">
            <a:avLst/>
          </a:prstGeom>
          <a:ln w="6350"/>
        </p:spPr>
        <p:style>
          <a:lnRef idx="2">
            <a:schemeClr val="accent3"/>
          </a:lnRef>
          <a:fillRef idx="0">
            <a:schemeClr val="accent3"/>
          </a:fillRef>
          <a:effectRef idx="1">
            <a:schemeClr val="accent3"/>
          </a:effectRef>
          <a:fontRef idx="minor">
            <a:schemeClr val="tx1"/>
          </a:fontRef>
        </p:style>
      </p:cxnSp>
      <p:cxnSp>
        <p:nvCxnSpPr>
          <p:cNvPr id="10" name="Straight Connector 9">
            <a:extLst>
              <a:ext uri="{FF2B5EF4-FFF2-40B4-BE49-F238E27FC236}">
                <a16:creationId xmlns:a16="http://schemas.microsoft.com/office/drawing/2014/main" id="{32C9517E-B4AC-AD7F-27D6-AF95423D0671}"/>
              </a:ext>
            </a:extLst>
          </p:cNvPr>
          <p:cNvCxnSpPr>
            <a:cxnSpLocks/>
          </p:cNvCxnSpPr>
          <p:nvPr/>
        </p:nvCxnSpPr>
        <p:spPr>
          <a:xfrm>
            <a:off x="894269" y="1671521"/>
            <a:ext cx="0" cy="159585"/>
          </a:xfrm>
          <a:prstGeom prst="line">
            <a:avLst/>
          </a:prstGeom>
          <a:ln w="6350"/>
        </p:spPr>
        <p:style>
          <a:lnRef idx="2">
            <a:schemeClr val="accent3"/>
          </a:lnRef>
          <a:fillRef idx="0">
            <a:schemeClr val="accent3"/>
          </a:fillRef>
          <a:effectRef idx="1">
            <a:schemeClr val="accent3"/>
          </a:effectRef>
          <a:fontRef idx="minor">
            <a:schemeClr val="tx1"/>
          </a:fontRef>
        </p:style>
      </p:cxnSp>
      <p:pic>
        <p:nvPicPr>
          <p:cNvPr id="3" name="Picture 18" descr="Team">
            <a:extLst>
              <a:ext uri="{FF2B5EF4-FFF2-40B4-BE49-F238E27FC236}">
                <a16:creationId xmlns:a16="http://schemas.microsoft.com/office/drawing/2014/main" id="{9FD65ADF-5316-BA3B-46AB-2C0FBB9AADE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28435" y="3499436"/>
            <a:ext cx="564971" cy="56497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7ED2BBD6-F54F-5F52-F4C5-BD420DAFA871}"/>
              </a:ext>
            </a:extLst>
          </p:cNvPr>
          <p:cNvCxnSpPr/>
          <p:nvPr/>
        </p:nvCxnSpPr>
        <p:spPr>
          <a:xfrm>
            <a:off x="8710921" y="3406415"/>
            <a:ext cx="0" cy="90767"/>
          </a:xfrm>
          <a:prstGeom prst="line">
            <a:avLst/>
          </a:prstGeom>
          <a:ln w="6350"/>
        </p:spPr>
        <p:style>
          <a:lnRef idx="2">
            <a:schemeClr val="accent3"/>
          </a:lnRef>
          <a:fillRef idx="0">
            <a:schemeClr val="accent3"/>
          </a:fillRef>
          <a:effectRef idx="1">
            <a:schemeClr val="accent3"/>
          </a:effectRef>
          <a:fontRef idx="minor">
            <a:schemeClr val="tx1"/>
          </a:fontRef>
        </p:style>
      </p:cxnSp>
      <p:sp>
        <p:nvSpPr>
          <p:cNvPr id="11" name="Rectangle 10">
            <a:extLst>
              <a:ext uri="{FF2B5EF4-FFF2-40B4-BE49-F238E27FC236}">
                <a16:creationId xmlns:a16="http://schemas.microsoft.com/office/drawing/2014/main" id="{9C1F7BAC-EC0B-9CFE-F7FC-6118323E5FCD}"/>
              </a:ext>
            </a:extLst>
          </p:cNvPr>
          <p:cNvSpPr/>
          <p:nvPr/>
        </p:nvSpPr>
        <p:spPr>
          <a:xfrm>
            <a:off x="8219619" y="4085605"/>
            <a:ext cx="924381" cy="379112"/>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Juliet Laney</a:t>
            </a:r>
          </a:p>
          <a:p>
            <a:pPr algn="ctr"/>
            <a:r>
              <a:rPr lang="en-US" sz="700" dirty="0">
                <a:solidFill>
                  <a:schemeClr val="tx1"/>
                </a:solidFill>
                <a:latin typeface="Arial" panose="020B0604020202020204" pitchFamily="34" charset="0"/>
                <a:cs typeface="Arial" panose="020B0604020202020204" pitchFamily="34" charset="0"/>
              </a:rPr>
              <a:t>Faculty </a:t>
            </a:r>
          </a:p>
          <a:p>
            <a:pPr algn="ctr"/>
            <a:r>
              <a:rPr lang="en-US" sz="700" dirty="0">
                <a:solidFill>
                  <a:schemeClr val="tx1"/>
                </a:solidFill>
                <a:latin typeface="Arial" panose="020B0604020202020204" pitchFamily="34" charset="0"/>
                <a:cs typeface="Arial" panose="020B0604020202020204" pitchFamily="34" charset="0"/>
              </a:rPr>
              <a:t>Affairs Manager</a:t>
            </a:r>
          </a:p>
        </p:txBody>
      </p:sp>
      <p:pic>
        <p:nvPicPr>
          <p:cNvPr id="1026" name="Picture 2" descr="UT Experts : University Communications : The University of Texas at Austin">
            <a:extLst>
              <a:ext uri="{FF2B5EF4-FFF2-40B4-BE49-F238E27FC236}">
                <a16:creationId xmlns:a16="http://schemas.microsoft.com/office/drawing/2014/main" id="{04778CDC-161C-9233-4C9B-D6D6808323D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27665" y="839756"/>
            <a:ext cx="715935" cy="82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7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61B5-4B12-520A-7DEE-2E055FC8018F}"/>
              </a:ext>
            </a:extLst>
          </p:cNvPr>
          <p:cNvSpPr>
            <a:spLocks noGrp="1"/>
          </p:cNvSpPr>
          <p:nvPr>
            <p:ph type="title"/>
          </p:nvPr>
        </p:nvSpPr>
        <p:spPr/>
        <p:txBody>
          <a:bodyPr/>
          <a:lstStyle/>
          <a:p>
            <a:r>
              <a:rPr lang="en-US" dirty="0"/>
              <a:t>Operations &amp; Strategy</a:t>
            </a:r>
          </a:p>
        </p:txBody>
      </p:sp>
      <p:sp>
        <p:nvSpPr>
          <p:cNvPr id="3" name="Content Placeholder 2">
            <a:extLst>
              <a:ext uri="{FF2B5EF4-FFF2-40B4-BE49-F238E27FC236}">
                <a16:creationId xmlns:a16="http://schemas.microsoft.com/office/drawing/2014/main" id="{D99BA1BC-12EE-415C-E7FB-513885024389}"/>
              </a:ext>
            </a:extLst>
          </p:cNvPr>
          <p:cNvSpPr>
            <a:spLocks noGrp="1"/>
          </p:cNvSpPr>
          <p:nvPr>
            <p:ph idx="1"/>
          </p:nvPr>
        </p:nvSpPr>
        <p:spPr/>
        <p:txBody>
          <a:bodyPr>
            <a:normAutofit/>
          </a:bodyPr>
          <a:lstStyle/>
          <a:p>
            <a:r>
              <a:rPr lang="en-US" dirty="0"/>
              <a:t>Clinical Operations</a:t>
            </a:r>
          </a:p>
          <a:p>
            <a:r>
              <a:rPr lang="en-US" dirty="0"/>
              <a:t>Business Development of New Programs</a:t>
            </a:r>
          </a:p>
          <a:p>
            <a:r>
              <a:rPr lang="en-US" dirty="0"/>
              <a:t>Ongoing Faculty Support</a:t>
            </a:r>
          </a:p>
          <a:p>
            <a:r>
              <a:rPr lang="en-US" dirty="0"/>
              <a:t>Recruitment</a:t>
            </a:r>
          </a:p>
          <a:p>
            <a:r>
              <a:rPr lang="en-US" dirty="0">
                <a:solidFill>
                  <a:schemeClr val="accent2"/>
                </a:solidFill>
              </a:rPr>
              <a:t>Compensation (Recruits and Existing Faculty)</a:t>
            </a:r>
          </a:p>
          <a:p>
            <a:pPr marL="0" indent="0">
              <a:buNone/>
            </a:pPr>
            <a:endParaRPr lang="en-US" dirty="0"/>
          </a:p>
          <a:p>
            <a:pPr lvl="1"/>
            <a:endParaRPr lang="en-US" dirty="0"/>
          </a:p>
        </p:txBody>
      </p:sp>
    </p:spTree>
    <p:extLst>
      <p:ext uri="{BB962C8B-B14F-4D97-AF65-F5344CB8AC3E}">
        <p14:creationId xmlns:p14="http://schemas.microsoft.com/office/powerpoint/2010/main" val="2299754022"/>
      </p:ext>
    </p:extLst>
  </p:cSld>
  <p:clrMapOvr>
    <a:masterClrMapping/>
  </p:clrMapOvr>
</p:sld>
</file>

<file path=ppt/theme/theme1.xml><?xml version="1.0" encoding="utf-8"?>
<a:theme xmlns:a="http://schemas.openxmlformats.org/drawingml/2006/main" name="2_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9 White Backgroud">
  <a:themeElements>
    <a:clrScheme name="Custom 1">
      <a:dk1>
        <a:srgbClr val="000000"/>
      </a:dk1>
      <a:lt1>
        <a:srgbClr val="FFFFFF"/>
      </a:lt1>
      <a:dk2>
        <a:srgbClr val="333F48"/>
      </a:dk2>
      <a:lt2>
        <a:srgbClr val="D6D2CF"/>
      </a:lt2>
      <a:accent1>
        <a:srgbClr val="00A8B6"/>
      </a:accent1>
      <a:accent2>
        <a:srgbClr val="BF5700"/>
      </a:accent2>
      <a:accent3>
        <a:srgbClr val="A5A5A5"/>
      </a:accent3>
      <a:accent4>
        <a:srgbClr val="F8971F"/>
      </a:accent4>
      <a:accent5>
        <a:srgbClr val="005E86"/>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16-9 White Backgroud">
  <a:themeElements>
    <a:clrScheme name="UT new orange">
      <a:dk1>
        <a:srgbClr val="000000"/>
      </a:dk1>
      <a:lt1>
        <a:srgbClr val="FFFFFF"/>
      </a:lt1>
      <a:dk2>
        <a:srgbClr val="333F48"/>
      </a:dk2>
      <a:lt2>
        <a:srgbClr val="D6D2CF"/>
      </a:lt2>
      <a:accent1>
        <a:srgbClr val="005F86"/>
      </a:accent1>
      <a:accent2>
        <a:srgbClr val="BF5700"/>
      </a:accent2>
      <a:accent3>
        <a:srgbClr val="A5A5A5"/>
      </a:accent3>
      <a:accent4>
        <a:srgbClr val="F8971F"/>
      </a:accent4>
      <a:accent5>
        <a:srgbClr val="00A9B7"/>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16-9 White Backgroud">
  <a:themeElements>
    <a:clrScheme name="UT new orange">
      <a:dk1>
        <a:srgbClr val="000000"/>
      </a:dk1>
      <a:lt1>
        <a:srgbClr val="FFFFFF"/>
      </a:lt1>
      <a:dk2>
        <a:srgbClr val="333F48"/>
      </a:dk2>
      <a:lt2>
        <a:srgbClr val="D6D2CF"/>
      </a:lt2>
      <a:accent1>
        <a:srgbClr val="005F86"/>
      </a:accent1>
      <a:accent2>
        <a:srgbClr val="BF5700"/>
      </a:accent2>
      <a:accent3>
        <a:srgbClr val="A5A5A5"/>
      </a:accent3>
      <a:accent4>
        <a:srgbClr val="F8971F"/>
      </a:accent4>
      <a:accent5>
        <a:srgbClr val="00A9B7"/>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16-9 White Backgroud">
  <a:themeElements>
    <a:clrScheme name="Custom 1">
      <a:dk1>
        <a:srgbClr val="000000"/>
      </a:dk1>
      <a:lt1>
        <a:srgbClr val="FFFFFF"/>
      </a:lt1>
      <a:dk2>
        <a:srgbClr val="333F48"/>
      </a:dk2>
      <a:lt2>
        <a:srgbClr val="D6D2CF"/>
      </a:lt2>
      <a:accent1>
        <a:srgbClr val="00A8B6"/>
      </a:accent1>
      <a:accent2>
        <a:srgbClr val="BF5700"/>
      </a:accent2>
      <a:accent3>
        <a:srgbClr val="A5A5A5"/>
      </a:accent3>
      <a:accent4>
        <a:srgbClr val="F8971F"/>
      </a:accent4>
      <a:accent5>
        <a:srgbClr val="005E86"/>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12043</TotalTime>
  <Words>2998</Words>
  <Application>Microsoft Office PowerPoint</Application>
  <PresentationFormat>On-screen Show (16:9)</PresentationFormat>
  <Paragraphs>619</Paragraphs>
  <Slides>35</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35</vt:i4>
      </vt:variant>
    </vt:vector>
  </HeadingPairs>
  <TitlesOfParts>
    <vt:vector size="48" baseType="lpstr">
      <vt:lpstr>Arial</vt:lpstr>
      <vt:lpstr>Arial Black</vt:lpstr>
      <vt:lpstr>Calibri</vt:lpstr>
      <vt:lpstr>Calibri Light</vt:lpstr>
      <vt:lpstr>Cambria</vt:lpstr>
      <vt:lpstr>Times New Roman</vt:lpstr>
      <vt:lpstr>Wingdings</vt:lpstr>
      <vt:lpstr>ヒラギノ角ゴ Pro W3</vt:lpstr>
      <vt:lpstr>2_16-9 Cover</vt:lpstr>
      <vt:lpstr>16-9 White Backgroud</vt:lpstr>
      <vt:lpstr>1_16-9 White Backgroud</vt:lpstr>
      <vt:lpstr>2_16-9 White Backgroud</vt:lpstr>
      <vt:lpstr>3_16-9 White Backgroud</vt:lpstr>
      <vt:lpstr>               UT Dell Medical School  Department of Pediatrics  </vt:lpstr>
      <vt:lpstr>Overview: </vt:lpstr>
      <vt:lpstr>We are only 7 years old </vt:lpstr>
      <vt:lpstr>We are only 7 years old </vt:lpstr>
      <vt:lpstr>What makes Dell Med different:</vt:lpstr>
      <vt:lpstr>partnership</vt:lpstr>
      <vt:lpstr>MISSON STATEMENT </vt:lpstr>
      <vt:lpstr>PowerPoint Presentation</vt:lpstr>
      <vt:lpstr>Operations &amp; Strategy</vt:lpstr>
      <vt:lpstr>Salary CALCULATIONs</vt:lpstr>
      <vt:lpstr>FTE ALLOCATIONS OVERVIEW </vt:lpstr>
      <vt:lpstr>Compensation Models </vt:lpstr>
      <vt:lpstr>ANNUAL MERIT </vt:lpstr>
      <vt:lpstr>Faculty Benefits </vt:lpstr>
      <vt:lpstr>Always Have A North Star </vt:lpstr>
      <vt:lpstr>Thank You &amp; Questions </vt:lpstr>
      <vt:lpstr>OUR Department leadership &amp; Growth</vt:lpstr>
      <vt:lpstr>PowerPoint Presentation</vt:lpstr>
      <vt:lpstr>PowerPoint Presentation</vt:lpstr>
      <vt:lpstr>If you could build your department from scratch – what would it look like?</vt:lpstr>
      <vt:lpstr>What comes first – the department or the hospital?</vt:lpstr>
      <vt:lpstr>     2020                                      2023</vt:lpstr>
      <vt:lpstr>PowerPoint Presentation</vt:lpstr>
      <vt:lpstr>Fragmented versus Independent</vt:lpstr>
      <vt:lpstr>Chuck Fraser Phenomenon</vt:lpstr>
      <vt:lpstr>PowerPoint Presentation</vt:lpstr>
      <vt:lpstr>PowerPoint Presentation</vt:lpstr>
      <vt:lpstr>ADVOCACY – test case!</vt:lpstr>
      <vt:lpstr>Divisions within the Department of Pediatrics</vt:lpstr>
      <vt:lpstr>PowerPoint Presentation</vt:lpstr>
      <vt:lpstr>Dell pediatric research institute</vt:lpstr>
      <vt:lpstr>Steve ekker, phd</vt:lpstr>
      <vt:lpstr>Pediatrics and the Future of Child Health</vt:lpstr>
      <vt:lpstr>lessons learned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subject/>
  <dc:creator>University Marketing and Creative Services</dc:creator>
  <cp:keywords/>
  <dc:description/>
  <cp:lastModifiedBy>Patel, Sima</cp:lastModifiedBy>
  <cp:revision>569</cp:revision>
  <cp:lastPrinted>2011-01-24T02:49:42Z</cp:lastPrinted>
  <dcterms:created xsi:type="dcterms:W3CDTF">2011-06-30T15:04:08Z</dcterms:created>
  <dcterms:modified xsi:type="dcterms:W3CDTF">2023-11-03T12:50:20Z</dcterms:modified>
  <cp:category/>
</cp:coreProperties>
</file>