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0"/>
  </p:notesMasterIdLst>
  <p:sldIdLst>
    <p:sldId id="2147468830" r:id="rId4"/>
    <p:sldId id="2147468807" r:id="rId5"/>
    <p:sldId id="2147468854" r:id="rId6"/>
    <p:sldId id="2147468855" r:id="rId7"/>
    <p:sldId id="2147468857" r:id="rId8"/>
    <p:sldId id="214746885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chinetti, Claudia" initials="LC" lastIdx="1" clrIdx="0">
    <p:extLst>
      <p:ext uri="{19B8F6BF-5375-455C-9EA6-DF929625EA0E}">
        <p15:presenceInfo xmlns:p15="http://schemas.microsoft.com/office/powerpoint/2012/main" userId="S-1-5-21-527237240-963894560-725345543-1246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0070C0"/>
    <a:srgbClr val="C17403"/>
    <a:srgbClr val="604A7B"/>
    <a:srgbClr val="FFFFFF"/>
    <a:srgbClr val="FABFD2"/>
    <a:srgbClr val="9D7660"/>
    <a:srgbClr val="BAB0AC"/>
    <a:srgbClr val="79706E"/>
    <a:srgbClr val="B07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754" autoAdjust="0"/>
    <p:restoredTop sz="94751" autoAdjust="0"/>
  </p:normalViewPr>
  <p:slideViewPr>
    <p:cSldViewPr snapToGrid="0">
      <p:cViewPr varScale="1">
        <p:scale>
          <a:sx n="162" d="100"/>
          <a:sy n="162" d="100"/>
        </p:scale>
        <p:origin x="119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30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4C90-8E13-433F-AB59-1F9C47B9080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89B2-6C8B-4DB9-B422-10DCAEEAC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BF5700"/>
              </a:buClr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Right now, you,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our leaders, drawing</a:t>
            </a:r>
            <a: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your knowledge, experience, and innovative spirt, are creating the most forward-thinking, state-of-the-art integrated academic system of care in the nation, if not the world</a:t>
            </a:r>
          </a:p>
          <a:p>
            <a:pPr marL="511175" lvl="1" indent="-228600">
              <a:buClr>
                <a:srgbClr val="BF5700"/>
              </a:buClr>
              <a:buFont typeface="Arial" panose="020B0604020202020204" pitchFamily="34" charset="0"/>
              <a:buChar char="-"/>
            </a:pPr>
            <a: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Marketing team supports your work by documenting, explaining, and promoting it to the public </a:t>
            </a:r>
            <a:b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rgbClr val="333F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F57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feel a tremendous responsibility to create a suite of easily accessible vehicles through which we can deliver a relatable, compelling body of work that accurately reflects the power of the enterprise you are building</a:t>
            </a:r>
          </a:p>
          <a:p>
            <a:pPr marL="511175" lvl="1" indent="-228600">
              <a:buClr>
                <a:srgbClr val="BF5700"/>
              </a:buClr>
              <a:buFont typeface="Arial" panose="020B0604020202020204" pitchFamily="34" charset="0"/>
              <a:buChar char="-"/>
            </a:pPr>
            <a: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deserve a level support that reflects the quality of your work, and the extent of your commitment</a:t>
            </a:r>
          </a:p>
          <a:p>
            <a:pPr marL="511175" lvl="1" indent="-228600">
              <a:buClr>
                <a:srgbClr val="BF5700"/>
              </a:buClr>
              <a:buFont typeface="Arial" panose="020B0604020202020204" pitchFamily="34" charset="0"/>
              <a:buChar char="-"/>
            </a:pPr>
            <a:r>
              <a:rPr lang="en-US" sz="1400" b="1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please help us help you by providing us with the staff, working space, and tools (physical and digital) we need to succeed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89B2-6C8B-4DB9-B422-10DCAEEACB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5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5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01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23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EDEA-B4C7-804D-8F0D-0E1AEB18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1847-1E89-7A49-AE52-6DC9C93F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8" y="1475232"/>
            <a:ext cx="11234387" cy="446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22084" y="6022850"/>
            <a:ext cx="7228416" cy="743711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E6F71"/>
                </a:solidFill>
              </a:defRPr>
            </a:lvl1pPr>
            <a:lvl2pPr marL="609570" indent="0">
              <a:spcAft>
                <a:spcPts val="0"/>
              </a:spcAft>
              <a:buNone/>
              <a:defRPr sz="1867">
                <a:solidFill>
                  <a:srgbClr val="6E6F71"/>
                </a:solidFill>
              </a:defRPr>
            </a:lvl2pPr>
            <a:lvl3pPr marL="1219140" indent="0">
              <a:spcAft>
                <a:spcPts val="0"/>
              </a:spcAft>
              <a:buNone/>
              <a:defRPr sz="1867">
                <a:solidFill>
                  <a:srgbClr val="6E6F71"/>
                </a:solidFill>
              </a:defRPr>
            </a:lvl3pPr>
            <a:lvl4pPr marL="1828709" indent="0">
              <a:spcAft>
                <a:spcPts val="0"/>
              </a:spcAft>
              <a:buNone/>
              <a:defRPr sz="1867">
                <a:solidFill>
                  <a:srgbClr val="6E6F71"/>
                </a:solidFill>
              </a:defRPr>
            </a:lvl4pPr>
            <a:lvl5pPr marL="2438278" indent="0">
              <a:spcAft>
                <a:spcPts val="0"/>
              </a:spcAft>
              <a:buNone/>
              <a:defRPr sz="1867">
                <a:solidFill>
                  <a:srgbClr val="6E6F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14CF-6F3D-BF43-9D2D-4821069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6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E44A87-B842-4379-8A1F-829DCCEB4B90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B9F5A72-9FBF-4405-BE53-4CAD855B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414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6" y="4498848"/>
            <a:ext cx="4434835" cy="510475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3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2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8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/>
          <a:stretch/>
        </p:blipFill>
        <p:spPr>
          <a:xfrm>
            <a:off x="5651500" y="1123950"/>
            <a:ext cx="6540500" cy="43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1123950"/>
            <a:ext cx="7315200" cy="4333649"/>
          </a:xfrm>
          <a:prstGeom prst="rect">
            <a:avLst/>
          </a:prstGeom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504" y="1362456"/>
            <a:ext cx="11078633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504" y="2496312"/>
            <a:ext cx="1109980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3419857"/>
            <a:ext cx="9684512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Date</a:t>
            </a:r>
          </a:p>
        </p:txBody>
      </p:sp>
      <p:pic>
        <p:nvPicPr>
          <p:cNvPr id="7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0323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0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/>
          <a:stretch/>
        </p:blipFill>
        <p:spPr>
          <a:xfrm>
            <a:off x="5651500" y="1123950"/>
            <a:ext cx="6540500" cy="43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1123950"/>
            <a:ext cx="7315200" cy="4333649"/>
          </a:xfrm>
          <a:prstGeom prst="rect">
            <a:avLst/>
          </a:prstGeom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504" y="1362456"/>
            <a:ext cx="11078633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504" y="2496312"/>
            <a:ext cx="1109980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0323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4E77926-5969-4E62-9078-02868689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3419856"/>
            <a:ext cx="3252216" cy="2666619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22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Date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0A5E-20C7-4107-98FD-CA4DB9E46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8006" y="3419856"/>
            <a:ext cx="3255264" cy="2670048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651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3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/>
          <a:stretch/>
        </p:blipFill>
        <p:spPr>
          <a:xfrm>
            <a:off x="5651500" y="1123950"/>
            <a:ext cx="6540500" cy="43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1123950"/>
            <a:ext cx="7315200" cy="4333649"/>
          </a:xfrm>
          <a:prstGeom prst="rect">
            <a:avLst/>
          </a:prstGeom>
        </p:spPr>
      </p:pic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504" y="1362456"/>
            <a:ext cx="11078633" cy="1188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504" y="2496312"/>
            <a:ext cx="11099800" cy="506412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0" descr="Sg2logo_30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0323" y="365477"/>
            <a:ext cx="996828" cy="4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70BB590-067F-4FB2-9BB2-60503C41B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53" y="3419857"/>
            <a:ext cx="2240280" cy="1477264"/>
          </a:xfrm>
        </p:spPr>
        <p:txBody>
          <a:bodyPr/>
          <a:lstStyle>
            <a:lvl1pPr marL="0" indent="0" algn="l">
              <a:spcBef>
                <a:spcPts val="1500"/>
              </a:spcBef>
              <a:buNone/>
              <a:defRPr sz="1800" b="0"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0" indent="0" algn="l">
              <a:lnSpc>
                <a:spcPct val="200000"/>
              </a:lnSpc>
              <a:buNone/>
              <a:defRPr sz="1600" b="0">
                <a:latin typeface="+mn-lt"/>
              </a:defRPr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4B5B36-20F4-41D4-AE94-C510701A3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3656" y="3419857"/>
            <a:ext cx="2240280" cy="1481328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1800"/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2592BD-76F3-441D-B2BA-12C94CCF6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5694" y="3419857"/>
            <a:ext cx="2240280" cy="1481328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1800"/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/>
              <a:t>Author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A292C6FA-1E4C-423E-8CF5-2705F8CA6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953" y="5530483"/>
            <a:ext cx="1828800" cy="33832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79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4487333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" name="Group 3"/>
          <p:cNvGrpSpPr/>
          <p:nvPr userDrawn="1"/>
        </p:nvGrpSpPr>
        <p:grpSpPr bwMode="ltGray">
          <a:xfrm>
            <a:off x="571500" y="854076"/>
            <a:ext cx="10987636" cy="964009"/>
            <a:chOff x="198879" y="854075"/>
            <a:chExt cx="8469988" cy="964009"/>
          </a:xfrm>
        </p:grpSpPr>
        <p:sp>
          <p:nvSpPr>
            <p:cNvPr id="5" name="Oval 4"/>
            <p:cNvSpPr/>
            <p:nvPr userDrawn="1"/>
          </p:nvSpPr>
          <p:spPr bwMode="ltGray">
            <a:xfrm flipH="1">
              <a:off x="8597957" y="854075"/>
              <a:ext cx="7091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 userDrawn="1"/>
          </p:nvGrpSpPr>
          <p:grpSpPr bwMode="ltGray">
            <a:xfrm rot="10800000">
              <a:off x="198879" y="1145381"/>
              <a:ext cx="70910" cy="672703"/>
              <a:chOff x="8755149" y="1006475"/>
              <a:chExt cx="70910" cy="672703"/>
            </a:xfrm>
          </p:grpSpPr>
          <p:sp>
            <p:nvSpPr>
              <p:cNvPr id="9" name="Oval 8"/>
              <p:cNvSpPr/>
              <p:nvPr userDrawn="1"/>
            </p:nvSpPr>
            <p:spPr bwMode="ltGray">
              <a:xfrm flipH="1">
                <a:off x="8755149" y="1006475"/>
                <a:ext cx="7091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3082" y="1554480"/>
            <a:ext cx="3394988" cy="95885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28033" y="1581912"/>
            <a:ext cx="6633633" cy="4876800"/>
          </a:xfr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1pPr>
            <a:lvl2pPr marL="341313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Insert Agenda 1 </a:t>
            </a:r>
          </a:p>
          <a:p>
            <a:pPr lvl="0"/>
            <a:r>
              <a:rPr lang="en-US" dirty="0"/>
              <a:t>Insert Agenda 2</a:t>
            </a:r>
          </a:p>
          <a:p>
            <a:pPr lvl="0"/>
            <a:r>
              <a:rPr lang="en-US" dirty="0"/>
              <a:t>Insert Agenda 3</a:t>
            </a:r>
          </a:p>
          <a:p>
            <a:pPr lvl="0"/>
            <a:r>
              <a:rPr lang="en-US" dirty="0"/>
              <a:t>Insert Agenda 4</a:t>
            </a:r>
          </a:p>
          <a:p>
            <a:pPr lvl="0"/>
            <a:r>
              <a:rPr lang="en-US" dirty="0"/>
              <a:t>Insert Agenda 5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gray">
          <a:xfrm>
            <a:off x="4832352" y="6465253"/>
            <a:ext cx="5145617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Confidential and Proprietary © </a:t>
            </a:r>
            <a:fld id="{17C0A6D7-488B-417D-B885-CFB3812B4DAC}" type="datetimeyyyy">
              <a:rPr lang="en-US" sz="800" b="0" smtClean="0">
                <a:solidFill>
                  <a:schemeClr val="bg2">
                    <a:lumMod val="75000"/>
                  </a:schemeClr>
                </a:solidFill>
              </a:rPr>
              <a:t>2023</a:t>
            </a:fld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 Sg2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8542757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>
              <a:defRPr/>
            </a:pPr>
            <a:fld id="{78344484-2EDD-472F-9D1A-6C403737FF94}" type="slidenum">
              <a:rPr lang="en-US" sz="800" b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pPr marL="234950" indent="-234950" algn="r">
                <a:defRPr/>
              </a:pPr>
              <a:t>‹#›</a:t>
            </a:fld>
            <a:endParaRPr lang="en-US" sz="800" b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6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971515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4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704667" y="0"/>
            <a:ext cx="4487333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621130" y="854076"/>
            <a:ext cx="11290566" cy="964009"/>
            <a:chOff x="203200" y="854075"/>
            <a:chExt cx="8467923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602543" y="854075"/>
              <a:ext cx="6858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203200" y="1145381"/>
              <a:ext cx="68580" cy="672703"/>
              <a:chOff x="8753158" y="1006475"/>
              <a:chExt cx="6858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53158" y="1006475"/>
                <a:ext cx="6858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292412" y="1554480"/>
            <a:ext cx="3401568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603504" y="1581913"/>
            <a:ext cx="6752929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4184332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>
              <a:defRPr/>
            </a:pPr>
            <a:fld id="{78344484-2EDD-472F-9D1A-6C403737FF94}" type="slidenum">
              <a:rPr lang="en-US" sz="800" b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pPr marL="234950" indent="-234950" algn="r">
                <a:defRPr/>
              </a:pPr>
              <a:t>‹#›</a:t>
            </a:fld>
            <a:endParaRPr lang="en-US" sz="800" b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603504" y="6465253"/>
            <a:ext cx="5145617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Confidential and Proprietary © </a:t>
            </a:r>
            <a:fld id="{E57CFE0B-9D3C-407D-BC87-9F796380AB39}" type="datetimeyyyy">
              <a:rPr lang="en-US" sz="800" b="0" smtClean="0">
                <a:solidFill>
                  <a:schemeClr val="bg2">
                    <a:lumMod val="75000"/>
                  </a:schemeClr>
                </a:solidFill>
              </a:rPr>
              <a:t>2023</a:t>
            </a:fld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 Sg2</a:t>
            </a: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614652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9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112520"/>
            <a:ext cx="680720" cy="990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13898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802622-B8E5-4FC6-8BA1-255393167234}"/>
              </a:ext>
            </a:extLst>
          </p:cNvPr>
          <p:cNvGrpSpPr/>
          <p:nvPr userDrawn="1"/>
        </p:nvGrpSpPr>
        <p:grpSpPr>
          <a:xfrm>
            <a:off x="0" y="0"/>
            <a:ext cx="9306964" cy="1389888"/>
            <a:chOff x="0" y="0"/>
            <a:chExt cx="9306964" cy="138988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64" y="0"/>
              <a:ext cx="9144000" cy="138988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44269B-BE42-4237-8ECA-9A72B6DB72C7}"/>
                </a:ext>
              </a:extLst>
            </p:cNvPr>
            <p:cNvSpPr/>
            <p:nvPr userDrawn="1"/>
          </p:nvSpPr>
          <p:spPr bwMode="auto">
            <a:xfrm>
              <a:off x="0" y="0"/>
              <a:ext cx="443620" cy="1389888"/>
            </a:xfrm>
            <a:prstGeom prst="rect">
              <a:avLst/>
            </a:prstGeom>
            <a:solidFill>
              <a:srgbClr val="81828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451" y="330200"/>
            <a:ext cx="9632466" cy="73183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1581912"/>
            <a:ext cx="11063817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73A534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3504" y="2484432"/>
            <a:ext cx="11070336" cy="3662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D0B184-E4AD-4F2F-B82D-302B181DC3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29587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2 Analytic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2192000" cy="19431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12192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320"/>
            <a:ext cx="11091333" cy="958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1581912"/>
            <a:ext cx="11063817" cy="70787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12714"/>
            <a:ext cx="11705038" cy="343765"/>
            <a:chOff x="-2926260" y="12714"/>
            <a:chExt cx="11705038" cy="343765"/>
          </a:xfrm>
        </p:grpSpPr>
        <p:grpSp>
          <p:nvGrpSpPr>
            <p:cNvPr id="18" name="Group 17"/>
            <p:cNvGrpSpPr/>
            <p:nvPr userDrawn="1"/>
          </p:nvGrpSpPr>
          <p:grpSpPr bwMode="ltGray">
            <a:xfrm>
              <a:off x="-2926260" y="147362"/>
              <a:ext cx="9645497" cy="95250"/>
              <a:chOff x="-822423" y="261790"/>
              <a:chExt cx="9645497" cy="95250"/>
            </a:xfrm>
          </p:grpSpPr>
          <p:cxnSp>
            <p:nvCxnSpPr>
              <p:cNvPr id="20" name="Straight Connector 19"/>
              <p:cNvCxnSpPr>
                <a:stCxn id="21" idx="2"/>
              </p:cNvCxnSpPr>
              <p:nvPr userDrawn="1"/>
            </p:nvCxnSpPr>
            <p:spPr bwMode="ltGray">
              <a:xfrm flipH="1">
                <a:off x="-822423" y="309415"/>
                <a:ext cx="9550247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Oval 20"/>
              <p:cNvSpPr/>
              <p:nvPr userDrawn="1"/>
            </p:nvSpPr>
            <p:spPr bwMode="ltGray">
              <a:xfrm>
                <a:off x="8727824" y="261790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Title 1"/>
            <p:cNvSpPr txBox="1">
              <a:spLocks/>
            </p:cNvSpPr>
            <p:nvPr userDrawn="1"/>
          </p:nvSpPr>
          <p:spPr bwMode="ltGray">
            <a:xfrm>
              <a:off x="6537545" y="12714"/>
              <a:ext cx="2241233" cy="34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 cap="none" baseline="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en-US" sz="1800" kern="0">
                  <a:solidFill>
                    <a:schemeClr val="bg1">
                      <a:lumMod val="85000"/>
                    </a:schemeClr>
                  </a:solidFill>
                  <a:effectLst/>
                </a:rPr>
                <a:t>Sg2 ANA</a:t>
              </a:r>
              <a:r>
                <a:rPr lang="en-US" sz="1800" kern="0" spc="-200" baseline="0">
                  <a:solidFill>
                    <a:schemeClr val="bg1">
                      <a:lumMod val="85000"/>
                    </a:schemeClr>
                  </a:solidFill>
                  <a:effectLst/>
                </a:rPr>
                <a:t>L</a:t>
              </a:r>
              <a:r>
                <a:rPr lang="en-US" sz="1800" kern="0">
                  <a:solidFill>
                    <a:schemeClr val="bg1">
                      <a:lumMod val="85000"/>
                    </a:schemeClr>
                  </a:solidFill>
                  <a:effectLst/>
                </a:rPr>
                <a:t>Y</a:t>
              </a:r>
              <a:r>
                <a:rPr lang="en-US" sz="1800" kern="0" spc="100" baseline="0">
                  <a:solidFill>
                    <a:schemeClr val="bg1">
                      <a:lumMod val="85000"/>
                    </a:schemeClr>
                  </a:solidFill>
                  <a:effectLst/>
                </a:rPr>
                <a:t>T</a:t>
              </a:r>
              <a:r>
                <a:rPr lang="en-US" sz="1800" kern="0">
                  <a:solidFill>
                    <a:schemeClr val="bg1">
                      <a:lumMod val="85000"/>
                    </a:schemeClr>
                  </a:solidFill>
                  <a:effectLst/>
                </a:rPr>
                <a:t>ICS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F72F76-C04C-4ACE-9392-385A6CA7F0E6}"/>
              </a:ext>
            </a:extLst>
          </p:cNvPr>
          <p:cNvGrpSpPr/>
          <p:nvPr userDrawn="1"/>
        </p:nvGrpSpPr>
        <p:grpSpPr>
          <a:xfrm>
            <a:off x="10816633" y="431545"/>
            <a:ext cx="764818" cy="764818"/>
            <a:chOff x="-1917500" y="2074142"/>
            <a:chExt cx="757874" cy="7578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A3B77C-4C93-427F-BD97-3C39375C0F1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-1917500" y="2074142"/>
              <a:ext cx="757874" cy="757874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7B020E-5C7A-498C-9339-794311102881}"/>
                </a:ext>
              </a:extLst>
            </p:cNvPr>
            <p:cNvGrpSpPr/>
            <p:nvPr/>
          </p:nvGrpSpPr>
          <p:grpSpPr>
            <a:xfrm>
              <a:off x="-1776208" y="2189704"/>
              <a:ext cx="501476" cy="524205"/>
              <a:chOff x="-1776208" y="2189704"/>
              <a:chExt cx="501476" cy="524205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7153C25-D803-4CED-AA7C-EC1DB08C2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776208" y="2189704"/>
                <a:ext cx="501476" cy="524205"/>
              </a:xfrm>
              <a:custGeom>
                <a:avLst/>
                <a:gdLst>
                  <a:gd name="T0" fmla="*/ 68 w 353"/>
                  <a:gd name="T1" fmla="*/ 369 h 369"/>
                  <a:gd name="T2" fmla="*/ 57 w 353"/>
                  <a:gd name="T3" fmla="*/ 346 h 369"/>
                  <a:gd name="T4" fmla="*/ 291 w 353"/>
                  <a:gd name="T5" fmla="*/ 337 h 369"/>
                  <a:gd name="T6" fmla="*/ 310 w 353"/>
                  <a:gd name="T7" fmla="*/ 328 h 369"/>
                  <a:gd name="T8" fmla="*/ 291 w 353"/>
                  <a:gd name="T9" fmla="*/ 337 h 369"/>
                  <a:gd name="T10" fmla="*/ 35 w 353"/>
                  <a:gd name="T11" fmla="*/ 354 h 369"/>
                  <a:gd name="T12" fmla="*/ 17 w 353"/>
                  <a:gd name="T13" fmla="*/ 318 h 369"/>
                  <a:gd name="T14" fmla="*/ 199 w 353"/>
                  <a:gd name="T15" fmla="*/ 328 h 369"/>
                  <a:gd name="T16" fmla="*/ 235 w 353"/>
                  <a:gd name="T17" fmla="*/ 314 h 369"/>
                  <a:gd name="T18" fmla="*/ 199 w 353"/>
                  <a:gd name="T19" fmla="*/ 328 h 369"/>
                  <a:gd name="T20" fmla="*/ 273 w 353"/>
                  <a:gd name="T21" fmla="*/ 335 h 369"/>
                  <a:gd name="T22" fmla="*/ 253 w 353"/>
                  <a:gd name="T23" fmla="*/ 292 h 369"/>
                  <a:gd name="T24" fmla="*/ 12 w 353"/>
                  <a:gd name="T25" fmla="*/ 302 h 369"/>
                  <a:gd name="T26" fmla="*/ 43 w 353"/>
                  <a:gd name="T27" fmla="*/ 285 h 369"/>
                  <a:gd name="T28" fmla="*/ 12 w 353"/>
                  <a:gd name="T29" fmla="*/ 302 h 369"/>
                  <a:gd name="T30" fmla="*/ 343 w 353"/>
                  <a:gd name="T31" fmla="*/ 312 h 369"/>
                  <a:gd name="T32" fmla="*/ 323 w 353"/>
                  <a:gd name="T33" fmla="*/ 271 h 369"/>
                  <a:gd name="T34" fmla="*/ 285 w 353"/>
                  <a:gd name="T35" fmla="*/ 158 h 369"/>
                  <a:gd name="T36" fmla="*/ 306 w 353"/>
                  <a:gd name="T37" fmla="*/ 149 h 369"/>
                  <a:gd name="T38" fmla="*/ 285 w 353"/>
                  <a:gd name="T39" fmla="*/ 158 h 369"/>
                  <a:gd name="T40" fmla="*/ 300 w 353"/>
                  <a:gd name="T41" fmla="*/ 130 h 369"/>
                  <a:gd name="T42" fmla="*/ 282 w 353"/>
                  <a:gd name="T43" fmla="*/ 94 h 369"/>
                  <a:gd name="T44" fmla="*/ 133 w 353"/>
                  <a:gd name="T45" fmla="*/ 236 h 369"/>
                  <a:gd name="T46" fmla="*/ 219 w 353"/>
                  <a:gd name="T47" fmla="*/ 202 h 369"/>
                  <a:gd name="T48" fmla="*/ 133 w 353"/>
                  <a:gd name="T49" fmla="*/ 236 h 369"/>
                  <a:gd name="T50" fmla="*/ 197 w 353"/>
                  <a:gd name="T51" fmla="*/ 153 h 369"/>
                  <a:gd name="T52" fmla="*/ 146 w 353"/>
                  <a:gd name="T53" fmla="*/ 164 h 369"/>
                  <a:gd name="T54" fmla="*/ 130 w 353"/>
                  <a:gd name="T55" fmla="*/ 247 h 369"/>
                  <a:gd name="T56" fmla="*/ 77 w 353"/>
                  <a:gd name="T57" fmla="*/ 252 h 369"/>
                  <a:gd name="T58" fmla="*/ 123 w 353"/>
                  <a:gd name="T59" fmla="*/ 350 h 369"/>
                  <a:gd name="T60" fmla="*/ 130 w 353"/>
                  <a:gd name="T61" fmla="*/ 272 h 369"/>
                  <a:gd name="T62" fmla="*/ 206 w 353"/>
                  <a:gd name="T63" fmla="*/ 274 h 369"/>
                  <a:gd name="T64" fmla="*/ 250 w 353"/>
                  <a:gd name="T65" fmla="*/ 251 h 369"/>
                  <a:gd name="T66" fmla="*/ 298 w 353"/>
                  <a:gd name="T67" fmla="*/ 292 h 369"/>
                  <a:gd name="T68" fmla="*/ 263 w 353"/>
                  <a:gd name="T69" fmla="*/ 217 h 369"/>
                  <a:gd name="T70" fmla="*/ 222 w 353"/>
                  <a:gd name="T71" fmla="*/ 231 h 369"/>
                  <a:gd name="T72" fmla="*/ 196 w 353"/>
                  <a:gd name="T73" fmla="*/ 182 h 369"/>
                  <a:gd name="T74" fmla="*/ 239 w 353"/>
                  <a:gd name="T75" fmla="*/ 169 h 369"/>
                  <a:gd name="T76" fmla="*/ 201 w 353"/>
                  <a:gd name="T77" fmla="*/ 86 h 369"/>
                  <a:gd name="T78" fmla="*/ 317 w 353"/>
                  <a:gd name="T79" fmla="*/ 97 h 369"/>
                  <a:gd name="T80" fmla="*/ 346 w 353"/>
                  <a:gd name="T81" fmla="*/ 85 h 369"/>
                  <a:gd name="T82" fmla="*/ 317 w 353"/>
                  <a:gd name="T83" fmla="*/ 97 h 369"/>
                  <a:gd name="T84" fmla="*/ 57 w 353"/>
                  <a:gd name="T85" fmla="*/ 146 h 369"/>
                  <a:gd name="T86" fmla="*/ 46 w 353"/>
                  <a:gd name="T87" fmla="*/ 176 h 369"/>
                  <a:gd name="T88" fmla="*/ 133 w 353"/>
                  <a:gd name="T89" fmla="*/ 200 h 369"/>
                  <a:gd name="T90" fmla="*/ 66 w 353"/>
                  <a:gd name="T91" fmla="*/ 149 h 369"/>
                  <a:gd name="T92" fmla="*/ 122 w 353"/>
                  <a:gd name="T93" fmla="*/ 94 h 369"/>
                  <a:gd name="T94" fmla="*/ 29 w 353"/>
                  <a:gd name="T95" fmla="*/ 136 h 369"/>
                  <a:gd name="T96" fmla="*/ 264 w 353"/>
                  <a:gd name="T97" fmla="*/ 92 h 369"/>
                  <a:gd name="T98" fmla="*/ 241 w 353"/>
                  <a:gd name="T99" fmla="*/ 42 h 369"/>
                  <a:gd name="T100" fmla="*/ 182 w 353"/>
                  <a:gd name="T101" fmla="*/ 50 h 369"/>
                  <a:gd name="T102" fmla="*/ 202 w 353"/>
                  <a:gd name="T103" fmla="*/ 41 h 369"/>
                  <a:gd name="T104" fmla="*/ 182 w 353"/>
                  <a:gd name="T105" fmla="*/ 50 h 369"/>
                  <a:gd name="T106" fmla="*/ 37 w 353"/>
                  <a:gd name="T107" fmla="*/ 83 h 369"/>
                  <a:gd name="T108" fmla="*/ 13 w 353"/>
                  <a:gd name="T109" fmla="*/ 36 h 369"/>
                  <a:gd name="T110" fmla="*/ 65 w 353"/>
                  <a:gd name="T111" fmla="*/ 45 h 369"/>
                  <a:gd name="T112" fmla="*/ 94 w 353"/>
                  <a:gd name="T113" fmla="*/ 28 h 369"/>
                  <a:gd name="T114" fmla="*/ 65 w 353"/>
                  <a:gd name="T115" fmla="*/ 45 h 369"/>
                  <a:gd name="T116" fmla="*/ 57 w 353"/>
                  <a:gd name="T117" fmla="*/ 19 h 369"/>
                  <a:gd name="T118" fmla="*/ 47 w 353"/>
                  <a:gd name="T11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3" h="369">
                    <a:moveTo>
                      <a:pt x="51" y="363"/>
                    </a:moveTo>
                    <a:lnTo>
                      <a:pt x="68" y="369"/>
                    </a:lnTo>
                    <a:lnTo>
                      <a:pt x="74" y="352"/>
                    </a:lnTo>
                    <a:lnTo>
                      <a:pt x="57" y="346"/>
                    </a:lnTo>
                    <a:lnTo>
                      <a:pt x="51" y="363"/>
                    </a:lnTo>
                    <a:close/>
                    <a:moveTo>
                      <a:pt x="291" y="337"/>
                    </a:moveTo>
                    <a:lnTo>
                      <a:pt x="306" y="342"/>
                    </a:lnTo>
                    <a:lnTo>
                      <a:pt x="310" y="328"/>
                    </a:lnTo>
                    <a:lnTo>
                      <a:pt x="295" y="323"/>
                    </a:lnTo>
                    <a:lnTo>
                      <a:pt x="291" y="337"/>
                    </a:lnTo>
                    <a:close/>
                    <a:moveTo>
                      <a:pt x="7" y="345"/>
                    </a:moveTo>
                    <a:lnTo>
                      <a:pt x="35" y="354"/>
                    </a:lnTo>
                    <a:lnTo>
                      <a:pt x="45" y="328"/>
                    </a:lnTo>
                    <a:lnTo>
                      <a:pt x="17" y="318"/>
                    </a:lnTo>
                    <a:lnTo>
                      <a:pt x="7" y="345"/>
                    </a:lnTo>
                    <a:close/>
                    <a:moveTo>
                      <a:pt x="199" y="328"/>
                    </a:moveTo>
                    <a:lnTo>
                      <a:pt x="226" y="338"/>
                    </a:lnTo>
                    <a:lnTo>
                      <a:pt x="235" y="314"/>
                    </a:lnTo>
                    <a:lnTo>
                      <a:pt x="207" y="304"/>
                    </a:lnTo>
                    <a:lnTo>
                      <a:pt x="199" y="328"/>
                    </a:lnTo>
                    <a:close/>
                    <a:moveTo>
                      <a:pt x="242" y="323"/>
                    </a:moveTo>
                    <a:lnTo>
                      <a:pt x="273" y="335"/>
                    </a:lnTo>
                    <a:lnTo>
                      <a:pt x="284" y="304"/>
                    </a:lnTo>
                    <a:lnTo>
                      <a:pt x="253" y="292"/>
                    </a:lnTo>
                    <a:lnTo>
                      <a:pt x="242" y="323"/>
                    </a:lnTo>
                    <a:close/>
                    <a:moveTo>
                      <a:pt x="12" y="302"/>
                    </a:moveTo>
                    <a:lnTo>
                      <a:pt x="34" y="309"/>
                    </a:lnTo>
                    <a:lnTo>
                      <a:pt x="43" y="285"/>
                    </a:lnTo>
                    <a:lnTo>
                      <a:pt x="21" y="278"/>
                    </a:lnTo>
                    <a:lnTo>
                      <a:pt x="12" y="302"/>
                    </a:lnTo>
                    <a:close/>
                    <a:moveTo>
                      <a:pt x="313" y="300"/>
                    </a:moveTo>
                    <a:lnTo>
                      <a:pt x="343" y="312"/>
                    </a:lnTo>
                    <a:lnTo>
                      <a:pt x="353" y="282"/>
                    </a:lnTo>
                    <a:lnTo>
                      <a:pt x="323" y="271"/>
                    </a:lnTo>
                    <a:lnTo>
                      <a:pt x="313" y="300"/>
                    </a:lnTo>
                    <a:close/>
                    <a:moveTo>
                      <a:pt x="285" y="158"/>
                    </a:moveTo>
                    <a:lnTo>
                      <a:pt x="301" y="163"/>
                    </a:lnTo>
                    <a:lnTo>
                      <a:pt x="306" y="149"/>
                    </a:lnTo>
                    <a:lnTo>
                      <a:pt x="291" y="144"/>
                    </a:lnTo>
                    <a:lnTo>
                      <a:pt x="285" y="158"/>
                    </a:lnTo>
                    <a:close/>
                    <a:moveTo>
                      <a:pt x="272" y="119"/>
                    </a:moveTo>
                    <a:lnTo>
                      <a:pt x="300" y="130"/>
                    </a:lnTo>
                    <a:lnTo>
                      <a:pt x="309" y="104"/>
                    </a:lnTo>
                    <a:lnTo>
                      <a:pt x="282" y="94"/>
                    </a:lnTo>
                    <a:lnTo>
                      <a:pt x="272" y="119"/>
                    </a:lnTo>
                    <a:close/>
                    <a:moveTo>
                      <a:pt x="133" y="236"/>
                    </a:moveTo>
                    <a:lnTo>
                      <a:pt x="153" y="178"/>
                    </a:lnTo>
                    <a:lnTo>
                      <a:pt x="219" y="202"/>
                    </a:lnTo>
                    <a:lnTo>
                      <a:pt x="199" y="260"/>
                    </a:lnTo>
                    <a:lnTo>
                      <a:pt x="133" y="236"/>
                    </a:lnTo>
                    <a:close/>
                    <a:moveTo>
                      <a:pt x="179" y="147"/>
                    </a:moveTo>
                    <a:lnTo>
                      <a:pt x="197" y="153"/>
                    </a:lnTo>
                    <a:lnTo>
                      <a:pt x="189" y="180"/>
                    </a:lnTo>
                    <a:lnTo>
                      <a:pt x="146" y="164"/>
                    </a:lnTo>
                    <a:lnTo>
                      <a:pt x="117" y="242"/>
                    </a:lnTo>
                    <a:lnTo>
                      <a:pt x="130" y="247"/>
                    </a:lnTo>
                    <a:lnTo>
                      <a:pt x="123" y="270"/>
                    </a:lnTo>
                    <a:lnTo>
                      <a:pt x="77" y="252"/>
                    </a:lnTo>
                    <a:lnTo>
                      <a:pt x="50" y="325"/>
                    </a:lnTo>
                    <a:lnTo>
                      <a:pt x="123" y="350"/>
                    </a:lnTo>
                    <a:lnTo>
                      <a:pt x="149" y="279"/>
                    </a:lnTo>
                    <a:lnTo>
                      <a:pt x="130" y="272"/>
                    </a:lnTo>
                    <a:lnTo>
                      <a:pt x="139" y="250"/>
                    </a:lnTo>
                    <a:lnTo>
                      <a:pt x="206" y="274"/>
                    </a:lnTo>
                    <a:lnTo>
                      <a:pt x="218" y="240"/>
                    </a:lnTo>
                    <a:lnTo>
                      <a:pt x="250" y="251"/>
                    </a:lnTo>
                    <a:lnTo>
                      <a:pt x="243" y="272"/>
                    </a:lnTo>
                    <a:lnTo>
                      <a:pt x="298" y="292"/>
                    </a:lnTo>
                    <a:lnTo>
                      <a:pt x="318" y="237"/>
                    </a:lnTo>
                    <a:lnTo>
                      <a:pt x="263" y="217"/>
                    </a:lnTo>
                    <a:lnTo>
                      <a:pt x="253" y="244"/>
                    </a:lnTo>
                    <a:lnTo>
                      <a:pt x="222" y="231"/>
                    </a:lnTo>
                    <a:lnTo>
                      <a:pt x="235" y="196"/>
                    </a:lnTo>
                    <a:lnTo>
                      <a:pt x="196" y="182"/>
                    </a:lnTo>
                    <a:lnTo>
                      <a:pt x="206" y="157"/>
                    </a:lnTo>
                    <a:lnTo>
                      <a:pt x="239" y="169"/>
                    </a:lnTo>
                    <a:lnTo>
                      <a:pt x="260" y="108"/>
                    </a:lnTo>
                    <a:lnTo>
                      <a:pt x="201" y="86"/>
                    </a:lnTo>
                    <a:lnTo>
                      <a:pt x="179" y="147"/>
                    </a:lnTo>
                    <a:close/>
                    <a:moveTo>
                      <a:pt x="317" y="97"/>
                    </a:moveTo>
                    <a:lnTo>
                      <a:pt x="338" y="105"/>
                    </a:lnTo>
                    <a:lnTo>
                      <a:pt x="346" y="85"/>
                    </a:lnTo>
                    <a:lnTo>
                      <a:pt x="324" y="77"/>
                    </a:lnTo>
                    <a:lnTo>
                      <a:pt x="317" y="97"/>
                    </a:lnTo>
                    <a:close/>
                    <a:moveTo>
                      <a:pt x="29" y="136"/>
                    </a:moveTo>
                    <a:lnTo>
                      <a:pt x="57" y="146"/>
                    </a:lnTo>
                    <a:lnTo>
                      <a:pt x="49" y="169"/>
                    </a:lnTo>
                    <a:lnTo>
                      <a:pt x="46" y="176"/>
                    </a:lnTo>
                    <a:lnTo>
                      <a:pt x="129" y="207"/>
                    </a:lnTo>
                    <a:lnTo>
                      <a:pt x="133" y="200"/>
                    </a:lnTo>
                    <a:lnTo>
                      <a:pt x="57" y="172"/>
                    </a:lnTo>
                    <a:lnTo>
                      <a:pt x="66" y="149"/>
                    </a:lnTo>
                    <a:lnTo>
                      <a:pt x="97" y="161"/>
                    </a:lnTo>
                    <a:lnTo>
                      <a:pt x="122" y="94"/>
                    </a:lnTo>
                    <a:lnTo>
                      <a:pt x="55" y="69"/>
                    </a:lnTo>
                    <a:lnTo>
                      <a:pt x="29" y="136"/>
                    </a:lnTo>
                    <a:close/>
                    <a:moveTo>
                      <a:pt x="228" y="79"/>
                    </a:moveTo>
                    <a:lnTo>
                      <a:pt x="264" y="92"/>
                    </a:lnTo>
                    <a:lnTo>
                      <a:pt x="278" y="56"/>
                    </a:lnTo>
                    <a:lnTo>
                      <a:pt x="241" y="42"/>
                    </a:lnTo>
                    <a:lnTo>
                      <a:pt x="228" y="79"/>
                    </a:lnTo>
                    <a:close/>
                    <a:moveTo>
                      <a:pt x="182" y="50"/>
                    </a:moveTo>
                    <a:lnTo>
                      <a:pt x="197" y="56"/>
                    </a:lnTo>
                    <a:lnTo>
                      <a:pt x="202" y="41"/>
                    </a:lnTo>
                    <a:lnTo>
                      <a:pt x="186" y="36"/>
                    </a:lnTo>
                    <a:lnTo>
                      <a:pt x="182" y="50"/>
                    </a:lnTo>
                    <a:close/>
                    <a:moveTo>
                      <a:pt x="0" y="70"/>
                    </a:moveTo>
                    <a:lnTo>
                      <a:pt x="37" y="83"/>
                    </a:lnTo>
                    <a:lnTo>
                      <a:pt x="49" y="49"/>
                    </a:lnTo>
                    <a:lnTo>
                      <a:pt x="13" y="36"/>
                    </a:lnTo>
                    <a:lnTo>
                      <a:pt x="0" y="70"/>
                    </a:lnTo>
                    <a:close/>
                    <a:moveTo>
                      <a:pt x="65" y="45"/>
                    </a:moveTo>
                    <a:lnTo>
                      <a:pt x="85" y="52"/>
                    </a:lnTo>
                    <a:lnTo>
                      <a:pt x="94" y="28"/>
                    </a:lnTo>
                    <a:lnTo>
                      <a:pt x="73" y="21"/>
                    </a:lnTo>
                    <a:lnTo>
                      <a:pt x="65" y="45"/>
                    </a:lnTo>
                    <a:close/>
                    <a:moveTo>
                      <a:pt x="41" y="14"/>
                    </a:moveTo>
                    <a:lnTo>
                      <a:pt x="57" y="19"/>
                    </a:lnTo>
                    <a:lnTo>
                      <a:pt x="62" y="5"/>
                    </a:lnTo>
                    <a:lnTo>
                      <a:pt x="47" y="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366A68-E253-4401-B2BE-DF069D4AF563}"/>
                  </a:ext>
                </a:extLst>
              </p:cNvPr>
              <p:cNvSpPr/>
              <p:nvPr/>
            </p:nvSpPr>
            <p:spPr bwMode="auto">
              <a:xfrm rot="1129411">
                <a:off x="-1579997" y="2456519"/>
                <a:ext cx="106462" cy="8851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00B50CF-6A1E-41DD-A607-840DB7D09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6070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6649FB0-BCAA-4788-A55D-E4FF1CD07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2641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6304"/>
            <a:ext cx="11091333" cy="958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04" y="1577975"/>
            <a:ext cx="5380837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677" y="1577975"/>
            <a:ext cx="5363256" cy="46307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B72A9-5851-4DB6-B061-8125C83C4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39173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04" y="1582739"/>
            <a:ext cx="5386917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504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68" y="1582739"/>
            <a:ext cx="5389033" cy="400097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9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3504" y="146304"/>
            <a:ext cx="1109133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F65632-513A-4DF8-81FE-08E664E5C5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27940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3E65E1-D8F2-41DA-8F53-E9D6077A60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</p:spTree>
    <p:extLst>
      <p:ext uri="{BB962C8B-B14F-4D97-AF65-F5344CB8AC3E}">
        <p14:creationId xmlns:p14="http://schemas.microsoft.com/office/powerpoint/2010/main" val="21595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2192000" cy="30622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669CD4-0C01-4E09-BA7C-C0F5EE93A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6345936"/>
            <a:ext cx="11109960" cy="21543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4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Sg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Sg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-Sg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DE924-68D6-4F53-9F2F-8CD115005AF8}"/>
              </a:ext>
            </a:extLst>
          </p:cNvPr>
          <p:cNvSpPr txBox="1"/>
          <p:nvPr userDrawn="1"/>
        </p:nvSpPr>
        <p:spPr>
          <a:xfrm>
            <a:off x="5381625" y="-2447925"/>
            <a:ext cx="6059672" cy="1163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  <a:buSzTx/>
              <a:buFontTx/>
              <a:buNone/>
              <a:tabLst/>
              <a:defRPr/>
            </a:pPr>
            <a:r>
              <a:rPr kumimoji="0" lang="en-US" sz="75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1BD14-0D58-4C34-B3B3-C8D2C5264236}"/>
              </a:ext>
            </a:extLst>
          </p:cNvPr>
          <p:cNvSpPr txBox="1"/>
          <p:nvPr userDrawn="1"/>
        </p:nvSpPr>
        <p:spPr>
          <a:xfrm>
            <a:off x="1971675" y="2597151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59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-Sg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DE924-68D6-4F53-9F2F-8CD115005AF8}"/>
              </a:ext>
            </a:extLst>
          </p:cNvPr>
          <p:cNvSpPr txBox="1"/>
          <p:nvPr userDrawn="1"/>
        </p:nvSpPr>
        <p:spPr>
          <a:xfrm>
            <a:off x="5381625" y="-2447925"/>
            <a:ext cx="6059672" cy="1163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  <a:buSzTx/>
              <a:buFontTx/>
              <a:buNone/>
              <a:tabLst/>
              <a:defRPr/>
            </a:pPr>
            <a:r>
              <a:rPr kumimoji="0" lang="en-US" sz="75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1BD14-0D58-4C34-B3B3-C8D2C5264236}"/>
              </a:ext>
            </a:extLst>
          </p:cNvPr>
          <p:cNvSpPr txBox="1"/>
          <p:nvPr userDrawn="1"/>
        </p:nvSpPr>
        <p:spPr>
          <a:xfrm>
            <a:off x="1971675" y="2597151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FF94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397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_Boiler 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34CA52-EFAB-4054-826A-CA16E743329F}"/>
              </a:ext>
            </a:extLst>
          </p:cNvPr>
          <p:cNvSpPr/>
          <p:nvPr userDrawn="1"/>
        </p:nvSpPr>
        <p:spPr bwMode="auto">
          <a:xfrm>
            <a:off x="0" y="0"/>
            <a:ext cx="6557098" cy="6858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90AFAD-78A2-4F3B-9061-8813F07E700B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0" y="1289704"/>
            <a:ext cx="196770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6F0176-8440-44A6-BE23-CAE5D37CC823}"/>
              </a:ext>
            </a:extLst>
          </p:cNvPr>
          <p:cNvCxnSpPr/>
          <p:nvPr userDrawn="1"/>
        </p:nvCxnSpPr>
        <p:spPr bwMode="ltGray">
          <a:xfrm flipH="1" flipV="1">
            <a:off x="1967701" y="1264654"/>
            <a:ext cx="1" cy="322309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C7A465-B801-4EFC-ADF4-39319382B588}"/>
              </a:ext>
            </a:extLst>
          </p:cNvPr>
          <p:cNvCxnSpPr/>
          <p:nvPr userDrawn="1"/>
        </p:nvCxnSpPr>
        <p:spPr bwMode="ltGray">
          <a:xfrm flipH="1">
            <a:off x="1967701" y="4461260"/>
            <a:ext cx="467588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BB795A-8E63-4980-812F-869C4D4C437D}"/>
              </a:ext>
            </a:extLst>
          </p:cNvPr>
          <p:cNvSpPr txBox="1"/>
          <p:nvPr userDrawn="1"/>
        </p:nvSpPr>
        <p:spPr>
          <a:xfrm>
            <a:off x="2150135" y="1747837"/>
            <a:ext cx="4046729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Sg2, a Vizient company, is the health care industry’s premier authority on health care trends, insights and market analytics. </a:t>
            </a:r>
          </a:p>
          <a:p>
            <a:r>
              <a:rPr lang="en-US" b="0">
                <a:solidFill>
                  <a:schemeClr val="bg1"/>
                </a:solidFill>
              </a:rPr>
              <a:t>Our analytics and expertise help hospitals and health systems achieve sustainable growth and ensure ongoing market relevance through the development of an effective System of CARE.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351D6D4-0F5E-4D3E-AB95-9C9E1C7FDBB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837912" y="5141843"/>
            <a:ext cx="2804695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91440" bIns="91440" anchor="b">
            <a:sp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</a:pPr>
            <a:r>
              <a:rPr lang="en-US" sz="2000">
                <a:latin typeface="+mn-lt"/>
              </a:rPr>
              <a:t>Sg2.com     </a:t>
            </a:r>
            <a:br>
              <a:rPr lang="en-US" sz="2000">
                <a:latin typeface="+mn-lt"/>
              </a:rPr>
            </a:br>
            <a:r>
              <a:rPr lang="en-US" b="0">
                <a:latin typeface="+mn-lt"/>
              </a:rPr>
              <a:t>847.779.5300</a:t>
            </a:r>
            <a:endParaRPr lang="en-US" sz="2000" b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DAF92-3787-4B1A-8737-084FDBE78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63" y="4012563"/>
            <a:ext cx="2222419" cy="9188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78D244B-315B-446E-A44C-073BE1EF6B57}"/>
              </a:ext>
            </a:extLst>
          </p:cNvPr>
          <p:cNvGrpSpPr/>
          <p:nvPr userDrawn="1"/>
        </p:nvGrpSpPr>
        <p:grpSpPr>
          <a:xfrm>
            <a:off x="1890738" y="4374050"/>
            <a:ext cx="165610" cy="165610"/>
            <a:chOff x="1779651" y="3913196"/>
            <a:chExt cx="153923" cy="1539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CD8096-93A9-4B91-9B88-130BAEEDDAA9}"/>
                </a:ext>
              </a:extLst>
            </p:cNvPr>
            <p:cNvSpPr/>
            <p:nvPr userDrawn="1"/>
          </p:nvSpPr>
          <p:spPr bwMode="ltGray">
            <a:xfrm rot="16200000" flipH="1">
              <a:off x="1779651" y="3913196"/>
              <a:ext cx="153923" cy="153923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ED9645-BB33-4C95-A942-AAF955494113}"/>
                </a:ext>
              </a:extLst>
            </p:cNvPr>
            <p:cNvSpPr/>
            <p:nvPr/>
          </p:nvSpPr>
          <p:spPr bwMode="ltGray">
            <a:xfrm rot="16200000" flipH="1">
              <a:off x="1811369" y="3943476"/>
              <a:ext cx="90487" cy="904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064BB9C-B07C-4D3F-9077-AA6677B44077}"/>
              </a:ext>
            </a:extLst>
          </p:cNvPr>
          <p:cNvSpPr/>
          <p:nvPr userDrawn="1"/>
        </p:nvSpPr>
        <p:spPr bwMode="ltGray">
          <a:xfrm rot="16200000" flipH="1">
            <a:off x="1890738" y="1212742"/>
            <a:ext cx="153923" cy="153923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8229A3-3271-4D2B-9A2B-57D08329F10C}"/>
              </a:ext>
            </a:extLst>
          </p:cNvPr>
          <p:cNvSpPr/>
          <p:nvPr userDrawn="1"/>
        </p:nvSpPr>
        <p:spPr bwMode="ltGray">
          <a:xfrm rot="16200000" flipH="1">
            <a:off x="6487676" y="4374050"/>
            <a:ext cx="153923" cy="15392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g2-VIZIENT_Boiler 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BCB9F0-37B6-495C-8334-6A9ABB1FD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68" y="3155560"/>
            <a:ext cx="2200008" cy="546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34CA52-EFAB-4054-826A-CA16E743329F}"/>
              </a:ext>
            </a:extLst>
          </p:cNvPr>
          <p:cNvSpPr/>
          <p:nvPr userDrawn="1"/>
        </p:nvSpPr>
        <p:spPr bwMode="auto">
          <a:xfrm>
            <a:off x="0" y="0"/>
            <a:ext cx="6557098" cy="6858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90AFAD-78A2-4F3B-9061-8813F07E700B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0" y="1289704"/>
            <a:ext cx="196770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6F0176-8440-44A6-BE23-CAE5D37CC823}"/>
              </a:ext>
            </a:extLst>
          </p:cNvPr>
          <p:cNvCxnSpPr/>
          <p:nvPr userDrawn="1"/>
        </p:nvCxnSpPr>
        <p:spPr bwMode="ltGray">
          <a:xfrm flipH="1" flipV="1">
            <a:off x="1967701" y="1264654"/>
            <a:ext cx="1" cy="322309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C7A465-B801-4EFC-ADF4-39319382B588}"/>
              </a:ext>
            </a:extLst>
          </p:cNvPr>
          <p:cNvCxnSpPr/>
          <p:nvPr userDrawn="1"/>
        </p:nvCxnSpPr>
        <p:spPr bwMode="ltGray">
          <a:xfrm flipH="1">
            <a:off x="1967701" y="4461260"/>
            <a:ext cx="467588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BB795A-8E63-4980-812F-869C4D4C437D}"/>
              </a:ext>
            </a:extLst>
          </p:cNvPr>
          <p:cNvSpPr txBox="1"/>
          <p:nvPr userDrawn="1"/>
        </p:nvSpPr>
        <p:spPr>
          <a:xfrm>
            <a:off x="2150135" y="1747837"/>
            <a:ext cx="4046729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Sg2, a Vizient company, is the health care industry’s premier authority on health care trends, insights and market analytics. </a:t>
            </a:r>
          </a:p>
          <a:p>
            <a:r>
              <a:rPr lang="en-US" b="0">
                <a:solidFill>
                  <a:schemeClr val="bg1"/>
                </a:solidFill>
              </a:rPr>
              <a:t>Our analytics and expertise help hospitals and health systems achieve sustainable growth and ensure ongoing market relevance through the development of an effective System of CARE.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351D6D4-0F5E-4D3E-AB95-9C9E1C7FDBB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837912" y="5141843"/>
            <a:ext cx="2804695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91440" bIns="91440" anchor="b">
            <a:sp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</a:pPr>
            <a:r>
              <a:rPr lang="en-US" sz="2000">
                <a:latin typeface="+mn-lt"/>
              </a:rPr>
              <a:t>Sg2.com     </a:t>
            </a:r>
            <a:br>
              <a:rPr lang="en-US" sz="2000">
                <a:latin typeface="+mn-lt"/>
              </a:rPr>
            </a:br>
            <a:r>
              <a:rPr lang="en-US" b="0">
                <a:latin typeface="+mn-lt"/>
              </a:rPr>
              <a:t>847.779.5300</a:t>
            </a:r>
            <a:endParaRPr lang="en-US" sz="2000" b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DAF92-3787-4B1A-8737-084FDBE78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63" y="4012563"/>
            <a:ext cx="2222419" cy="9188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78D244B-315B-446E-A44C-073BE1EF6B57}"/>
              </a:ext>
            </a:extLst>
          </p:cNvPr>
          <p:cNvGrpSpPr/>
          <p:nvPr userDrawn="1"/>
        </p:nvGrpSpPr>
        <p:grpSpPr>
          <a:xfrm>
            <a:off x="1890738" y="4374050"/>
            <a:ext cx="165610" cy="165610"/>
            <a:chOff x="1779651" y="3913196"/>
            <a:chExt cx="153923" cy="1539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CD8096-93A9-4B91-9B88-130BAEEDDAA9}"/>
                </a:ext>
              </a:extLst>
            </p:cNvPr>
            <p:cNvSpPr/>
            <p:nvPr userDrawn="1"/>
          </p:nvSpPr>
          <p:spPr bwMode="ltGray">
            <a:xfrm rot="16200000" flipH="1">
              <a:off x="1779651" y="3913196"/>
              <a:ext cx="153923" cy="153923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ED9645-BB33-4C95-A942-AAF955494113}"/>
                </a:ext>
              </a:extLst>
            </p:cNvPr>
            <p:cNvSpPr/>
            <p:nvPr/>
          </p:nvSpPr>
          <p:spPr bwMode="ltGray">
            <a:xfrm rot="16200000" flipH="1">
              <a:off x="1811369" y="3943476"/>
              <a:ext cx="90487" cy="904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064BB9C-B07C-4D3F-9077-AA6677B44077}"/>
              </a:ext>
            </a:extLst>
          </p:cNvPr>
          <p:cNvSpPr/>
          <p:nvPr userDrawn="1"/>
        </p:nvSpPr>
        <p:spPr bwMode="ltGray">
          <a:xfrm rot="16200000" flipH="1">
            <a:off x="1890738" y="1212742"/>
            <a:ext cx="153923" cy="153923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8229A3-3271-4D2B-9A2B-57D08329F10C}"/>
              </a:ext>
            </a:extLst>
          </p:cNvPr>
          <p:cNvSpPr/>
          <p:nvPr userDrawn="1"/>
        </p:nvSpPr>
        <p:spPr bwMode="ltGray">
          <a:xfrm rot="16200000" flipH="1">
            <a:off x="6487676" y="4374050"/>
            <a:ext cx="153923" cy="15392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704667" y="0"/>
            <a:ext cx="4487333" cy="6858000"/>
          </a:xfrm>
          <a:prstGeom prst="rect">
            <a:avLst/>
          </a:prstGeom>
          <a:solidFill>
            <a:srgbClr val="81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" name="Group 7"/>
          <p:cNvGrpSpPr/>
          <p:nvPr userDrawn="1"/>
        </p:nvGrpSpPr>
        <p:grpSpPr bwMode="ltGray">
          <a:xfrm flipH="1">
            <a:off x="621130" y="854076"/>
            <a:ext cx="11290566" cy="964009"/>
            <a:chOff x="203200" y="854075"/>
            <a:chExt cx="8467923" cy="964009"/>
          </a:xfrm>
        </p:grpSpPr>
        <p:sp>
          <p:nvSpPr>
            <p:cNvPr id="9" name="Oval 8"/>
            <p:cNvSpPr/>
            <p:nvPr userDrawn="1"/>
          </p:nvSpPr>
          <p:spPr bwMode="ltGray">
            <a:xfrm flipH="1">
              <a:off x="8602543" y="854075"/>
              <a:ext cx="6858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 bwMode="ltGray">
            <a:xfrm flipV="1">
              <a:off x="8636000" y="882175"/>
              <a:ext cx="0" cy="282257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ltGray">
            <a:xfrm>
              <a:off x="236538" y="1156018"/>
              <a:ext cx="8400256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 userDrawn="1"/>
          </p:nvGrpSpPr>
          <p:grpSpPr bwMode="ltGray">
            <a:xfrm rot="10800000">
              <a:off x="203200" y="1145381"/>
              <a:ext cx="68580" cy="672703"/>
              <a:chOff x="8753158" y="1006475"/>
              <a:chExt cx="68580" cy="672703"/>
            </a:xfrm>
          </p:grpSpPr>
          <p:sp>
            <p:nvSpPr>
              <p:cNvPr id="13" name="Oval 12"/>
              <p:cNvSpPr/>
              <p:nvPr userDrawn="1"/>
            </p:nvSpPr>
            <p:spPr bwMode="ltGray">
              <a:xfrm flipH="1">
                <a:off x="8753158" y="1006475"/>
                <a:ext cx="68580" cy="95250"/>
              </a:xfrm>
              <a:prstGeom prst="ellipse">
                <a:avLst/>
              </a:prstGeom>
              <a:solidFill>
                <a:schemeClr val="accent5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4950" marR="0" indent="-2349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Connector 13"/>
              <p:cNvCxnSpPr/>
              <p:nvPr userDrawn="1"/>
            </p:nvCxnSpPr>
            <p:spPr bwMode="ltGray">
              <a:xfrm rot="10800000">
                <a:off x="8788400" y="1034575"/>
                <a:ext cx="0" cy="64460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292412" y="1554480"/>
            <a:ext cx="3401568" cy="958850"/>
          </a:xfrm>
        </p:spPr>
        <p:txBody>
          <a:bodyPr anchor="t"/>
          <a:lstStyle>
            <a:lvl1pPr algn="r">
              <a:defRPr baseline="0"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603504" y="1581913"/>
            <a:ext cx="6752929" cy="4449699"/>
          </a:xfrm>
        </p:spPr>
        <p:txBody>
          <a:bodyPr/>
          <a:lstStyle>
            <a:lvl1pPr marL="0" indent="0">
              <a:buNone/>
              <a:defRPr/>
            </a:lvl1pPr>
            <a:lvl2pPr marL="34131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4184332" y="6510725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r">
              <a:defRPr/>
            </a:pPr>
            <a:fld id="{78344484-2EDD-472F-9D1A-6C403737FF94}" type="slidenum">
              <a:rPr lang="en-US" sz="800" b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pPr marL="234950" indent="-234950" algn="r">
                <a:defRPr/>
              </a:pPr>
              <a:t>‹#›</a:t>
            </a:fld>
            <a:endParaRPr lang="en-US" sz="800" b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gray">
          <a:xfrm>
            <a:off x="603504" y="6465253"/>
            <a:ext cx="5145617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0" bIns="91440" anchor="b">
            <a:spAutoFit/>
          </a:bodyPr>
          <a:lstStyle/>
          <a:p>
            <a:pPr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Confidential and Proprietary © </a:t>
            </a:r>
            <a:fld id="{03DBBB44-39DA-4C55-8245-853F70E66F26}" type="datetimeyyyy">
              <a:rPr lang="en-US" sz="800" b="0" smtClean="0">
                <a:solidFill>
                  <a:schemeClr val="bg2">
                    <a:lumMod val="75000"/>
                  </a:schemeClr>
                </a:solidFill>
              </a:rPr>
              <a:t>2023</a:t>
            </a:fld>
            <a:r>
              <a:rPr lang="en-US" sz="800" b="0" dirty="0">
                <a:solidFill>
                  <a:schemeClr val="bg2">
                    <a:lumMod val="75000"/>
                  </a:schemeClr>
                </a:solidFill>
              </a:rPr>
              <a:t> Sg2</a:t>
            </a:r>
          </a:p>
        </p:txBody>
      </p:sp>
      <p:pic>
        <p:nvPicPr>
          <p:cNvPr id="15" name="Picture 13" descr="Sg2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614652" y="6489585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3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5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5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9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7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2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8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73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3" r:id="rId10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385888"/>
          </a:xfrm>
          <a:prstGeom prst="rect">
            <a:avLst/>
          </a:prstGeom>
          <a:solidFill>
            <a:srgbClr val="8182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3799" y="146304"/>
            <a:ext cx="1109133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3799" y="1577975"/>
            <a:ext cx="11108267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5895394" y="6509546"/>
            <a:ext cx="36099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algn="ctr">
              <a:defRPr/>
            </a:pPr>
            <a:fld id="{78344484-2EDD-472F-9D1A-6C403737FF94}" type="slidenum">
              <a:rPr lang="en-US" sz="800" b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pPr marL="234950" indent="-234950" algn="ctr">
                <a:defRPr/>
              </a:pPr>
              <a:t>‹#›</a:t>
            </a:fld>
            <a:endParaRPr lang="en-US" sz="800" b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Oval 9"/>
          <p:cNvSpPr/>
          <p:nvPr userDrawn="1"/>
        </p:nvSpPr>
        <p:spPr bwMode="ltGray">
          <a:xfrm flipH="1">
            <a:off x="11467834" y="854075"/>
            <a:ext cx="91440" cy="95250"/>
          </a:xfrm>
          <a:prstGeom prst="ellipse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950" marR="0" indent="-234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 flipV="1">
            <a:off x="11514667" y="882176"/>
            <a:ext cx="0" cy="28225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 userDrawn="1"/>
        </p:nvCxnSpPr>
        <p:spPr bwMode="ltGray">
          <a:xfrm>
            <a:off x="475488" y="1156018"/>
            <a:ext cx="11040237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 userDrawn="1"/>
        </p:nvGrpSpPr>
        <p:grpSpPr bwMode="ltGray">
          <a:xfrm rot="10800000">
            <a:off x="429768" y="1145382"/>
            <a:ext cx="91440" cy="672703"/>
            <a:chOff x="8755063" y="1006475"/>
            <a:chExt cx="68580" cy="672703"/>
          </a:xfrm>
        </p:grpSpPr>
        <p:sp>
          <p:nvSpPr>
            <p:cNvPr id="14" name="Oval 13"/>
            <p:cNvSpPr/>
            <p:nvPr userDrawn="1"/>
          </p:nvSpPr>
          <p:spPr bwMode="ltGray">
            <a:xfrm flipH="1">
              <a:off x="8755063" y="1006475"/>
              <a:ext cx="68580" cy="9525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 bwMode="ltGray">
            <a:xfrm rot="10800000">
              <a:off x="8788400" y="1034575"/>
              <a:ext cx="0" cy="6446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F5E8A0-869B-49A9-A5FD-AB47733770A3}"/>
              </a:ext>
            </a:extLst>
          </p:cNvPr>
          <p:cNvGrpSpPr/>
          <p:nvPr userDrawn="1"/>
        </p:nvGrpSpPr>
        <p:grpSpPr>
          <a:xfrm>
            <a:off x="0" y="6465253"/>
            <a:ext cx="12192000" cy="392747"/>
            <a:chOff x="0" y="6465253"/>
            <a:chExt cx="12192000" cy="39274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C54255-8F69-4E3F-8B3A-07D6BEACCDD2}"/>
                </a:ext>
              </a:extLst>
            </p:cNvPr>
            <p:cNvGrpSpPr/>
            <p:nvPr userDrawn="1"/>
          </p:nvGrpSpPr>
          <p:grpSpPr>
            <a:xfrm>
              <a:off x="599547" y="6465253"/>
              <a:ext cx="10978620" cy="306388"/>
              <a:chOff x="599547" y="6465253"/>
              <a:chExt cx="10978620" cy="306388"/>
            </a:xfrm>
          </p:grpSpPr>
          <p:sp>
            <p:nvSpPr>
              <p:cNvPr id="9" name="Text Box 15"/>
              <p:cNvSpPr txBox="1">
                <a:spLocks noChangeArrowheads="1"/>
              </p:cNvSpPr>
              <p:nvPr userDrawn="1"/>
            </p:nvSpPr>
            <p:spPr bwMode="gray">
              <a:xfrm>
                <a:off x="599547" y="6465253"/>
                <a:ext cx="5145617" cy="3063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tIns="91440" bIns="91440" anchor="b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chemeClr val="accent1"/>
                  </a:buClr>
                  <a:buFont typeface="Wingdings" pitchFamily="2" charset="2"/>
                  <a:buNone/>
                  <a:defRPr/>
                </a:pPr>
                <a:r>
                  <a:rPr lang="en-US" sz="800" b="0" dirty="0">
                    <a:solidFill>
                      <a:schemeClr val="bg2">
                        <a:lumMod val="75000"/>
                      </a:schemeClr>
                    </a:solidFill>
                  </a:rPr>
                  <a:t>Confidential and Proprietary © </a:t>
                </a:r>
                <a:fld id="{48BCF73A-EE17-4DE0-B80E-86941DDC7454}" type="datetimeyyyy">
                  <a:rPr lang="en-US" sz="800" b="0" smtClean="0">
                    <a:solidFill>
                      <a:schemeClr val="bg2">
                        <a:lumMod val="75000"/>
                      </a:schemeClr>
                    </a:solidFill>
                  </a:rPr>
                  <a:t>2023</a:t>
                </a:fld>
                <a:r>
                  <a:rPr lang="en-US" sz="800" b="0" dirty="0">
                    <a:solidFill>
                      <a:schemeClr val="bg2">
                        <a:lumMod val="75000"/>
                      </a:schemeClr>
                    </a:solidFill>
                  </a:rPr>
                  <a:t> Sg2</a:t>
                </a:r>
              </a:p>
            </p:txBody>
          </p:sp>
          <p:pic>
            <p:nvPicPr>
              <p:cNvPr id="17" name="Picture 13" descr="Sg2logo_rgb"/>
              <p:cNvPicPr>
                <a:picLocks noChangeAspect="1" noChangeArrowheads="1"/>
              </p:cNvPicPr>
              <p:nvPr userDrawn="1"/>
            </p:nvPicPr>
            <p:blipFill>
              <a:blip r:embed="rId22" cstate="print"/>
              <a:srcRect/>
              <a:stretch>
                <a:fillRect/>
              </a:stretch>
            </p:blipFill>
            <p:spPr bwMode="gray">
              <a:xfrm>
                <a:off x="10971515" y="6489585"/>
                <a:ext cx="606652" cy="250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692B36-3E50-487F-BB00-BE5F428DEA78}"/>
                </a:ext>
              </a:extLst>
            </p:cNvPr>
            <p:cNvSpPr/>
            <p:nvPr userDrawn="1"/>
          </p:nvSpPr>
          <p:spPr bwMode="auto">
            <a:xfrm>
              <a:off x="0" y="6465253"/>
              <a:ext cx="12192000" cy="39274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4950" marR="0" indent="-2349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0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1" fontAlgn="base" hangingPunct="1">
        <a:spcBef>
          <a:spcPts val="35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71450" algn="l" rtl="0" eaLnBrk="1" fontAlgn="base" hangingPunct="1">
        <a:spcBef>
          <a:spcPts val="350"/>
        </a:spcBef>
        <a:spcAft>
          <a:spcPct val="0"/>
        </a:spcAft>
        <a:buClr>
          <a:schemeClr val="bg2"/>
        </a:buClr>
        <a:buSzPct val="100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801688" indent="-174625" algn="l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1082675" indent="-166688" algn="l" rtl="0" eaLnBrk="1" fontAlgn="base" hangingPunct="1">
        <a:spcBef>
          <a:spcPts val="35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71600" indent="-168275" algn="l" rtl="0" eaLnBrk="1" fontAlgn="base" hangingPunct="1">
        <a:spcBef>
          <a:spcPts val="35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288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860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432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040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346">
            <a:extLst>
              <a:ext uri="{FF2B5EF4-FFF2-40B4-BE49-F238E27FC236}">
                <a16:creationId xmlns:a16="http://schemas.microsoft.com/office/drawing/2014/main" id="{5BC87C31-DFDC-47E6-B94C-94BF6949C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t="-2" r="14736" b="34094"/>
          <a:stretch/>
        </p:blipFill>
        <p:spPr>
          <a:xfrm>
            <a:off x="-2" y="1116133"/>
            <a:ext cx="12192002" cy="5741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BD38E3-1B71-71F1-2AB4-5DA969D11697}"/>
              </a:ext>
            </a:extLst>
          </p:cNvPr>
          <p:cNvSpPr txBox="1"/>
          <p:nvPr/>
        </p:nvSpPr>
        <p:spPr>
          <a:xfrm>
            <a:off x="798784" y="714704"/>
            <a:ext cx="6353129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F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Across Systems and Partnership Principles</a:t>
            </a:r>
          </a:p>
        </p:txBody>
      </p:sp>
    </p:spTree>
    <p:extLst>
      <p:ext uri="{BB962C8B-B14F-4D97-AF65-F5344CB8AC3E}">
        <p14:creationId xmlns:p14="http://schemas.microsoft.com/office/powerpoint/2010/main" val="5806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1A97419-02E8-3F53-5203-31AD38F91B9C}"/>
              </a:ext>
            </a:extLst>
          </p:cNvPr>
          <p:cNvSpPr/>
          <p:nvPr/>
        </p:nvSpPr>
        <p:spPr>
          <a:xfrm>
            <a:off x="0" y="559943"/>
            <a:ext cx="1217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00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Partnerships in Literature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27A36A-8B72-8D2F-8B4E-78DBFE068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Transactional-Process Focus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Attributes &amp; Keys to Success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1B646-8853-28E7-797C-03AD1DFFE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7" y="924636"/>
            <a:ext cx="9468492" cy="5776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9A249-E9AE-55CF-FEA8-193C403D5083}"/>
              </a:ext>
            </a:extLst>
          </p:cNvPr>
          <p:cNvSpPr txBox="1"/>
          <p:nvPr/>
        </p:nvSpPr>
        <p:spPr>
          <a:xfrm>
            <a:off x="9472773" y="633161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McKinsey &amp; Co (2023)</a:t>
            </a:r>
          </a:p>
        </p:txBody>
      </p:sp>
    </p:spTree>
    <p:extLst>
      <p:ext uri="{BB962C8B-B14F-4D97-AF65-F5344CB8AC3E}">
        <p14:creationId xmlns:p14="http://schemas.microsoft.com/office/powerpoint/2010/main" val="257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DB0F-8193-F96C-9745-9C3DA9D9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Attributes of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5A36-72F1-B095-2F5E-D5D8D11C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Collaborative Leadership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Purposeful Partnership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Mission aligned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Ideal partner characteristics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How should partnership be structured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Agreed upon alliance strategies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Clearly communicates a unified strategy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Creates environment for effective vertical communication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Coordinates decisions and actions across functions, units and organizations</a:t>
            </a: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Sustain core services</a:t>
            </a:r>
          </a:p>
          <a:p>
            <a:pPr lvl="1"/>
            <a:r>
              <a:rPr lang="en-US" sz="1866" dirty="0">
                <a:latin typeface="Arial" panose="020B0604020202020204" pitchFamily="34" charset="0"/>
                <a:cs typeface="Arial" panose="020B0604020202020204" pitchFamily="34" charset="0"/>
              </a:rPr>
              <a:t>Strive to expand offerings</a:t>
            </a:r>
          </a:p>
          <a:p>
            <a:pPr lvl="1"/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3BFA3-DE58-D92E-5561-C7F0DE1AC209}"/>
              </a:ext>
            </a:extLst>
          </p:cNvPr>
          <p:cNvSpPr txBox="1"/>
          <p:nvPr/>
        </p:nvSpPr>
        <p:spPr>
          <a:xfrm>
            <a:off x="9750176" y="625011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Chelsey(2021)</a:t>
            </a:r>
          </a:p>
        </p:txBody>
      </p:sp>
    </p:spTree>
    <p:extLst>
      <p:ext uri="{BB962C8B-B14F-4D97-AF65-F5344CB8AC3E}">
        <p14:creationId xmlns:p14="http://schemas.microsoft.com/office/powerpoint/2010/main" val="2932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4765-B26E-13EF-B8EA-54D0C6CE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Partnership Keys to success </a:t>
            </a:r>
            <a:br>
              <a:rPr lang="en-US" sz="4400" dirty="0"/>
            </a:br>
            <a:endParaRPr lang="en-US" sz="4400" dirty="0">
              <a:solidFill>
                <a:srgbClr val="BF57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A61BD1-FE14-AF75-1798-1C719DC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Joint Operating Committees meeting regularly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Willingness to compromise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Clear roles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communication channels at the top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Culture of shared values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E094B-7260-D308-76C8-5CF366CBC665}"/>
              </a:ext>
            </a:extLst>
          </p:cNvPr>
          <p:cNvSpPr txBox="1"/>
          <p:nvPr/>
        </p:nvSpPr>
        <p:spPr>
          <a:xfrm>
            <a:off x="7754420" y="606373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BF5700"/>
                </a:solidFill>
              </a:rPr>
              <a:t>(Pawlak &amp; Colby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649E-2CE3-5CC8-F052-D9EBBE7B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14" y="477261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Values Framework</a:t>
            </a:r>
            <a:br>
              <a:rPr lang="en-US" sz="3600" dirty="0"/>
            </a:br>
            <a:r>
              <a:rPr lang="en-US" sz="2400" dirty="0">
                <a:solidFill>
                  <a:srgbClr val="BF5700"/>
                </a:solidFill>
              </a:rPr>
              <a:t>(Helfrich et al 2007)</a:t>
            </a:r>
            <a:endParaRPr lang="en-US" sz="3600" dirty="0">
              <a:solidFill>
                <a:srgbClr val="BF57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B5881E-E109-3E07-80C2-C623DE881246}"/>
              </a:ext>
            </a:extLst>
          </p:cNvPr>
          <p:cNvCxnSpPr>
            <a:cxnSpLocks/>
          </p:cNvCxnSpPr>
          <p:nvPr/>
        </p:nvCxnSpPr>
        <p:spPr>
          <a:xfrm>
            <a:off x="4191978" y="3448571"/>
            <a:ext cx="5950450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679F83-503C-8F8A-D957-1488473DAD46}"/>
              </a:ext>
            </a:extLst>
          </p:cNvPr>
          <p:cNvCxnSpPr>
            <a:cxnSpLocks/>
          </p:cNvCxnSpPr>
          <p:nvPr/>
        </p:nvCxnSpPr>
        <p:spPr>
          <a:xfrm>
            <a:off x="7037920" y="1292514"/>
            <a:ext cx="0" cy="4912343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2573E9-0F2D-CE29-2B52-DE270D60215D}"/>
              </a:ext>
            </a:extLst>
          </p:cNvPr>
          <p:cNvSpPr txBox="1"/>
          <p:nvPr/>
        </p:nvSpPr>
        <p:spPr>
          <a:xfrm>
            <a:off x="4097692" y="1762102"/>
            <a:ext cx="29402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Team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Human Resource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Mutual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BB811-35CE-F40E-AAA5-4E3CDEB5E203}"/>
              </a:ext>
            </a:extLst>
          </p:cNvPr>
          <p:cNvSpPr txBox="1"/>
          <p:nvPr/>
        </p:nvSpPr>
        <p:spPr>
          <a:xfrm>
            <a:off x="6669763" y="880032"/>
            <a:ext cx="91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C92C7-03DF-DFB0-E68A-8AF9B9D12F58}"/>
              </a:ext>
            </a:extLst>
          </p:cNvPr>
          <p:cNvSpPr txBox="1"/>
          <p:nvPr/>
        </p:nvSpPr>
        <p:spPr>
          <a:xfrm>
            <a:off x="6487735" y="611495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9C39E-FE3C-B8F9-437D-8DBF5D5D2ABA}"/>
              </a:ext>
            </a:extLst>
          </p:cNvPr>
          <p:cNvSpPr txBox="1"/>
          <p:nvPr/>
        </p:nvSpPr>
        <p:spPr>
          <a:xfrm>
            <a:off x="2995677" y="3244334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E36C7-766D-D737-5B88-B5A5B7DB7EC6}"/>
              </a:ext>
            </a:extLst>
          </p:cNvPr>
          <p:cNvSpPr txBox="1"/>
          <p:nvPr/>
        </p:nvSpPr>
        <p:spPr>
          <a:xfrm>
            <a:off x="10253742" y="3263905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5A353-4E11-0490-7872-5CDB306FB849}"/>
              </a:ext>
            </a:extLst>
          </p:cNvPr>
          <p:cNvSpPr txBox="1"/>
          <p:nvPr/>
        </p:nvSpPr>
        <p:spPr>
          <a:xfrm>
            <a:off x="7427748" y="1762794"/>
            <a:ext cx="38250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Hierarchical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Clear lines of authority over org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Respect for formal hierarchy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Adherence to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Stability &amp; predictability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E4F8F-F124-C0BD-C333-3B19897712AE}"/>
              </a:ext>
            </a:extLst>
          </p:cNvPr>
          <p:cNvSpPr txBox="1"/>
          <p:nvPr/>
        </p:nvSpPr>
        <p:spPr>
          <a:xfrm>
            <a:off x="4064944" y="4009072"/>
            <a:ext cx="27719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Flexibility &amp;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Acquisition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Responding to challenges in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external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Growth &amp; entrepreneurship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BE509-A131-216D-F98F-AF3161821F06}"/>
              </a:ext>
            </a:extLst>
          </p:cNvPr>
          <p:cNvSpPr txBox="1"/>
          <p:nvPr/>
        </p:nvSpPr>
        <p:spPr>
          <a:xfrm>
            <a:off x="7462440" y="4009072"/>
            <a:ext cx="2295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Clarity of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Planning &amp;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Measurable outcomes</a:t>
            </a:r>
          </a:p>
        </p:txBody>
      </p:sp>
    </p:spTree>
    <p:extLst>
      <p:ext uri="{BB962C8B-B14F-4D97-AF65-F5344CB8AC3E}">
        <p14:creationId xmlns:p14="http://schemas.microsoft.com/office/powerpoint/2010/main" val="37933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_Sg2 Corporate">
  <a:themeElements>
    <a:clrScheme name="Custom 3">
      <a:dk1>
        <a:srgbClr val="000000"/>
      </a:dk1>
      <a:lt1>
        <a:srgbClr val="FFFFFF"/>
      </a:lt1>
      <a:dk2>
        <a:srgbClr val="CEE4FE"/>
      </a:dk2>
      <a:lt2>
        <a:srgbClr val="808080"/>
      </a:lt2>
      <a:accent1>
        <a:srgbClr val="8FC2FF"/>
      </a:accent1>
      <a:accent2>
        <a:srgbClr val="94F712"/>
      </a:accent2>
      <a:accent3>
        <a:srgbClr val="D5FCA2"/>
      </a:accent3>
      <a:accent4>
        <a:srgbClr val="336599"/>
      </a:accent4>
      <a:accent5>
        <a:srgbClr val="FF9400"/>
      </a:accent5>
      <a:accent6>
        <a:srgbClr val="000000"/>
      </a:accent6>
      <a:hlink>
        <a:srgbClr val="336599"/>
      </a:hlink>
      <a:folHlink>
        <a:srgbClr val="8FC2FF"/>
      </a:folHlink>
    </a:clrScheme>
    <a:fontScheme name="Conference Slide Templat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4950" marR="0" indent="-2349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27013" indent="-227013">
          <a:spcBef>
            <a:spcPts val="350"/>
          </a:spcBef>
          <a:buClr>
            <a:schemeClr val="accent5"/>
          </a:buClr>
          <a:buFont typeface="Wingdings 2" pitchFamily="18" charset="2"/>
          <a:buChar char=""/>
          <a:defRPr sz="2000" b="0" dirty="0" smtClean="0"/>
        </a:defPPr>
      </a:lstStyle>
    </a:txDef>
  </a:objectDefaults>
  <a:extraClrSchemeLst>
    <a:extraClrScheme>
      <a:clrScheme name="Conference Slide Template 1">
        <a:dk1>
          <a:srgbClr val="000000"/>
        </a:dk1>
        <a:lt1>
          <a:srgbClr val="FFFFFF"/>
        </a:lt1>
        <a:dk2>
          <a:srgbClr val="CEE4FE"/>
        </a:dk2>
        <a:lt2>
          <a:srgbClr val="808080"/>
        </a:lt2>
        <a:accent1>
          <a:srgbClr val="9FD1FF"/>
        </a:accent1>
        <a:accent2>
          <a:srgbClr val="336599"/>
        </a:accent2>
        <a:accent3>
          <a:srgbClr val="FFFFFF"/>
        </a:accent3>
        <a:accent4>
          <a:srgbClr val="000000"/>
        </a:accent4>
        <a:accent5>
          <a:srgbClr val="CDE5FF"/>
        </a:accent5>
        <a:accent6>
          <a:srgbClr val="2D5B8A"/>
        </a:accent6>
        <a:hlink>
          <a:srgbClr val="C9FF05"/>
        </a:hlink>
        <a:folHlink>
          <a:srgbClr val="FF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g2.potx" id="{B6A934D8-05F2-44CA-9FF4-3A83D8B03F31}" vid="{4D02FEFF-77B0-475B-9759-C51F828883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316</Words>
  <Application>Microsoft Office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Wingdings 2</vt:lpstr>
      <vt:lpstr>16-9 White Backgroud</vt:lpstr>
      <vt:lpstr>1_16-9 White Backgroud</vt:lpstr>
      <vt:lpstr>_Sg2 Corporate</vt:lpstr>
      <vt:lpstr>PowerPoint Presentation</vt:lpstr>
      <vt:lpstr>PowerPoint Presentation</vt:lpstr>
      <vt:lpstr>PowerPoint Presentation</vt:lpstr>
      <vt:lpstr>Attributes of Partnerships</vt:lpstr>
      <vt:lpstr>Partnership Keys to success  </vt:lpstr>
      <vt:lpstr>Values Framework (Helfrich et al 2007)</vt:lpstr>
    </vt:vector>
  </TitlesOfParts>
  <Company>Dell Medical School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Hartzell Update</dc:title>
  <dc:creator>Fisher, Allison</dc:creator>
  <cp:lastModifiedBy>Reyes, Mae</cp:lastModifiedBy>
  <cp:revision>462</cp:revision>
  <cp:lastPrinted>2023-10-23T15:55:00Z</cp:lastPrinted>
  <dcterms:created xsi:type="dcterms:W3CDTF">2023-01-13T17:06:39Z</dcterms:created>
  <dcterms:modified xsi:type="dcterms:W3CDTF">2023-10-26T14:08:59Z</dcterms:modified>
</cp:coreProperties>
</file>