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18" r:id="rId3"/>
    <p:sldMasterId id="2147483669" r:id="rId4"/>
    <p:sldMasterId id="2147483687" r:id="rId5"/>
    <p:sldMasterId id="2147483702" r:id="rId6"/>
  </p:sldMasterIdLst>
  <p:notesMasterIdLst>
    <p:notesMasterId r:id="rId34"/>
  </p:notesMasterIdLst>
  <p:handoutMasterIdLst>
    <p:handoutMasterId r:id="rId35"/>
  </p:handoutMasterIdLst>
  <p:sldIdLst>
    <p:sldId id="531" r:id="rId7"/>
    <p:sldId id="535" r:id="rId8"/>
    <p:sldId id="554" r:id="rId9"/>
    <p:sldId id="538" r:id="rId10"/>
    <p:sldId id="553" r:id="rId11"/>
    <p:sldId id="556" r:id="rId12"/>
    <p:sldId id="557" r:id="rId13"/>
    <p:sldId id="555" r:id="rId14"/>
    <p:sldId id="541" r:id="rId15"/>
    <p:sldId id="559" r:id="rId16"/>
    <p:sldId id="560" r:id="rId17"/>
    <p:sldId id="274" r:id="rId18"/>
    <p:sldId id="275" r:id="rId19"/>
    <p:sldId id="276" r:id="rId20"/>
    <p:sldId id="558" r:id="rId21"/>
    <p:sldId id="545" r:id="rId22"/>
    <p:sldId id="429" r:id="rId23"/>
    <p:sldId id="546" r:id="rId24"/>
    <p:sldId id="551" r:id="rId25"/>
    <p:sldId id="547" r:id="rId26"/>
    <p:sldId id="542" r:id="rId27"/>
    <p:sldId id="543" r:id="rId28"/>
    <p:sldId id="540" r:id="rId29"/>
    <p:sldId id="297" r:id="rId30"/>
    <p:sldId id="548" r:id="rId31"/>
    <p:sldId id="550" r:id="rId32"/>
    <p:sldId id="415" r:id="rId33"/>
  </p:sldIdLst>
  <p:sldSz cx="9144000" cy="5143500" type="screen16x9"/>
  <p:notesSz cx="6858000" cy="93138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Title Slides" id="{4A33B084-18E8-9343-8C90-BB62E30061F1}">
          <p14:sldIdLst/>
        </p14:section>
        <p14:section name="White" id="{3540F3E4-3A56-594D-A98C-62123F4F527F}">
          <p14:sldIdLst>
            <p14:sldId id="531"/>
            <p14:sldId id="535"/>
            <p14:sldId id="554"/>
            <p14:sldId id="538"/>
            <p14:sldId id="553"/>
            <p14:sldId id="556"/>
            <p14:sldId id="557"/>
            <p14:sldId id="555"/>
            <p14:sldId id="541"/>
            <p14:sldId id="559"/>
            <p14:sldId id="560"/>
            <p14:sldId id="274"/>
            <p14:sldId id="275"/>
            <p14:sldId id="276"/>
            <p14:sldId id="558"/>
            <p14:sldId id="545"/>
            <p14:sldId id="429"/>
            <p14:sldId id="546"/>
            <p14:sldId id="551"/>
            <p14:sldId id="547"/>
            <p14:sldId id="542"/>
            <p14:sldId id="543"/>
            <p14:sldId id="540"/>
            <p14:sldId id="297"/>
            <p14:sldId id="548"/>
            <p14:sldId id="550"/>
            <p14:sldId id="415"/>
          </p14:sldIdLst>
        </p14:section>
        <p14:section name="Dark Gray" id="{6D394246-BE0F-5E4F-8763-C6DF48BA8892}">
          <p14:sldIdLst/>
        </p14:section>
        <p14:section name="Light Gray" id="{7E8E865C-CEDD-2A4F-81CC-299B1F7D752E}">
          <p14:sldIdLst/>
        </p14:section>
        <p14:section name="Content &amp; Photos" id="{E2FB477D-D221-D249-8A6C-0886E0FDFE1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bw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5700"/>
    <a:srgbClr val="0432FF"/>
    <a:srgbClr val="365421"/>
    <a:srgbClr val="D26828"/>
    <a:srgbClr val="C6531F"/>
    <a:srgbClr val="CDD6DC"/>
    <a:srgbClr val="DA631B"/>
    <a:srgbClr val="333F48"/>
    <a:srgbClr val="FFB802"/>
    <a:srgbClr val="2C37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74" autoAdjust="0"/>
    <p:restoredTop sz="90846" autoAdjust="0"/>
  </p:normalViewPr>
  <p:slideViewPr>
    <p:cSldViewPr>
      <p:cViewPr varScale="1">
        <p:scale>
          <a:sx n="131" d="100"/>
          <a:sy n="131" d="100"/>
        </p:scale>
        <p:origin x="828" y="12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13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2" d="100"/>
        <a:sy n="112" d="100"/>
      </p:scale>
      <p:origin x="0" y="0"/>
    </p:cViewPr>
  </p:sorterViewPr>
  <p:notesViewPr>
    <p:cSldViewPr showGuides="1">
      <p:cViewPr varScale="1">
        <p:scale>
          <a:sx n="88" d="100"/>
          <a:sy n="88" d="100"/>
        </p:scale>
        <p:origin x="2664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30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svg"/><Relationship Id="rId9" Type="http://schemas.openxmlformats.org/officeDocument/2006/relationships/image" Target="../media/image26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3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BCCDF4-4BC3-4A6E-A1A3-3E50D05264A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C6157E6-902D-4EE8-8904-FF292BF64CC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Credibility &amp; Authenticity</a:t>
          </a:r>
        </a:p>
      </dgm:t>
    </dgm:pt>
    <dgm:pt modelId="{74A6A653-D090-4182-B796-19DD9FF4BF04}" type="parTrans" cxnId="{A479696F-9363-4ED3-825C-F8030A81E462}">
      <dgm:prSet/>
      <dgm:spPr/>
      <dgm:t>
        <a:bodyPr/>
        <a:lstStyle/>
        <a:p>
          <a:endParaRPr lang="en-US"/>
        </a:p>
      </dgm:t>
    </dgm:pt>
    <dgm:pt modelId="{077CF559-5A40-43DA-8986-AA2E805E030D}" type="sibTrans" cxnId="{A479696F-9363-4ED3-825C-F8030A81E462}">
      <dgm:prSet/>
      <dgm:spPr/>
      <dgm:t>
        <a:bodyPr/>
        <a:lstStyle/>
        <a:p>
          <a:endParaRPr lang="en-US"/>
        </a:p>
      </dgm:t>
    </dgm:pt>
    <dgm:pt modelId="{A7AE99FD-18FF-40A5-BFFC-99B0F254360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Physician partnership(s)</a:t>
          </a:r>
        </a:p>
      </dgm:t>
    </dgm:pt>
    <dgm:pt modelId="{C602A90C-6DA3-4B40-A93F-0F297EC2D041}" type="parTrans" cxnId="{F973DF50-C0F0-4F40-9577-CE4D766DF29A}">
      <dgm:prSet/>
      <dgm:spPr/>
      <dgm:t>
        <a:bodyPr/>
        <a:lstStyle/>
        <a:p>
          <a:endParaRPr lang="en-US"/>
        </a:p>
      </dgm:t>
    </dgm:pt>
    <dgm:pt modelId="{1CD24321-AE71-412B-9B5B-18A91EDBB6E9}" type="sibTrans" cxnId="{F973DF50-C0F0-4F40-9577-CE4D766DF29A}">
      <dgm:prSet/>
      <dgm:spPr/>
      <dgm:t>
        <a:bodyPr/>
        <a:lstStyle/>
        <a:p>
          <a:endParaRPr lang="en-US"/>
        </a:p>
      </dgm:t>
    </dgm:pt>
    <dgm:pt modelId="{FF4ED43E-01A3-4CF5-93F1-CD1CFC35CD3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Team player and relationship management</a:t>
          </a:r>
        </a:p>
      </dgm:t>
    </dgm:pt>
    <dgm:pt modelId="{EF38A513-1570-44B0-80DA-4F89ADFA1140}" type="parTrans" cxnId="{2C85D0D6-E5BB-46FE-A656-737042464F4E}">
      <dgm:prSet/>
      <dgm:spPr/>
      <dgm:t>
        <a:bodyPr/>
        <a:lstStyle/>
        <a:p>
          <a:endParaRPr lang="en-US"/>
        </a:p>
      </dgm:t>
    </dgm:pt>
    <dgm:pt modelId="{8C391E13-9FAE-4FC2-88C2-AA8298A66723}" type="sibTrans" cxnId="{2C85D0D6-E5BB-46FE-A656-737042464F4E}">
      <dgm:prSet/>
      <dgm:spPr/>
      <dgm:t>
        <a:bodyPr/>
        <a:lstStyle/>
        <a:p>
          <a:endParaRPr lang="en-US"/>
        </a:p>
      </dgm:t>
    </dgm:pt>
    <dgm:pt modelId="{815D0C05-4C50-4057-8E49-E435432FD4F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Analytical &amp; financial acumen</a:t>
          </a:r>
        </a:p>
      </dgm:t>
    </dgm:pt>
    <dgm:pt modelId="{0E72B4BF-12F2-4EB3-A0A8-F52C0688878F}" type="parTrans" cxnId="{DE14C2FF-02C8-4A50-BEFE-8C4488EA54C9}">
      <dgm:prSet/>
      <dgm:spPr/>
      <dgm:t>
        <a:bodyPr/>
        <a:lstStyle/>
        <a:p>
          <a:endParaRPr lang="en-US"/>
        </a:p>
      </dgm:t>
    </dgm:pt>
    <dgm:pt modelId="{B499A5D0-CC4D-44EE-82FE-1FF6B519CEFC}" type="sibTrans" cxnId="{DE14C2FF-02C8-4A50-BEFE-8C4488EA54C9}">
      <dgm:prSet/>
      <dgm:spPr/>
      <dgm:t>
        <a:bodyPr/>
        <a:lstStyle/>
        <a:p>
          <a:endParaRPr lang="en-US"/>
        </a:p>
      </dgm:t>
    </dgm:pt>
    <dgm:pt modelId="{8A662CBD-2D04-454B-9F0D-027F3F5842F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Influence &amp; humility</a:t>
          </a:r>
        </a:p>
      </dgm:t>
    </dgm:pt>
    <dgm:pt modelId="{297B543C-8A59-4618-9DBA-8CB4EA5EC1C7}" type="parTrans" cxnId="{D6E40BFB-A526-4FEF-B45C-ECB11FDE31DD}">
      <dgm:prSet/>
      <dgm:spPr/>
      <dgm:t>
        <a:bodyPr/>
        <a:lstStyle/>
        <a:p>
          <a:endParaRPr lang="en-US"/>
        </a:p>
      </dgm:t>
    </dgm:pt>
    <dgm:pt modelId="{9B7E9C16-30D1-4FB9-919D-1B65C64513C9}" type="sibTrans" cxnId="{D6E40BFB-A526-4FEF-B45C-ECB11FDE31DD}">
      <dgm:prSet/>
      <dgm:spPr/>
      <dgm:t>
        <a:bodyPr/>
        <a:lstStyle/>
        <a:p>
          <a:endParaRPr lang="en-US"/>
        </a:p>
      </dgm:t>
    </dgm:pt>
    <dgm:pt modelId="{38CE0A02-7AE4-4C91-A863-7139330C9994}" type="pres">
      <dgm:prSet presAssocID="{AFBCCDF4-4BC3-4A6E-A1A3-3E50D05264AF}" presName="root" presStyleCnt="0">
        <dgm:presLayoutVars>
          <dgm:dir/>
          <dgm:resizeHandles val="exact"/>
        </dgm:presLayoutVars>
      </dgm:prSet>
      <dgm:spPr/>
    </dgm:pt>
    <dgm:pt modelId="{E97A20DA-C8AF-4454-86C0-5FCEA7D4630F}" type="pres">
      <dgm:prSet presAssocID="{A7AE99FD-18FF-40A5-BFFC-99B0F2543608}" presName="compNode" presStyleCnt="0"/>
      <dgm:spPr/>
    </dgm:pt>
    <dgm:pt modelId="{C90AE5FC-A434-451C-8D3F-BEC79CCFCA62}" type="pres">
      <dgm:prSet presAssocID="{A7AE99FD-18FF-40A5-BFFC-99B0F2543608}" presName="bgRect" presStyleLbl="bgShp" presStyleIdx="0" presStyleCnt="5"/>
      <dgm:spPr/>
    </dgm:pt>
    <dgm:pt modelId="{D1F335B2-98EB-4255-8672-6E9D2FDA5D3B}" type="pres">
      <dgm:prSet presAssocID="{A7AE99FD-18FF-40A5-BFFC-99B0F2543608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1B6F4CF3-2B3A-42C7-8C14-589A41C4A66F}" type="pres">
      <dgm:prSet presAssocID="{A7AE99FD-18FF-40A5-BFFC-99B0F2543608}" presName="spaceRect" presStyleCnt="0"/>
      <dgm:spPr/>
    </dgm:pt>
    <dgm:pt modelId="{BF75EFA2-0E79-48A1-BD1E-B7318A382F84}" type="pres">
      <dgm:prSet presAssocID="{A7AE99FD-18FF-40A5-BFFC-99B0F2543608}" presName="parTx" presStyleLbl="revTx" presStyleIdx="0" presStyleCnt="5">
        <dgm:presLayoutVars>
          <dgm:chMax val="0"/>
          <dgm:chPref val="0"/>
        </dgm:presLayoutVars>
      </dgm:prSet>
      <dgm:spPr/>
    </dgm:pt>
    <dgm:pt modelId="{138B8E43-DC37-4098-8741-1D897764A7DE}" type="pres">
      <dgm:prSet presAssocID="{1CD24321-AE71-412B-9B5B-18A91EDBB6E9}" presName="sibTrans" presStyleCnt="0"/>
      <dgm:spPr/>
    </dgm:pt>
    <dgm:pt modelId="{2F30763B-699C-4E01-A827-CBF76F43A29B}" type="pres">
      <dgm:prSet presAssocID="{1C6157E6-902D-4EE8-8904-FF292BF64CCF}" presName="compNode" presStyleCnt="0"/>
      <dgm:spPr/>
    </dgm:pt>
    <dgm:pt modelId="{D60A5E8F-760C-4527-8DFB-49C2657C3EFE}" type="pres">
      <dgm:prSet presAssocID="{1C6157E6-902D-4EE8-8904-FF292BF64CCF}" presName="bgRect" presStyleLbl="bgShp" presStyleIdx="1" presStyleCnt="5"/>
      <dgm:spPr/>
    </dgm:pt>
    <dgm:pt modelId="{1FAB8195-2C27-4E46-AC87-3626D2932F52}" type="pres">
      <dgm:prSet presAssocID="{1C6157E6-902D-4EE8-8904-FF292BF64CCF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212B950B-573A-45B0-8CEC-79A299D18411}" type="pres">
      <dgm:prSet presAssocID="{1C6157E6-902D-4EE8-8904-FF292BF64CCF}" presName="spaceRect" presStyleCnt="0"/>
      <dgm:spPr/>
    </dgm:pt>
    <dgm:pt modelId="{B4D0E3DE-6038-4ED9-8A18-749102A82411}" type="pres">
      <dgm:prSet presAssocID="{1C6157E6-902D-4EE8-8904-FF292BF64CCF}" presName="parTx" presStyleLbl="revTx" presStyleIdx="1" presStyleCnt="5">
        <dgm:presLayoutVars>
          <dgm:chMax val="0"/>
          <dgm:chPref val="0"/>
        </dgm:presLayoutVars>
      </dgm:prSet>
      <dgm:spPr/>
    </dgm:pt>
    <dgm:pt modelId="{F54861A1-33EE-4B8B-A4AF-9401A5A04C2A}" type="pres">
      <dgm:prSet presAssocID="{077CF559-5A40-43DA-8986-AA2E805E030D}" presName="sibTrans" presStyleCnt="0"/>
      <dgm:spPr/>
    </dgm:pt>
    <dgm:pt modelId="{CEFA123F-2090-44D4-A424-D8EAA269A9AF}" type="pres">
      <dgm:prSet presAssocID="{FF4ED43E-01A3-4CF5-93F1-CD1CFC35CD37}" presName="compNode" presStyleCnt="0"/>
      <dgm:spPr/>
    </dgm:pt>
    <dgm:pt modelId="{19E4FC66-09A7-45E2-9D50-12FFDD86165B}" type="pres">
      <dgm:prSet presAssocID="{FF4ED43E-01A3-4CF5-93F1-CD1CFC35CD37}" presName="bgRect" presStyleLbl="bgShp" presStyleIdx="2" presStyleCnt="5"/>
      <dgm:spPr/>
    </dgm:pt>
    <dgm:pt modelId="{0D4FDC9A-1B9F-4CEE-AACB-02346694236A}" type="pres">
      <dgm:prSet presAssocID="{FF4ED43E-01A3-4CF5-93F1-CD1CFC35CD37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2DD2E0A8-4D41-4919-8A7A-E0A89654A7F9}" type="pres">
      <dgm:prSet presAssocID="{FF4ED43E-01A3-4CF5-93F1-CD1CFC35CD37}" presName="spaceRect" presStyleCnt="0"/>
      <dgm:spPr/>
    </dgm:pt>
    <dgm:pt modelId="{2A6F6185-3093-4F9C-BBC9-92F067E41E9F}" type="pres">
      <dgm:prSet presAssocID="{FF4ED43E-01A3-4CF5-93F1-CD1CFC35CD37}" presName="parTx" presStyleLbl="revTx" presStyleIdx="2" presStyleCnt="5">
        <dgm:presLayoutVars>
          <dgm:chMax val="0"/>
          <dgm:chPref val="0"/>
        </dgm:presLayoutVars>
      </dgm:prSet>
      <dgm:spPr/>
    </dgm:pt>
    <dgm:pt modelId="{15B8C03A-81C9-4478-AA95-3BD792EEB8FE}" type="pres">
      <dgm:prSet presAssocID="{8C391E13-9FAE-4FC2-88C2-AA8298A66723}" presName="sibTrans" presStyleCnt="0"/>
      <dgm:spPr/>
    </dgm:pt>
    <dgm:pt modelId="{427128B6-925D-4CE8-B0EB-1167D11E0994}" type="pres">
      <dgm:prSet presAssocID="{815D0C05-4C50-4057-8E49-E435432FD4FA}" presName="compNode" presStyleCnt="0"/>
      <dgm:spPr/>
    </dgm:pt>
    <dgm:pt modelId="{EB95463B-4875-4311-BB6A-80D3E937C35E}" type="pres">
      <dgm:prSet presAssocID="{815D0C05-4C50-4057-8E49-E435432FD4FA}" presName="bgRect" presStyleLbl="bgShp" presStyleIdx="3" presStyleCnt="5"/>
      <dgm:spPr/>
    </dgm:pt>
    <dgm:pt modelId="{FF695579-C306-4493-87E5-8C057148351B}" type="pres">
      <dgm:prSet presAssocID="{815D0C05-4C50-4057-8E49-E435432FD4FA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B0E79BC4-353C-4DD1-A122-6525D945729D}" type="pres">
      <dgm:prSet presAssocID="{815D0C05-4C50-4057-8E49-E435432FD4FA}" presName="spaceRect" presStyleCnt="0"/>
      <dgm:spPr/>
    </dgm:pt>
    <dgm:pt modelId="{A3F1E863-C424-4ED0-9C25-B64F9A3556F0}" type="pres">
      <dgm:prSet presAssocID="{815D0C05-4C50-4057-8E49-E435432FD4FA}" presName="parTx" presStyleLbl="revTx" presStyleIdx="3" presStyleCnt="5">
        <dgm:presLayoutVars>
          <dgm:chMax val="0"/>
          <dgm:chPref val="0"/>
        </dgm:presLayoutVars>
      </dgm:prSet>
      <dgm:spPr/>
    </dgm:pt>
    <dgm:pt modelId="{82EA8866-AEF0-48D9-8F07-809F53C755E4}" type="pres">
      <dgm:prSet presAssocID="{B499A5D0-CC4D-44EE-82FE-1FF6B519CEFC}" presName="sibTrans" presStyleCnt="0"/>
      <dgm:spPr/>
    </dgm:pt>
    <dgm:pt modelId="{63773550-3AF7-4B86-B5F1-0634242A3DF9}" type="pres">
      <dgm:prSet presAssocID="{8A662CBD-2D04-454B-9F0D-027F3F5842FE}" presName="compNode" presStyleCnt="0"/>
      <dgm:spPr/>
    </dgm:pt>
    <dgm:pt modelId="{6AB84E89-D5E0-479A-B309-9972D2BB6615}" type="pres">
      <dgm:prSet presAssocID="{8A662CBD-2D04-454B-9F0D-027F3F5842FE}" presName="bgRect" presStyleLbl="bgShp" presStyleIdx="4" presStyleCnt="5"/>
      <dgm:spPr/>
    </dgm:pt>
    <dgm:pt modelId="{CE17FC20-C0C8-4E34-914F-16EB14BEFC79}" type="pres">
      <dgm:prSet presAssocID="{8A662CBD-2D04-454B-9F0D-027F3F5842FE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2E0A18E4-2A22-4174-8366-145E66F56A8B}" type="pres">
      <dgm:prSet presAssocID="{8A662CBD-2D04-454B-9F0D-027F3F5842FE}" presName="spaceRect" presStyleCnt="0"/>
      <dgm:spPr/>
    </dgm:pt>
    <dgm:pt modelId="{2F10ACD5-192E-4794-97AD-EF03E0DE0014}" type="pres">
      <dgm:prSet presAssocID="{8A662CBD-2D04-454B-9F0D-027F3F5842FE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59392002-6C7E-C945-9CEC-337651167368}" type="presOf" srcId="{8A662CBD-2D04-454B-9F0D-027F3F5842FE}" destId="{2F10ACD5-192E-4794-97AD-EF03E0DE0014}" srcOrd="0" destOrd="0" presId="urn:microsoft.com/office/officeart/2018/2/layout/IconVerticalSolidList"/>
    <dgm:cxn modelId="{4D8CE311-5C95-AE49-9CE5-EF92D8D2E048}" type="presOf" srcId="{1C6157E6-902D-4EE8-8904-FF292BF64CCF}" destId="{B4D0E3DE-6038-4ED9-8A18-749102A82411}" srcOrd="0" destOrd="0" presId="urn:microsoft.com/office/officeart/2018/2/layout/IconVerticalSolidList"/>
    <dgm:cxn modelId="{45C3EF64-989F-47A4-88E9-25935DEA8562}" type="presOf" srcId="{AFBCCDF4-4BC3-4A6E-A1A3-3E50D05264AF}" destId="{38CE0A02-7AE4-4C91-A863-7139330C9994}" srcOrd="0" destOrd="0" presId="urn:microsoft.com/office/officeart/2018/2/layout/IconVerticalSolidList"/>
    <dgm:cxn modelId="{A479696F-9363-4ED3-825C-F8030A81E462}" srcId="{AFBCCDF4-4BC3-4A6E-A1A3-3E50D05264AF}" destId="{1C6157E6-902D-4EE8-8904-FF292BF64CCF}" srcOrd="1" destOrd="0" parTransId="{74A6A653-D090-4182-B796-19DD9FF4BF04}" sibTransId="{077CF559-5A40-43DA-8986-AA2E805E030D}"/>
    <dgm:cxn modelId="{F973DF50-C0F0-4F40-9577-CE4D766DF29A}" srcId="{AFBCCDF4-4BC3-4A6E-A1A3-3E50D05264AF}" destId="{A7AE99FD-18FF-40A5-BFFC-99B0F2543608}" srcOrd="0" destOrd="0" parTransId="{C602A90C-6DA3-4B40-A93F-0F297EC2D041}" sibTransId="{1CD24321-AE71-412B-9B5B-18A91EDBB6E9}"/>
    <dgm:cxn modelId="{295B2053-8F13-5B4C-BCFE-F44B4D641A62}" type="presOf" srcId="{815D0C05-4C50-4057-8E49-E435432FD4FA}" destId="{A3F1E863-C424-4ED0-9C25-B64F9A3556F0}" srcOrd="0" destOrd="0" presId="urn:microsoft.com/office/officeart/2018/2/layout/IconVerticalSolidList"/>
    <dgm:cxn modelId="{77866088-B5E3-B649-A45D-2E6FC2F09BCB}" type="presOf" srcId="{A7AE99FD-18FF-40A5-BFFC-99B0F2543608}" destId="{BF75EFA2-0E79-48A1-BD1E-B7318A382F84}" srcOrd="0" destOrd="0" presId="urn:microsoft.com/office/officeart/2018/2/layout/IconVerticalSolidList"/>
    <dgm:cxn modelId="{C06FFBD3-CC2F-364D-8C02-891C9272BC27}" type="presOf" srcId="{FF4ED43E-01A3-4CF5-93F1-CD1CFC35CD37}" destId="{2A6F6185-3093-4F9C-BBC9-92F067E41E9F}" srcOrd="0" destOrd="0" presId="urn:microsoft.com/office/officeart/2018/2/layout/IconVerticalSolidList"/>
    <dgm:cxn modelId="{2C85D0D6-E5BB-46FE-A656-737042464F4E}" srcId="{AFBCCDF4-4BC3-4A6E-A1A3-3E50D05264AF}" destId="{FF4ED43E-01A3-4CF5-93F1-CD1CFC35CD37}" srcOrd="2" destOrd="0" parTransId="{EF38A513-1570-44B0-80DA-4F89ADFA1140}" sibTransId="{8C391E13-9FAE-4FC2-88C2-AA8298A66723}"/>
    <dgm:cxn modelId="{D6E40BFB-A526-4FEF-B45C-ECB11FDE31DD}" srcId="{AFBCCDF4-4BC3-4A6E-A1A3-3E50D05264AF}" destId="{8A662CBD-2D04-454B-9F0D-027F3F5842FE}" srcOrd="4" destOrd="0" parTransId="{297B543C-8A59-4618-9DBA-8CB4EA5EC1C7}" sibTransId="{9B7E9C16-30D1-4FB9-919D-1B65C64513C9}"/>
    <dgm:cxn modelId="{DE14C2FF-02C8-4A50-BEFE-8C4488EA54C9}" srcId="{AFBCCDF4-4BC3-4A6E-A1A3-3E50D05264AF}" destId="{815D0C05-4C50-4057-8E49-E435432FD4FA}" srcOrd="3" destOrd="0" parTransId="{0E72B4BF-12F2-4EB3-A0A8-F52C0688878F}" sibTransId="{B499A5D0-CC4D-44EE-82FE-1FF6B519CEFC}"/>
    <dgm:cxn modelId="{3AD6D0BD-4A58-534B-B31F-6100904EB915}" type="presParOf" srcId="{38CE0A02-7AE4-4C91-A863-7139330C9994}" destId="{E97A20DA-C8AF-4454-86C0-5FCEA7D4630F}" srcOrd="0" destOrd="0" presId="urn:microsoft.com/office/officeart/2018/2/layout/IconVerticalSolidList"/>
    <dgm:cxn modelId="{A1692B2A-3F9C-F84D-BBB7-6190EBB77EE9}" type="presParOf" srcId="{E97A20DA-C8AF-4454-86C0-5FCEA7D4630F}" destId="{C90AE5FC-A434-451C-8D3F-BEC79CCFCA62}" srcOrd="0" destOrd="0" presId="urn:microsoft.com/office/officeart/2018/2/layout/IconVerticalSolidList"/>
    <dgm:cxn modelId="{5B32E936-D506-364B-A92B-274F5C692070}" type="presParOf" srcId="{E97A20DA-C8AF-4454-86C0-5FCEA7D4630F}" destId="{D1F335B2-98EB-4255-8672-6E9D2FDA5D3B}" srcOrd="1" destOrd="0" presId="urn:microsoft.com/office/officeart/2018/2/layout/IconVerticalSolidList"/>
    <dgm:cxn modelId="{C1840B18-1EDC-6840-9842-F60F2F08D557}" type="presParOf" srcId="{E97A20DA-C8AF-4454-86C0-5FCEA7D4630F}" destId="{1B6F4CF3-2B3A-42C7-8C14-589A41C4A66F}" srcOrd="2" destOrd="0" presId="urn:microsoft.com/office/officeart/2018/2/layout/IconVerticalSolidList"/>
    <dgm:cxn modelId="{537FEAB9-EBC8-C247-8AEA-8AF33B7AB1D4}" type="presParOf" srcId="{E97A20DA-C8AF-4454-86C0-5FCEA7D4630F}" destId="{BF75EFA2-0E79-48A1-BD1E-B7318A382F84}" srcOrd="3" destOrd="0" presId="urn:microsoft.com/office/officeart/2018/2/layout/IconVerticalSolidList"/>
    <dgm:cxn modelId="{2B7065C7-0B13-5E41-8DD5-F1127F815CE2}" type="presParOf" srcId="{38CE0A02-7AE4-4C91-A863-7139330C9994}" destId="{138B8E43-DC37-4098-8741-1D897764A7DE}" srcOrd="1" destOrd="0" presId="urn:microsoft.com/office/officeart/2018/2/layout/IconVerticalSolidList"/>
    <dgm:cxn modelId="{FC28F20E-FFFD-034F-93E1-7E56D54511A1}" type="presParOf" srcId="{38CE0A02-7AE4-4C91-A863-7139330C9994}" destId="{2F30763B-699C-4E01-A827-CBF76F43A29B}" srcOrd="2" destOrd="0" presId="urn:microsoft.com/office/officeart/2018/2/layout/IconVerticalSolidList"/>
    <dgm:cxn modelId="{8E5A6A3B-FCBB-1141-BECD-57EBD3B79CD4}" type="presParOf" srcId="{2F30763B-699C-4E01-A827-CBF76F43A29B}" destId="{D60A5E8F-760C-4527-8DFB-49C2657C3EFE}" srcOrd="0" destOrd="0" presId="urn:microsoft.com/office/officeart/2018/2/layout/IconVerticalSolidList"/>
    <dgm:cxn modelId="{7B6E17C7-30C8-114E-A6B4-4E2BB0F75FD5}" type="presParOf" srcId="{2F30763B-699C-4E01-A827-CBF76F43A29B}" destId="{1FAB8195-2C27-4E46-AC87-3626D2932F52}" srcOrd="1" destOrd="0" presId="urn:microsoft.com/office/officeart/2018/2/layout/IconVerticalSolidList"/>
    <dgm:cxn modelId="{37B5C396-7AF1-CF41-A848-F16968C1FC8F}" type="presParOf" srcId="{2F30763B-699C-4E01-A827-CBF76F43A29B}" destId="{212B950B-573A-45B0-8CEC-79A299D18411}" srcOrd="2" destOrd="0" presId="urn:microsoft.com/office/officeart/2018/2/layout/IconVerticalSolidList"/>
    <dgm:cxn modelId="{2DE3344C-A821-6942-AE4D-AC9A02E19F62}" type="presParOf" srcId="{2F30763B-699C-4E01-A827-CBF76F43A29B}" destId="{B4D0E3DE-6038-4ED9-8A18-749102A82411}" srcOrd="3" destOrd="0" presId="urn:microsoft.com/office/officeart/2018/2/layout/IconVerticalSolidList"/>
    <dgm:cxn modelId="{A573B1AC-82F5-E642-9331-7875E1DF7607}" type="presParOf" srcId="{38CE0A02-7AE4-4C91-A863-7139330C9994}" destId="{F54861A1-33EE-4B8B-A4AF-9401A5A04C2A}" srcOrd="3" destOrd="0" presId="urn:microsoft.com/office/officeart/2018/2/layout/IconVerticalSolidList"/>
    <dgm:cxn modelId="{2EBD9F0D-9E1D-A849-90AB-EFF64B8A33B1}" type="presParOf" srcId="{38CE0A02-7AE4-4C91-A863-7139330C9994}" destId="{CEFA123F-2090-44D4-A424-D8EAA269A9AF}" srcOrd="4" destOrd="0" presId="urn:microsoft.com/office/officeart/2018/2/layout/IconVerticalSolidList"/>
    <dgm:cxn modelId="{00D025E6-3395-EA44-8C89-CD9BC4F2CCDA}" type="presParOf" srcId="{CEFA123F-2090-44D4-A424-D8EAA269A9AF}" destId="{19E4FC66-09A7-45E2-9D50-12FFDD86165B}" srcOrd="0" destOrd="0" presId="urn:microsoft.com/office/officeart/2018/2/layout/IconVerticalSolidList"/>
    <dgm:cxn modelId="{6AACD092-BC92-9240-A682-F834B8F60E54}" type="presParOf" srcId="{CEFA123F-2090-44D4-A424-D8EAA269A9AF}" destId="{0D4FDC9A-1B9F-4CEE-AACB-02346694236A}" srcOrd="1" destOrd="0" presId="urn:microsoft.com/office/officeart/2018/2/layout/IconVerticalSolidList"/>
    <dgm:cxn modelId="{469003BE-D267-C048-99D7-3BA68CD9791D}" type="presParOf" srcId="{CEFA123F-2090-44D4-A424-D8EAA269A9AF}" destId="{2DD2E0A8-4D41-4919-8A7A-E0A89654A7F9}" srcOrd="2" destOrd="0" presId="urn:microsoft.com/office/officeart/2018/2/layout/IconVerticalSolidList"/>
    <dgm:cxn modelId="{1F244B94-A5D8-BD44-8295-E36301A8220B}" type="presParOf" srcId="{CEFA123F-2090-44D4-A424-D8EAA269A9AF}" destId="{2A6F6185-3093-4F9C-BBC9-92F067E41E9F}" srcOrd="3" destOrd="0" presId="urn:microsoft.com/office/officeart/2018/2/layout/IconVerticalSolidList"/>
    <dgm:cxn modelId="{4610BB3B-D5AB-2E4D-8AD4-9084AD5B5BAB}" type="presParOf" srcId="{38CE0A02-7AE4-4C91-A863-7139330C9994}" destId="{15B8C03A-81C9-4478-AA95-3BD792EEB8FE}" srcOrd="5" destOrd="0" presId="urn:microsoft.com/office/officeart/2018/2/layout/IconVerticalSolidList"/>
    <dgm:cxn modelId="{B05B7602-671F-5F4E-9760-1AF5BEDD1C3A}" type="presParOf" srcId="{38CE0A02-7AE4-4C91-A863-7139330C9994}" destId="{427128B6-925D-4CE8-B0EB-1167D11E0994}" srcOrd="6" destOrd="0" presId="urn:microsoft.com/office/officeart/2018/2/layout/IconVerticalSolidList"/>
    <dgm:cxn modelId="{BA5B8491-E60C-034A-A3D9-0F332B6600E1}" type="presParOf" srcId="{427128B6-925D-4CE8-B0EB-1167D11E0994}" destId="{EB95463B-4875-4311-BB6A-80D3E937C35E}" srcOrd="0" destOrd="0" presId="urn:microsoft.com/office/officeart/2018/2/layout/IconVerticalSolidList"/>
    <dgm:cxn modelId="{FF4DE97A-6E2F-6F4E-BC54-86736CF94D0A}" type="presParOf" srcId="{427128B6-925D-4CE8-B0EB-1167D11E0994}" destId="{FF695579-C306-4493-87E5-8C057148351B}" srcOrd="1" destOrd="0" presId="urn:microsoft.com/office/officeart/2018/2/layout/IconVerticalSolidList"/>
    <dgm:cxn modelId="{05F8662F-2F78-8843-8B47-F1C0BCB31BE4}" type="presParOf" srcId="{427128B6-925D-4CE8-B0EB-1167D11E0994}" destId="{B0E79BC4-353C-4DD1-A122-6525D945729D}" srcOrd="2" destOrd="0" presId="urn:microsoft.com/office/officeart/2018/2/layout/IconVerticalSolidList"/>
    <dgm:cxn modelId="{2CC51812-F033-AE42-A036-5BD040F9073E}" type="presParOf" srcId="{427128B6-925D-4CE8-B0EB-1167D11E0994}" destId="{A3F1E863-C424-4ED0-9C25-B64F9A3556F0}" srcOrd="3" destOrd="0" presId="urn:microsoft.com/office/officeart/2018/2/layout/IconVerticalSolidList"/>
    <dgm:cxn modelId="{FF49502C-AD00-314A-B9F1-9761D7FAECB5}" type="presParOf" srcId="{38CE0A02-7AE4-4C91-A863-7139330C9994}" destId="{82EA8866-AEF0-48D9-8F07-809F53C755E4}" srcOrd="7" destOrd="0" presId="urn:microsoft.com/office/officeart/2018/2/layout/IconVerticalSolidList"/>
    <dgm:cxn modelId="{09E77A7A-73DF-1540-8A1A-2219CE2CEBBC}" type="presParOf" srcId="{38CE0A02-7AE4-4C91-A863-7139330C9994}" destId="{63773550-3AF7-4B86-B5F1-0634242A3DF9}" srcOrd="8" destOrd="0" presId="urn:microsoft.com/office/officeart/2018/2/layout/IconVerticalSolidList"/>
    <dgm:cxn modelId="{838D371F-910D-1A4B-9F70-E80EC30DDDEF}" type="presParOf" srcId="{63773550-3AF7-4B86-B5F1-0634242A3DF9}" destId="{6AB84E89-D5E0-479A-B309-9972D2BB6615}" srcOrd="0" destOrd="0" presId="urn:microsoft.com/office/officeart/2018/2/layout/IconVerticalSolidList"/>
    <dgm:cxn modelId="{768BABBC-EB48-1948-810E-AA7D788DADCC}" type="presParOf" srcId="{63773550-3AF7-4B86-B5F1-0634242A3DF9}" destId="{CE17FC20-C0C8-4E34-914F-16EB14BEFC79}" srcOrd="1" destOrd="0" presId="urn:microsoft.com/office/officeart/2018/2/layout/IconVerticalSolidList"/>
    <dgm:cxn modelId="{F324A7B9-1017-9F4D-AAAD-2C5E0CF416D1}" type="presParOf" srcId="{63773550-3AF7-4B86-B5F1-0634242A3DF9}" destId="{2E0A18E4-2A22-4174-8366-145E66F56A8B}" srcOrd="2" destOrd="0" presId="urn:microsoft.com/office/officeart/2018/2/layout/IconVerticalSolidList"/>
    <dgm:cxn modelId="{2CAFFCFD-2C86-B34C-A9E8-3712FCD90F49}" type="presParOf" srcId="{63773550-3AF7-4B86-B5F1-0634242A3DF9}" destId="{2F10ACD5-192E-4794-97AD-EF03E0DE001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D2B535-E483-4DD6-8FCD-402C6286100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0FC352D3-F7FE-455A-AF0C-846F1736BD5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Listen</a:t>
          </a:r>
        </a:p>
      </dgm:t>
    </dgm:pt>
    <dgm:pt modelId="{297800A9-628B-424E-B6B1-E40E923EEB72}" type="parTrans" cxnId="{D49989A7-70AA-4888-8373-42CADAADF4B1}">
      <dgm:prSet/>
      <dgm:spPr/>
      <dgm:t>
        <a:bodyPr/>
        <a:lstStyle/>
        <a:p>
          <a:endParaRPr lang="en-US" sz="2800"/>
        </a:p>
      </dgm:t>
    </dgm:pt>
    <dgm:pt modelId="{BDD4FBEC-C355-45CB-94F1-DFCBC76CE40D}" type="sibTrans" cxnId="{D49989A7-70AA-4888-8373-42CADAADF4B1}">
      <dgm:prSet/>
      <dgm:spPr/>
      <dgm:t>
        <a:bodyPr/>
        <a:lstStyle/>
        <a:p>
          <a:endParaRPr lang="en-US"/>
        </a:p>
      </dgm:t>
    </dgm:pt>
    <dgm:pt modelId="{4A26E34E-0C29-4CBB-8125-CF73750E20E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000" dirty="0"/>
            <a:t>Listen &amp; learn to get-along with and relate to physicians</a:t>
          </a:r>
        </a:p>
      </dgm:t>
    </dgm:pt>
    <dgm:pt modelId="{82E287E7-958C-44CF-88BD-C6F82C915BDC}" type="parTrans" cxnId="{CE713AC0-88C7-466A-83E4-BEA4304DB7DE}">
      <dgm:prSet/>
      <dgm:spPr/>
      <dgm:t>
        <a:bodyPr/>
        <a:lstStyle/>
        <a:p>
          <a:endParaRPr lang="en-US" sz="2800"/>
        </a:p>
      </dgm:t>
    </dgm:pt>
    <dgm:pt modelId="{86FE1F43-8FC3-41E0-964E-703B15504D2F}" type="sibTrans" cxnId="{CE713AC0-88C7-466A-83E4-BEA4304DB7DE}">
      <dgm:prSet/>
      <dgm:spPr/>
      <dgm:t>
        <a:bodyPr/>
        <a:lstStyle/>
        <a:p>
          <a:endParaRPr lang="en-US"/>
        </a:p>
      </dgm:t>
    </dgm:pt>
    <dgm:pt modelId="{3899010C-73F6-45AE-887A-DE5AB4866D2A}">
      <dgm:prSet custT="1"/>
      <dgm:spPr/>
      <dgm:t>
        <a:bodyPr/>
        <a:lstStyle/>
        <a:p>
          <a:r>
            <a:rPr lang="en-US" sz="1000" dirty="0"/>
            <a:t>Walk in your providers shoes</a:t>
          </a:r>
        </a:p>
      </dgm:t>
    </dgm:pt>
    <dgm:pt modelId="{B9BA80E7-ABF3-4FF4-9673-4718BA7AAAF6}" type="parTrans" cxnId="{FA4702A1-60EA-48E4-8D27-606FD39CB80E}">
      <dgm:prSet/>
      <dgm:spPr/>
      <dgm:t>
        <a:bodyPr/>
        <a:lstStyle/>
        <a:p>
          <a:endParaRPr lang="en-US" sz="2800"/>
        </a:p>
      </dgm:t>
    </dgm:pt>
    <dgm:pt modelId="{23D18754-357C-4B03-9C63-248E3DDE790B}" type="sibTrans" cxnId="{FA4702A1-60EA-48E4-8D27-606FD39CB80E}">
      <dgm:prSet/>
      <dgm:spPr/>
      <dgm:t>
        <a:bodyPr/>
        <a:lstStyle/>
        <a:p>
          <a:endParaRPr lang="en-US"/>
        </a:p>
      </dgm:t>
    </dgm:pt>
    <dgm:pt modelId="{27D0D26B-6805-44E0-A55F-F79F29BCD9C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Be</a:t>
          </a:r>
        </a:p>
      </dgm:t>
    </dgm:pt>
    <dgm:pt modelId="{604530BB-17BE-4607-9E7E-4D41635FDCC3}" type="parTrans" cxnId="{EEF54337-543E-4D91-9CB5-62238B096F75}">
      <dgm:prSet/>
      <dgm:spPr/>
      <dgm:t>
        <a:bodyPr/>
        <a:lstStyle/>
        <a:p>
          <a:endParaRPr lang="en-US" sz="2800"/>
        </a:p>
      </dgm:t>
    </dgm:pt>
    <dgm:pt modelId="{DAC466F7-9224-405C-BFC1-DF3E05B52C18}" type="sibTrans" cxnId="{EEF54337-543E-4D91-9CB5-62238B096F75}">
      <dgm:prSet/>
      <dgm:spPr/>
      <dgm:t>
        <a:bodyPr/>
        <a:lstStyle/>
        <a:p>
          <a:endParaRPr lang="en-US"/>
        </a:p>
      </dgm:t>
    </dgm:pt>
    <dgm:pt modelId="{6C97EEA5-FDAC-4C77-8E1F-4D02C976CCD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000" dirty="0"/>
            <a:t>Be visible-especially with AHS but also to MDs in departments</a:t>
          </a:r>
        </a:p>
      </dgm:t>
    </dgm:pt>
    <dgm:pt modelId="{6CE97849-DF12-4B41-B1A4-F0DE89E31A81}" type="parTrans" cxnId="{88CE72B6-F53D-40DA-8A2C-38D48FF7ECB5}">
      <dgm:prSet/>
      <dgm:spPr/>
      <dgm:t>
        <a:bodyPr/>
        <a:lstStyle/>
        <a:p>
          <a:endParaRPr lang="en-US" sz="2800"/>
        </a:p>
      </dgm:t>
    </dgm:pt>
    <dgm:pt modelId="{2333446C-0DD1-47C5-B77F-4737DAE8BE2D}" type="sibTrans" cxnId="{88CE72B6-F53D-40DA-8A2C-38D48FF7ECB5}">
      <dgm:prSet/>
      <dgm:spPr/>
      <dgm:t>
        <a:bodyPr/>
        <a:lstStyle/>
        <a:p>
          <a:endParaRPr lang="en-US"/>
        </a:p>
      </dgm:t>
    </dgm:pt>
    <dgm:pt modelId="{BA3B2309-5130-4E62-A814-3BE64985C35B}">
      <dgm:prSet custT="1"/>
      <dgm:spPr/>
      <dgm:t>
        <a:bodyPr/>
        <a:lstStyle/>
        <a:p>
          <a:r>
            <a:rPr lang="en-US" sz="1000" dirty="0"/>
            <a:t>Pulse of staff</a:t>
          </a:r>
        </a:p>
      </dgm:t>
    </dgm:pt>
    <dgm:pt modelId="{82D85628-2011-4573-962F-A1346FB05543}" type="parTrans" cxnId="{2DFF52FC-3D01-40D7-9E9E-E041D6D3B865}">
      <dgm:prSet/>
      <dgm:spPr/>
      <dgm:t>
        <a:bodyPr/>
        <a:lstStyle/>
        <a:p>
          <a:endParaRPr lang="en-US" sz="2800"/>
        </a:p>
      </dgm:t>
    </dgm:pt>
    <dgm:pt modelId="{FF6A56BE-0822-4BDE-9524-13DF10811C6F}" type="sibTrans" cxnId="{2DFF52FC-3D01-40D7-9E9E-E041D6D3B865}">
      <dgm:prSet/>
      <dgm:spPr/>
      <dgm:t>
        <a:bodyPr/>
        <a:lstStyle/>
        <a:p>
          <a:endParaRPr lang="en-US"/>
        </a:p>
      </dgm:t>
    </dgm:pt>
    <dgm:pt modelId="{27AB5448-0D57-426B-AD28-3154EE57EF10}">
      <dgm:prSet custT="1"/>
      <dgm:spPr/>
      <dgm:t>
        <a:bodyPr/>
        <a:lstStyle/>
        <a:p>
          <a:r>
            <a:rPr lang="en-US" sz="1000" dirty="0"/>
            <a:t>MD visibility =partnerships </a:t>
          </a:r>
        </a:p>
      </dgm:t>
    </dgm:pt>
    <dgm:pt modelId="{86A7B31B-814D-4F7D-9C68-6A0477BE6110}" type="parTrans" cxnId="{C123D6E1-EEDB-4900-B158-C7A8756038DD}">
      <dgm:prSet/>
      <dgm:spPr/>
      <dgm:t>
        <a:bodyPr/>
        <a:lstStyle/>
        <a:p>
          <a:endParaRPr lang="en-US" sz="2800"/>
        </a:p>
      </dgm:t>
    </dgm:pt>
    <dgm:pt modelId="{4F830113-E8F8-4E49-8B09-A9E2D042F2FF}" type="sibTrans" cxnId="{C123D6E1-EEDB-4900-B158-C7A8756038DD}">
      <dgm:prSet/>
      <dgm:spPr/>
      <dgm:t>
        <a:bodyPr/>
        <a:lstStyle/>
        <a:p>
          <a:endParaRPr lang="en-US"/>
        </a:p>
      </dgm:t>
    </dgm:pt>
    <dgm:pt modelId="{B2BA640A-98D0-4E75-B729-F50D45D35D5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Learn</a:t>
          </a:r>
        </a:p>
      </dgm:t>
    </dgm:pt>
    <dgm:pt modelId="{135FF3C1-FC33-4D52-A60A-80594DD3ED63}" type="parTrans" cxnId="{217340BE-E2F6-4634-A5C6-D3CD747DCD55}">
      <dgm:prSet/>
      <dgm:spPr/>
      <dgm:t>
        <a:bodyPr/>
        <a:lstStyle/>
        <a:p>
          <a:endParaRPr lang="en-US" sz="2800"/>
        </a:p>
      </dgm:t>
    </dgm:pt>
    <dgm:pt modelId="{6E90B680-D093-4432-86EA-1920DDF7C264}" type="sibTrans" cxnId="{217340BE-E2F6-4634-A5C6-D3CD747DCD55}">
      <dgm:prSet/>
      <dgm:spPr/>
      <dgm:t>
        <a:bodyPr/>
        <a:lstStyle/>
        <a:p>
          <a:endParaRPr lang="en-US"/>
        </a:p>
      </dgm:t>
    </dgm:pt>
    <dgm:pt modelId="{0DCCAB47-2129-4CA8-B39B-96860B5A3FE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000" dirty="0"/>
            <a:t>Learn your area</a:t>
          </a:r>
        </a:p>
      </dgm:t>
    </dgm:pt>
    <dgm:pt modelId="{4C8EF70F-8E2C-46E5-ADDB-34986B987FF1}" type="parTrans" cxnId="{F382EB53-51BF-4720-B340-A87FE4879338}">
      <dgm:prSet/>
      <dgm:spPr/>
      <dgm:t>
        <a:bodyPr/>
        <a:lstStyle/>
        <a:p>
          <a:endParaRPr lang="en-US" sz="2800"/>
        </a:p>
      </dgm:t>
    </dgm:pt>
    <dgm:pt modelId="{0B506574-1F88-47D5-A64F-343B9C9CDB13}" type="sibTrans" cxnId="{F382EB53-51BF-4720-B340-A87FE4879338}">
      <dgm:prSet/>
      <dgm:spPr/>
      <dgm:t>
        <a:bodyPr/>
        <a:lstStyle/>
        <a:p>
          <a:endParaRPr lang="en-US"/>
        </a:p>
      </dgm:t>
    </dgm:pt>
    <dgm:pt modelId="{33026F4F-2D6A-4736-A7E2-BEA459FA4E47}">
      <dgm:prSet custT="1"/>
      <dgm:spPr/>
      <dgm:t>
        <a:bodyPr/>
        <a:lstStyle/>
        <a:p>
          <a:r>
            <a:rPr lang="en-US" sz="1000" dirty="0"/>
            <a:t>Practice settings</a:t>
          </a:r>
        </a:p>
      </dgm:t>
    </dgm:pt>
    <dgm:pt modelId="{3A45E9C9-6658-45D3-9576-53317BE83376}" type="parTrans" cxnId="{466DB97E-72EF-4B80-AFAA-A2068EE400C9}">
      <dgm:prSet/>
      <dgm:spPr/>
      <dgm:t>
        <a:bodyPr/>
        <a:lstStyle/>
        <a:p>
          <a:endParaRPr lang="en-US" sz="2800"/>
        </a:p>
      </dgm:t>
    </dgm:pt>
    <dgm:pt modelId="{640B3ED6-D5FD-4466-ACBA-B857D63B8FFC}" type="sibTrans" cxnId="{466DB97E-72EF-4B80-AFAA-A2068EE400C9}">
      <dgm:prSet/>
      <dgm:spPr/>
      <dgm:t>
        <a:bodyPr/>
        <a:lstStyle/>
        <a:p>
          <a:endParaRPr lang="en-US"/>
        </a:p>
      </dgm:t>
    </dgm:pt>
    <dgm:pt modelId="{002A0562-0FD3-4103-AD80-3141A53E3925}">
      <dgm:prSet custT="1"/>
      <dgm:spPr/>
      <dgm:t>
        <a:bodyPr/>
        <a:lstStyle/>
        <a:p>
          <a:r>
            <a:rPr lang="en-US" sz="1000" dirty="0"/>
            <a:t>Translate operations to financial indicators</a:t>
          </a:r>
        </a:p>
      </dgm:t>
    </dgm:pt>
    <dgm:pt modelId="{ACCFC1C3-44AC-4FED-B69B-B509AC8DAF3C}" type="parTrans" cxnId="{5AD9F29F-6C03-4BA6-B4EC-C6CFF128C36A}">
      <dgm:prSet/>
      <dgm:spPr/>
      <dgm:t>
        <a:bodyPr/>
        <a:lstStyle/>
        <a:p>
          <a:endParaRPr lang="en-US" sz="2800"/>
        </a:p>
      </dgm:t>
    </dgm:pt>
    <dgm:pt modelId="{B07EB4D9-2F0B-41A8-8C0A-7703F17034D5}" type="sibTrans" cxnId="{5AD9F29F-6C03-4BA6-B4EC-C6CFF128C36A}">
      <dgm:prSet/>
      <dgm:spPr/>
      <dgm:t>
        <a:bodyPr/>
        <a:lstStyle/>
        <a:p>
          <a:endParaRPr lang="en-US"/>
        </a:p>
      </dgm:t>
    </dgm:pt>
    <dgm:pt modelId="{01EEC77D-0584-4D4F-AC8E-D30A709E5988}">
      <dgm:prSet custT="1"/>
      <dgm:spPr/>
      <dgm:t>
        <a:bodyPr/>
        <a:lstStyle/>
        <a:p>
          <a:r>
            <a:rPr lang="en-US" sz="1000" dirty="0"/>
            <a:t>Teams &amp; influencers</a:t>
          </a:r>
        </a:p>
      </dgm:t>
    </dgm:pt>
    <dgm:pt modelId="{D4931B7A-3651-4695-940F-CA1D10B7B832}" type="parTrans" cxnId="{FBCFF929-62AB-4363-8A5B-1F782707EF56}">
      <dgm:prSet/>
      <dgm:spPr/>
      <dgm:t>
        <a:bodyPr/>
        <a:lstStyle/>
        <a:p>
          <a:endParaRPr lang="en-US" sz="2800"/>
        </a:p>
      </dgm:t>
    </dgm:pt>
    <dgm:pt modelId="{A5E95133-A44C-4C66-BFEE-C98FB4A1CF78}" type="sibTrans" cxnId="{FBCFF929-62AB-4363-8A5B-1F782707EF56}">
      <dgm:prSet/>
      <dgm:spPr/>
      <dgm:t>
        <a:bodyPr/>
        <a:lstStyle/>
        <a:p>
          <a:endParaRPr lang="en-US"/>
        </a:p>
      </dgm:t>
    </dgm:pt>
    <dgm:pt modelId="{39ECF220-BE38-4E96-8443-1CC6F74A572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Have</a:t>
          </a:r>
        </a:p>
      </dgm:t>
    </dgm:pt>
    <dgm:pt modelId="{DA3B4850-1568-476F-B740-244426839139}" type="parTrans" cxnId="{8A8A7506-2A80-4DA1-8806-7A631B3E33B3}">
      <dgm:prSet/>
      <dgm:spPr/>
      <dgm:t>
        <a:bodyPr/>
        <a:lstStyle/>
        <a:p>
          <a:endParaRPr lang="en-US" sz="2800"/>
        </a:p>
      </dgm:t>
    </dgm:pt>
    <dgm:pt modelId="{8B26C29C-65B0-4A9F-ACA1-8A579870C17C}" type="sibTrans" cxnId="{8A8A7506-2A80-4DA1-8806-7A631B3E33B3}">
      <dgm:prSet/>
      <dgm:spPr/>
      <dgm:t>
        <a:bodyPr/>
        <a:lstStyle/>
        <a:p>
          <a:endParaRPr lang="en-US"/>
        </a:p>
      </dgm:t>
    </dgm:pt>
    <dgm:pt modelId="{36E136DB-6840-4F82-8B3A-3A81B9D180E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000" dirty="0"/>
            <a:t>Have to:</a:t>
          </a:r>
        </a:p>
        <a:p>
          <a:pPr>
            <a:lnSpc>
              <a:spcPct val="100000"/>
            </a:lnSpc>
          </a:pPr>
          <a:r>
            <a:rPr lang="en-US" sz="1000" dirty="0"/>
            <a:t>1.  Work Hard</a:t>
          </a:r>
        </a:p>
        <a:p>
          <a:pPr>
            <a:lnSpc>
              <a:spcPct val="100000"/>
            </a:lnSpc>
          </a:pPr>
          <a:r>
            <a:rPr lang="en-US" sz="1000" dirty="0"/>
            <a:t>2.  Perform (deliver results)</a:t>
          </a:r>
        </a:p>
      </dgm:t>
    </dgm:pt>
    <dgm:pt modelId="{54ACF21E-F567-440F-9527-1653A8136762}" type="parTrans" cxnId="{DFF91639-7440-47AE-813A-8D5695227F33}">
      <dgm:prSet/>
      <dgm:spPr/>
      <dgm:t>
        <a:bodyPr/>
        <a:lstStyle/>
        <a:p>
          <a:endParaRPr lang="en-US" sz="2800"/>
        </a:p>
      </dgm:t>
    </dgm:pt>
    <dgm:pt modelId="{26EE3A8E-3A4A-4C6B-942B-038F432F414E}" type="sibTrans" cxnId="{DFF91639-7440-47AE-813A-8D5695227F33}">
      <dgm:prSet/>
      <dgm:spPr/>
      <dgm:t>
        <a:bodyPr/>
        <a:lstStyle/>
        <a:p>
          <a:endParaRPr lang="en-US"/>
        </a:p>
      </dgm:t>
    </dgm:pt>
    <dgm:pt modelId="{C3969C3A-DBFD-467B-A53C-F3FCE68E1865}">
      <dgm:prSet custT="1"/>
      <dgm:spPr/>
      <dgm:t>
        <a:bodyPr/>
        <a:lstStyle/>
        <a:p>
          <a:r>
            <a:rPr lang="en-US" sz="1000" dirty="0"/>
            <a:t>Listen to the team</a:t>
          </a:r>
        </a:p>
      </dgm:t>
    </dgm:pt>
    <dgm:pt modelId="{716096AA-7A84-428F-808D-2CEB23C4CFD6}" type="parTrans" cxnId="{C781293B-8FAF-4B30-A799-3678FF57198B}">
      <dgm:prSet/>
      <dgm:spPr/>
      <dgm:t>
        <a:bodyPr/>
        <a:lstStyle/>
        <a:p>
          <a:endParaRPr lang="en-US"/>
        </a:p>
      </dgm:t>
    </dgm:pt>
    <dgm:pt modelId="{A3AFDCE5-FA05-4B1A-9767-780C132EB914}" type="sibTrans" cxnId="{C781293B-8FAF-4B30-A799-3678FF57198B}">
      <dgm:prSet/>
      <dgm:spPr/>
      <dgm:t>
        <a:bodyPr/>
        <a:lstStyle/>
        <a:p>
          <a:endParaRPr lang="en-US"/>
        </a:p>
      </dgm:t>
    </dgm:pt>
    <dgm:pt modelId="{7104E9F5-0649-B347-AE73-768AE88A3AE3}">
      <dgm:prSet custT="1"/>
      <dgm:spPr/>
      <dgm:t>
        <a:bodyPr/>
        <a:lstStyle/>
        <a:p>
          <a:r>
            <a:rPr lang="en-US" sz="1000" dirty="0"/>
            <a:t>Staff visibility = credibility &amp; loyalty</a:t>
          </a:r>
        </a:p>
      </dgm:t>
    </dgm:pt>
    <dgm:pt modelId="{31666001-E35D-2F4D-8947-20AFF401DDB4}" type="parTrans" cxnId="{3023E9D2-AF5E-0341-8F94-784B65BF9799}">
      <dgm:prSet/>
      <dgm:spPr/>
      <dgm:t>
        <a:bodyPr/>
        <a:lstStyle/>
        <a:p>
          <a:endParaRPr lang="en-US"/>
        </a:p>
      </dgm:t>
    </dgm:pt>
    <dgm:pt modelId="{91DE4336-AD0B-714A-B2B8-6983F28C6BB3}" type="sibTrans" cxnId="{3023E9D2-AF5E-0341-8F94-784B65BF9799}">
      <dgm:prSet/>
      <dgm:spPr/>
      <dgm:t>
        <a:bodyPr/>
        <a:lstStyle/>
        <a:p>
          <a:endParaRPr lang="en-US"/>
        </a:p>
      </dgm:t>
    </dgm:pt>
    <dgm:pt modelId="{55BF6EA8-EFCD-46ED-B889-16DCC8D4E884}" type="pres">
      <dgm:prSet presAssocID="{20D2B535-E483-4DD6-8FCD-402C6286100C}" presName="root" presStyleCnt="0">
        <dgm:presLayoutVars>
          <dgm:dir/>
          <dgm:resizeHandles val="exact"/>
        </dgm:presLayoutVars>
      </dgm:prSet>
      <dgm:spPr/>
    </dgm:pt>
    <dgm:pt modelId="{8B487220-D3FF-49AD-BCD7-E01BF878657A}" type="pres">
      <dgm:prSet presAssocID="{0FC352D3-F7FE-455A-AF0C-846F1736BD50}" presName="compNode" presStyleCnt="0"/>
      <dgm:spPr/>
    </dgm:pt>
    <dgm:pt modelId="{3E970085-49B5-477D-8BBC-2906B03FE5F8}" type="pres">
      <dgm:prSet presAssocID="{0FC352D3-F7FE-455A-AF0C-846F1736BD50}" presName="bgRect" presStyleLbl="bgShp" presStyleIdx="0" presStyleCnt="4" custLinFactNeighborX="365" custLinFactNeighborY="1170"/>
      <dgm:spPr/>
    </dgm:pt>
    <dgm:pt modelId="{C62E4FCB-CD30-466C-B8D1-5E56D419D17F}" type="pres">
      <dgm:prSet presAssocID="{0FC352D3-F7FE-455A-AF0C-846F1736BD50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tor"/>
        </a:ext>
      </dgm:extLst>
    </dgm:pt>
    <dgm:pt modelId="{5C406EDE-EF88-4005-9486-8EACA2F0623E}" type="pres">
      <dgm:prSet presAssocID="{0FC352D3-F7FE-455A-AF0C-846F1736BD50}" presName="spaceRect" presStyleCnt="0"/>
      <dgm:spPr/>
    </dgm:pt>
    <dgm:pt modelId="{93138128-602B-4101-92C3-8979BDFBB5E2}" type="pres">
      <dgm:prSet presAssocID="{0FC352D3-F7FE-455A-AF0C-846F1736BD50}" presName="parTx" presStyleLbl="revTx" presStyleIdx="0" presStyleCnt="8">
        <dgm:presLayoutVars>
          <dgm:chMax val="0"/>
          <dgm:chPref val="0"/>
        </dgm:presLayoutVars>
      </dgm:prSet>
      <dgm:spPr/>
    </dgm:pt>
    <dgm:pt modelId="{5AA9AD8A-E80A-4C23-B63F-22EA5D010B5B}" type="pres">
      <dgm:prSet presAssocID="{0FC352D3-F7FE-455A-AF0C-846F1736BD50}" presName="desTx" presStyleLbl="revTx" presStyleIdx="1" presStyleCnt="8" custScaleX="123156" custLinFactNeighborX="-16283">
        <dgm:presLayoutVars/>
      </dgm:prSet>
      <dgm:spPr/>
    </dgm:pt>
    <dgm:pt modelId="{0AE16795-1A0B-46AA-8BAC-9F12D8FF12F6}" type="pres">
      <dgm:prSet presAssocID="{BDD4FBEC-C355-45CB-94F1-DFCBC76CE40D}" presName="sibTrans" presStyleCnt="0"/>
      <dgm:spPr/>
    </dgm:pt>
    <dgm:pt modelId="{0D81ED4A-CDF4-4088-B262-34DE5C5874F2}" type="pres">
      <dgm:prSet presAssocID="{27D0D26B-6805-44E0-A55F-F79F29BCD9C8}" presName="compNode" presStyleCnt="0"/>
      <dgm:spPr/>
    </dgm:pt>
    <dgm:pt modelId="{91EF8750-B303-48E3-A76C-8C961B2AEBC4}" type="pres">
      <dgm:prSet presAssocID="{27D0D26B-6805-44E0-A55F-F79F29BCD9C8}" presName="bgRect" presStyleLbl="bgShp" presStyleIdx="1" presStyleCnt="4"/>
      <dgm:spPr/>
    </dgm:pt>
    <dgm:pt modelId="{5D151AC0-0594-4C35-80E7-C2477162111D}" type="pres">
      <dgm:prSet presAssocID="{27D0D26B-6805-44E0-A55F-F79F29BCD9C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8C9F713D-5ABA-44E4-9A22-DF0EFC248117}" type="pres">
      <dgm:prSet presAssocID="{27D0D26B-6805-44E0-A55F-F79F29BCD9C8}" presName="spaceRect" presStyleCnt="0"/>
      <dgm:spPr/>
    </dgm:pt>
    <dgm:pt modelId="{1AE4EA86-1C71-4983-AA11-E18BE05528A2}" type="pres">
      <dgm:prSet presAssocID="{27D0D26B-6805-44E0-A55F-F79F29BCD9C8}" presName="parTx" presStyleLbl="revTx" presStyleIdx="2" presStyleCnt="8">
        <dgm:presLayoutVars>
          <dgm:chMax val="0"/>
          <dgm:chPref val="0"/>
        </dgm:presLayoutVars>
      </dgm:prSet>
      <dgm:spPr/>
    </dgm:pt>
    <dgm:pt modelId="{B4580DC7-0C43-40AB-AA84-EF06B01CE2CA}" type="pres">
      <dgm:prSet presAssocID="{27D0D26B-6805-44E0-A55F-F79F29BCD9C8}" presName="desTx" presStyleLbl="revTx" presStyleIdx="3" presStyleCnt="8" custScaleX="123156" custLinFactNeighborX="-16283">
        <dgm:presLayoutVars/>
      </dgm:prSet>
      <dgm:spPr/>
    </dgm:pt>
    <dgm:pt modelId="{FCC9C6B7-1F73-49BC-8D4F-E280A9837611}" type="pres">
      <dgm:prSet presAssocID="{DAC466F7-9224-405C-BFC1-DF3E05B52C18}" presName="sibTrans" presStyleCnt="0"/>
      <dgm:spPr/>
    </dgm:pt>
    <dgm:pt modelId="{78E289F3-DDA3-47A2-81A4-80B1C7126F79}" type="pres">
      <dgm:prSet presAssocID="{B2BA640A-98D0-4E75-B729-F50D45D35D55}" presName="compNode" presStyleCnt="0"/>
      <dgm:spPr/>
    </dgm:pt>
    <dgm:pt modelId="{A4D795B6-AF46-40E1-8116-FF2A07D8FBF7}" type="pres">
      <dgm:prSet presAssocID="{B2BA640A-98D0-4E75-B729-F50D45D35D55}" presName="bgRect" presStyleLbl="bgShp" presStyleIdx="2" presStyleCnt="4"/>
      <dgm:spPr/>
    </dgm:pt>
    <dgm:pt modelId="{99DA5F25-D596-44A1-9037-E54259EA3137}" type="pres">
      <dgm:prSet presAssocID="{B2BA640A-98D0-4E75-B729-F50D45D35D5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32AE44DB-2AD9-4DBA-B92F-7AE4E4ECA044}" type="pres">
      <dgm:prSet presAssocID="{B2BA640A-98D0-4E75-B729-F50D45D35D55}" presName="spaceRect" presStyleCnt="0"/>
      <dgm:spPr/>
    </dgm:pt>
    <dgm:pt modelId="{63A11A2E-34AE-4786-9CE6-D80CCCEFC9D2}" type="pres">
      <dgm:prSet presAssocID="{B2BA640A-98D0-4E75-B729-F50D45D35D55}" presName="parTx" presStyleLbl="revTx" presStyleIdx="4" presStyleCnt="8">
        <dgm:presLayoutVars>
          <dgm:chMax val="0"/>
          <dgm:chPref val="0"/>
        </dgm:presLayoutVars>
      </dgm:prSet>
      <dgm:spPr/>
    </dgm:pt>
    <dgm:pt modelId="{1FD45F26-2688-4B5B-A0EE-4F71F97D0738}" type="pres">
      <dgm:prSet presAssocID="{B2BA640A-98D0-4E75-B729-F50D45D35D55}" presName="desTx" presStyleLbl="revTx" presStyleIdx="5" presStyleCnt="8" custScaleX="123156" custLinFactNeighborX="-16283">
        <dgm:presLayoutVars/>
      </dgm:prSet>
      <dgm:spPr/>
    </dgm:pt>
    <dgm:pt modelId="{A9FD8260-0141-493E-AA0A-693C2A93ACC1}" type="pres">
      <dgm:prSet presAssocID="{6E90B680-D093-4432-86EA-1920DDF7C264}" presName="sibTrans" presStyleCnt="0"/>
      <dgm:spPr/>
    </dgm:pt>
    <dgm:pt modelId="{1B426DB4-F3A0-436E-A39F-DC8065DDA100}" type="pres">
      <dgm:prSet presAssocID="{39ECF220-BE38-4E96-8443-1CC6F74A572F}" presName="compNode" presStyleCnt="0"/>
      <dgm:spPr/>
    </dgm:pt>
    <dgm:pt modelId="{897010A4-4F72-4445-9122-B258F0404950}" type="pres">
      <dgm:prSet presAssocID="{39ECF220-BE38-4E96-8443-1CC6F74A572F}" presName="bgRect" presStyleLbl="bgShp" presStyleIdx="3" presStyleCnt="4" custLinFactNeighborX="-1212"/>
      <dgm:spPr/>
    </dgm:pt>
    <dgm:pt modelId="{3C2444E0-9D2B-481B-A037-5A341DCF5124}" type="pres">
      <dgm:prSet presAssocID="{39ECF220-BE38-4E96-8443-1CC6F74A572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eatre"/>
        </a:ext>
      </dgm:extLst>
    </dgm:pt>
    <dgm:pt modelId="{6C2E0AFA-9B69-4975-A87A-D805214D0459}" type="pres">
      <dgm:prSet presAssocID="{39ECF220-BE38-4E96-8443-1CC6F74A572F}" presName="spaceRect" presStyleCnt="0"/>
      <dgm:spPr/>
    </dgm:pt>
    <dgm:pt modelId="{9B1B87FF-D9D6-4B1F-896A-78BF91244E1C}" type="pres">
      <dgm:prSet presAssocID="{39ECF220-BE38-4E96-8443-1CC6F74A572F}" presName="parTx" presStyleLbl="revTx" presStyleIdx="6" presStyleCnt="8">
        <dgm:presLayoutVars>
          <dgm:chMax val="0"/>
          <dgm:chPref val="0"/>
        </dgm:presLayoutVars>
      </dgm:prSet>
      <dgm:spPr/>
    </dgm:pt>
    <dgm:pt modelId="{1491B1B7-35B0-4812-9798-A54D6F951447}" type="pres">
      <dgm:prSet presAssocID="{39ECF220-BE38-4E96-8443-1CC6F74A572F}" presName="desTx" presStyleLbl="revTx" presStyleIdx="7" presStyleCnt="8" custScaleX="123156" custLinFactNeighborX="-16283">
        <dgm:presLayoutVars/>
      </dgm:prSet>
      <dgm:spPr/>
    </dgm:pt>
  </dgm:ptLst>
  <dgm:cxnLst>
    <dgm:cxn modelId="{8A8A7506-2A80-4DA1-8806-7A631B3E33B3}" srcId="{20D2B535-E483-4DD6-8FCD-402C6286100C}" destId="{39ECF220-BE38-4E96-8443-1CC6F74A572F}" srcOrd="3" destOrd="0" parTransId="{DA3B4850-1568-476F-B740-244426839139}" sibTransId="{8B26C29C-65B0-4A9F-ACA1-8A579870C17C}"/>
    <dgm:cxn modelId="{DB3CD408-9207-4FA3-AA74-22AA711D2503}" type="presOf" srcId="{C3969C3A-DBFD-467B-A53C-F3FCE68E1865}" destId="{5AA9AD8A-E80A-4C23-B63F-22EA5D010B5B}" srcOrd="0" destOrd="1" presId="urn:microsoft.com/office/officeart/2018/2/layout/IconVerticalSolidList"/>
    <dgm:cxn modelId="{BD3A4611-6749-4015-8F5A-B814F5CEDDB3}" type="presOf" srcId="{27AB5448-0D57-426B-AD28-3154EE57EF10}" destId="{B4580DC7-0C43-40AB-AA84-EF06B01CE2CA}" srcOrd="0" destOrd="2" presId="urn:microsoft.com/office/officeart/2018/2/layout/IconVerticalSolidList"/>
    <dgm:cxn modelId="{7E0CCE16-248B-434D-A770-7B2E33477F31}" type="presOf" srcId="{6C97EEA5-FDAC-4C77-8E1F-4D02C976CCD1}" destId="{B4580DC7-0C43-40AB-AA84-EF06B01CE2CA}" srcOrd="0" destOrd="0" presId="urn:microsoft.com/office/officeart/2018/2/layout/IconVerticalSolidList"/>
    <dgm:cxn modelId="{FBCFF929-62AB-4363-8A5B-1F782707EF56}" srcId="{0DCCAB47-2129-4CA8-B39B-96860B5A3FE0}" destId="{01EEC77D-0584-4D4F-AC8E-D30A709E5988}" srcOrd="2" destOrd="0" parTransId="{D4931B7A-3651-4695-940F-CA1D10B7B832}" sibTransId="{A5E95133-A44C-4C66-BFEE-C98FB4A1CF78}"/>
    <dgm:cxn modelId="{0036DF34-308D-4905-BE09-66729218B7DF}" type="presOf" srcId="{0DCCAB47-2129-4CA8-B39B-96860B5A3FE0}" destId="{1FD45F26-2688-4B5B-A0EE-4F71F97D0738}" srcOrd="0" destOrd="0" presId="urn:microsoft.com/office/officeart/2018/2/layout/IconVerticalSolidList"/>
    <dgm:cxn modelId="{EEF54337-543E-4D91-9CB5-62238B096F75}" srcId="{20D2B535-E483-4DD6-8FCD-402C6286100C}" destId="{27D0D26B-6805-44E0-A55F-F79F29BCD9C8}" srcOrd="1" destOrd="0" parTransId="{604530BB-17BE-4607-9E7E-4D41635FDCC3}" sibTransId="{DAC466F7-9224-405C-BFC1-DF3E05B52C18}"/>
    <dgm:cxn modelId="{DFF91639-7440-47AE-813A-8D5695227F33}" srcId="{39ECF220-BE38-4E96-8443-1CC6F74A572F}" destId="{36E136DB-6840-4F82-8B3A-3A81B9D180E3}" srcOrd="0" destOrd="0" parTransId="{54ACF21E-F567-440F-9527-1653A8136762}" sibTransId="{26EE3A8E-3A4A-4C6B-942B-038F432F414E}"/>
    <dgm:cxn modelId="{C84BA33A-E7A5-4113-B6BC-FA548FAE37B2}" type="presOf" srcId="{BA3B2309-5130-4E62-A814-3BE64985C35B}" destId="{B4580DC7-0C43-40AB-AA84-EF06B01CE2CA}" srcOrd="0" destOrd="1" presId="urn:microsoft.com/office/officeart/2018/2/layout/IconVerticalSolidList"/>
    <dgm:cxn modelId="{C781293B-8FAF-4B30-A799-3678FF57198B}" srcId="{4A26E34E-0C29-4CBB-8125-CF73750E20EC}" destId="{C3969C3A-DBFD-467B-A53C-F3FCE68E1865}" srcOrd="0" destOrd="0" parTransId="{716096AA-7A84-428F-808D-2CEB23C4CFD6}" sibTransId="{A3AFDCE5-FA05-4B1A-9767-780C132EB914}"/>
    <dgm:cxn modelId="{CA1D9F3E-40C4-4A95-8664-387C5DB22558}" type="presOf" srcId="{27D0D26B-6805-44E0-A55F-F79F29BCD9C8}" destId="{1AE4EA86-1C71-4983-AA11-E18BE05528A2}" srcOrd="0" destOrd="0" presId="urn:microsoft.com/office/officeart/2018/2/layout/IconVerticalSolidList"/>
    <dgm:cxn modelId="{0D321F5C-88C7-4472-A214-1ED6F9E0EFD9}" type="presOf" srcId="{20D2B535-E483-4DD6-8FCD-402C6286100C}" destId="{55BF6EA8-EFCD-46ED-B889-16DCC8D4E884}" srcOrd="0" destOrd="0" presId="urn:microsoft.com/office/officeart/2018/2/layout/IconVerticalSolidList"/>
    <dgm:cxn modelId="{069B205E-B8EE-4D8D-8241-2EABA4C61A44}" type="presOf" srcId="{4A26E34E-0C29-4CBB-8125-CF73750E20EC}" destId="{5AA9AD8A-E80A-4C23-B63F-22EA5D010B5B}" srcOrd="0" destOrd="0" presId="urn:microsoft.com/office/officeart/2018/2/layout/IconVerticalSolidList"/>
    <dgm:cxn modelId="{99392760-46AE-4C2B-BD73-B57B0B6EC228}" type="presOf" srcId="{36E136DB-6840-4F82-8B3A-3A81B9D180E3}" destId="{1491B1B7-35B0-4812-9798-A54D6F951447}" srcOrd="0" destOrd="0" presId="urn:microsoft.com/office/officeart/2018/2/layout/IconVerticalSolidList"/>
    <dgm:cxn modelId="{60888960-89B1-402E-8BFA-7ABD4BBF0349}" type="presOf" srcId="{B2BA640A-98D0-4E75-B729-F50D45D35D55}" destId="{63A11A2E-34AE-4786-9CE6-D80CCCEFC9D2}" srcOrd="0" destOrd="0" presId="urn:microsoft.com/office/officeart/2018/2/layout/IconVerticalSolidList"/>
    <dgm:cxn modelId="{F382EB53-51BF-4720-B340-A87FE4879338}" srcId="{B2BA640A-98D0-4E75-B729-F50D45D35D55}" destId="{0DCCAB47-2129-4CA8-B39B-96860B5A3FE0}" srcOrd="0" destOrd="0" parTransId="{4C8EF70F-8E2C-46E5-ADDB-34986B987FF1}" sibTransId="{0B506574-1F88-47D5-A64F-343B9C9CDB13}"/>
    <dgm:cxn modelId="{466DB97E-72EF-4B80-AFAA-A2068EE400C9}" srcId="{0DCCAB47-2129-4CA8-B39B-96860B5A3FE0}" destId="{33026F4F-2D6A-4736-A7E2-BEA459FA4E47}" srcOrd="0" destOrd="0" parTransId="{3A45E9C9-6658-45D3-9576-53317BE83376}" sibTransId="{640B3ED6-D5FD-4466-ACBA-B857D63B8FFC}"/>
    <dgm:cxn modelId="{31EF5F81-5BA4-4427-A122-1279C5296908}" type="presOf" srcId="{3899010C-73F6-45AE-887A-DE5AB4866D2A}" destId="{5AA9AD8A-E80A-4C23-B63F-22EA5D010B5B}" srcOrd="0" destOrd="2" presId="urn:microsoft.com/office/officeart/2018/2/layout/IconVerticalSolidList"/>
    <dgm:cxn modelId="{5AD9F29F-6C03-4BA6-B4EC-C6CFF128C36A}" srcId="{0DCCAB47-2129-4CA8-B39B-96860B5A3FE0}" destId="{002A0562-0FD3-4103-AD80-3141A53E3925}" srcOrd="1" destOrd="0" parTransId="{ACCFC1C3-44AC-4FED-B69B-B509AC8DAF3C}" sibTransId="{B07EB4D9-2F0B-41A8-8C0A-7703F17034D5}"/>
    <dgm:cxn modelId="{FA4702A1-60EA-48E4-8D27-606FD39CB80E}" srcId="{4A26E34E-0C29-4CBB-8125-CF73750E20EC}" destId="{3899010C-73F6-45AE-887A-DE5AB4866D2A}" srcOrd="1" destOrd="0" parTransId="{B9BA80E7-ABF3-4FF4-9673-4718BA7AAAF6}" sibTransId="{23D18754-357C-4B03-9C63-248E3DDE790B}"/>
    <dgm:cxn modelId="{11750BA7-55D3-42D8-9EB9-343BFCBCD8B5}" type="presOf" srcId="{33026F4F-2D6A-4736-A7E2-BEA459FA4E47}" destId="{1FD45F26-2688-4B5B-A0EE-4F71F97D0738}" srcOrd="0" destOrd="1" presId="urn:microsoft.com/office/officeart/2018/2/layout/IconVerticalSolidList"/>
    <dgm:cxn modelId="{D49989A7-70AA-4888-8373-42CADAADF4B1}" srcId="{20D2B535-E483-4DD6-8FCD-402C6286100C}" destId="{0FC352D3-F7FE-455A-AF0C-846F1736BD50}" srcOrd="0" destOrd="0" parTransId="{297800A9-628B-424E-B6B1-E40E923EEB72}" sibTransId="{BDD4FBEC-C355-45CB-94F1-DFCBC76CE40D}"/>
    <dgm:cxn modelId="{88CE72B6-F53D-40DA-8A2C-38D48FF7ECB5}" srcId="{27D0D26B-6805-44E0-A55F-F79F29BCD9C8}" destId="{6C97EEA5-FDAC-4C77-8E1F-4D02C976CCD1}" srcOrd="0" destOrd="0" parTransId="{6CE97849-DF12-4B41-B1A4-F0DE89E31A81}" sibTransId="{2333446C-0DD1-47C5-B77F-4737DAE8BE2D}"/>
    <dgm:cxn modelId="{397D09B7-1493-4B85-925F-5D4CE38BA2CB}" type="presOf" srcId="{39ECF220-BE38-4E96-8443-1CC6F74A572F}" destId="{9B1B87FF-D9D6-4B1F-896A-78BF91244E1C}" srcOrd="0" destOrd="0" presId="urn:microsoft.com/office/officeart/2018/2/layout/IconVerticalSolidList"/>
    <dgm:cxn modelId="{6E4F58B9-7EF4-4459-8D0D-23FB166C1D5D}" type="presOf" srcId="{0FC352D3-F7FE-455A-AF0C-846F1736BD50}" destId="{93138128-602B-4101-92C3-8979BDFBB5E2}" srcOrd="0" destOrd="0" presId="urn:microsoft.com/office/officeart/2018/2/layout/IconVerticalSolidList"/>
    <dgm:cxn modelId="{3AB1D2BD-7924-9343-B7B7-06F6ABB4AD7B}" type="presOf" srcId="{7104E9F5-0649-B347-AE73-768AE88A3AE3}" destId="{B4580DC7-0C43-40AB-AA84-EF06B01CE2CA}" srcOrd="0" destOrd="3" presId="urn:microsoft.com/office/officeart/2018/2/layout/IconVerticalSolidList"/>
    <dgm:cxn modelId="{217340BE-E2F6-4634-A5C6-D3CD747DCD55}" srcId="{20D2B535-E483-4DD6-8FCD-402C6286100C}" destId="{B2BA640A-98D0-4E75-B729-F50D45D35D55}" srcOrd="2" destOrd="0" parTransId="{135FF3C1-FC33-4D52-A60A-80594DD3ED63}" sibTransId="{6E90B680-D093-4432-86EA-1920DDF7C264}"/>
    <dgm:cxn modelId="{998999BF-50A8-44DE-BF57-1C3594DD1797}" type="presOf" srcId="{002A0562-0FD3-4103-AD80-3141A53E3925}" destId="{1FD45F26-2688-4B5B-A0EE-4F71F97D0738}" srcOrd="0" destOrd="2" presId="urn:microsoft.com/office/officeart/2018/2/layout/IconVerticalSolidList"/>
    <dgm:cxn modelId="{CE713AC0-88C7-466A-83E4-BEA4304DB7DE}" srcId="{0FC352D3-F7FE-455A-AF0C-846F1736BD50}" destId="{4A26E34E-0C29-4CBB-8125-CF73750E20EC}" srcOrd="0" destOrd="0" parTransId="{82E287E7-958C-44CF-88BD-C6F82C915BDC}" sibTransId="{86FE1F43-8FC3-41E0-964E-703B15504D2F}"/>
    <dgm:cxn modelId="{3023E9D2-AF5E-0341-8F94-784B65BF9799}" srcId="{6C97EEA5-FDAC-4C77-8E1F-4D02C976CCD1}" destId="{7104E9F5-0649-B347-AE73-768AE88A3AE3}" srcOrd="2" destOrd="0" parTransId="{31666001-E35D-2F4D-8947-20AFF401DDB4}" sibTransId="{91DE4336-AD0B-714A-B2B8-6983F28C6BB3}"/>
    <dgm:cxn modelId="{19DF5CDF-8788-4CB5-8054-C0D1064B7A6D}" type="presOf" srcId="{01EEC77D-0584-4D4F-AC8E-D30A709E5988}" destId="{1FD45F26-2688-4B5B-A0EE-4F71F97D0738}" srcOrd="0" destOrd="3" presId="urn:microsoft.com/office/officeart/2018/2/layout/IconVerticalSolidList"/>
    <dgm:cxn modelId="{C123D6E1-EEDB-4900-B158-C7A8756038DD}" srcId="{6C97EEA5-FDAC-4C77-8E1F-4D02C976CCD1}" destId="{27AB5448-0D57-426B-AD28-3154EE57EF10}" srcOrd="1" destOrd="0" parTransId="{86A7B31B-814D-4F7D-9C68-6A0477BE6110}" sibTransId="{4F830113-E8F8-4E49-8B09-A9E2D042F2FF}"/>
    <dgm:cxn modelId="{2DFF52FC-3D01-40D7-9E9E-E041D6D3B865}" srcId="{6C97EEA5-FDAC-4C77-8E1F-4D02C976CCD1}" destId="{BA3B2309-5130-4E62-A814-3BE64985C35B}" srcOrd="0" destOrd="0" parTransId="{82D85628-2011-4573-962F-A1346FB05543}" sibTransId="{FF6A56BE-0822-4BDE-9524-13DF10811C6F}"/>
    <dgm:cxn modelId="{1DF9BCE4-ACE2-4E3E-A038-6E824864FCCB}" type="presParOf" srcId="{55BF6EA8-EFCD-46ED-B889-16DCC8D4E884}" destId="{8B487220-D3FF-49AD-BCD7-E01BF878657A}" srcOrd="0" destOrd="0" presId="urn:microsoft.com/office/officeart/2018/2/layout/IconVerticalSolidList"/>
    <dgm:cxn modelId="{BFBA7BE3-836C-482C-906C-1E061CB9E348}" type="presParOf" srcId="{8B487220-D3FF-49AD-BCD7-E01BF878657A}" destId="{3E970085-49B5-477D-8BBC-2906B03FE5F8}" srcOrd="0" destOrd="0" presId="urn:microsoft.com/office/officeart/2018/2/layout/IconVerticalSolidList"/>
    <dgm:cxn modelId="{EA95771E-8172-4445-A901-D3FA5B85EF6E}" type="presParOf" srcId="{8B487220-D3FF-49AD-BCD7-E01BF878657A}" destId="{C62E4FCB-CD30-466C-B8D1-5E56D419D17F}" srcOrd="1" destOrd="0" presId="urn:microsoft.com/office/officeart/2018/2/layout/IconVerticalSolidList"/>
    <dgm:cxn modelId="{95E56FCD-ECDA-4807-B7F3-15EEA187DCCE}" type="presParOf" srcId="{8B487220-D3FF-49AD-BCD7-E01BF878657A}" destId="{5C406EDE-EF88-4005-9486-8EACA2F0623E}" srcOrd="2" destOrd="0" presId="urn:microsoft.com/office/officeart/2018/2/layout/IconVerticalSolidList"/>
    <dgm:cxn modelId="{5CDD18EB-8615-4492-B049-34AF6F19EDF4}" type="presParOf" srcId="{8B487220-D3FF-49AD-BCD7-E01BF878657A}" destId="{93138128-602B-4101-92C3-8979BDFBB5E2}" srcOrd="3" destOrd="0" presId="urn:microsoft.com/office/officeart/2018/2/layout/IconVerticalSolidList"/>
    <dgm:cxn modelId="{2E26D51C-3525-4A35-9668-8BB47D830798}" type="presParOf" srcId="{8B487220-D3FF-49AD-BCD7-E01BF878657A}" destId="{5AA9AD8A-E80A-4C23-B63F-22EA5D010B5B}" srcOrd="4" destOrd="0" presId="urn:microsoft.com/office/officeart/2018/2/layout/IconVerticalSolidList"/>
    <dgm:cxn modelId="{6578C351-D54E-4279-8E9E-A056F74E894C}" type="presParOf" srcId="{55BF6EA8-EFCD-46ED-B889-16DCC8D4E884}" destId="{0AE16795-1A0B-46AA-8BAC-9F12D8FF12F6}" srcOrd="1" destOrd="0" presId="urn:microsoft.com/office/officeart/2018/2/layout/IconVerticalSolidList"/>
    <dgm:cxn modelId="{F54D4554-19F3-4A37-9D29-BAB8E34272DE}" type="presParOf" srcId="{55BF6EA8-EFCD-46ED-B889-16DCC8D4E884}" destId="{0D81ED4A-CDF4-4088-B262-34DE5C5874F2}" srcOrd="2" destOrd="0" presId="urn:microsoft.com/office/officeart/2018/2/layout/IconVerticalSolidList"/>
    <dgm:cxn modelId="{977D4816-9F0D-4C4C-987D-F07451DDB389}" type="presParOf" srcId="{0D81ED4A-CDF4-4088-B262-34DE5C5874F2}" destId="{91EF8750-B303-48E3-A76C-8C961B2AEBC4}" srcOrd="0" destOrd="0" presId="urn:microsoft.com/office/officeart/2018/2/layout/IconVerticalSolidList"/>
    <dgm:cxn modelId="{B6C344C9-0143-45E6-88E1-6DA375B9F822}" type="presParOf" srcId="{0D81ED4A-CDF4-4088-B262-34DE5C5874F2}" destId="{5D151AC0-0594-4C35-80E7-C2477162111D}" srcOrd="1" destOrd="0" presId="urn:microsoft.com/office/officeart/2018/2/layout/IconVerticalSolidList"/>
    <dgm:cxn modelId="{B593CA4A-1A45-4DCD-9BBE-2C66032A7712}" type="presParOf" srcId="{0D81ED4A-CDF4-4088-B262-34DE5C5874F2}" destId="{8C9F713D-5ABA-44E4-9A22-DF0EFC248117}" srcOrd="2" destOrd="0" presId="urn:microsoft.com/office/officeart/2018/2/layout/IconVerticalSolidList"/>
    <dgm:cxn modelId="{A6C431A5-3B01-4B53-A123-DDAAE0579D69}" type="presParOf" srcId="{0D81ED4A-CDF4-4088-B262-34DE5C5874F2}" destId="{1AE4EA86-1C71-4983-AA11-E18BE05528A2}" srcOrd="3" destOrd="0" presId="urn:microsoft.com/office/officeart/2018/2/layout/IconVerticalSolidList"/>
    <dgm:cxn modelId="{E23DF6F7-E18B-46C3-9FBD-59513C66B330}" type="presParOf" srcId="{0D81ED4A-CDF4-4088-B262-34DE5C5874F2}" destId="{B4580DC7-0C43-40AB-AA84-EF06B01CE2CA}" srcOrd="4" destOrd="0" presId="urn:microsoft.com/office/officeart/2018/2/layout/IconVerticalSolidList"/>
    <dgm:cxn modelId="{68FDB491-CBCA-42FF-97A6-1B8CDA4EC623}" type="presParOf" srcId="{55BF6EA8-EFCD-46ED-B889-16DCC8D4E884}" destId="{FCC9C6B7-1F73-49BC-8D4F-E280A9837611}" srcOrd="3" destOrd="0" presId="urn:microsoft.com/office/officeart/2018/2/layout/IconVerticalSolidList"/>
    <dgm:cxn modelId="{40E256F0-90CB-40F8-B813-F1E45598E87A}" type="presParOf" srcId="{55BF6EA8-EFCD-46ED-B889-16DCC8D4E884}" destId="{78E289F3-DDA3-47A2-81A4-80B1C7126F79}" srcOrd="4" destOrd="0" presId="urn:microsoft.com/office/officeart/2018/2/layout/IconVerticalSolidList"/>
    <dgm:cxn modelId="{1E6A13B0-8920-4FE5-8CA7-08091655130F}" type="presParOf" srcId="{78E289F3-DDA3-47A2-81A4-80B1C7126F79}" destId="{A4D795B6-AF46-40E1-8116-FF2A07D8FBF7}" srcOrd="0" destOrd="0" presId="urn:microsoft.com/office/officeart/2018/2/layout/IconVerticalSolidList"/>
    <dgm:cxn modelId="{767FD1F3-1DAC-4CA5-8FFE-878B92CF4080}" type="presParOf" srcId="{78E289F3-DDA3-47A2-81A4-80B1C7126F79}" destId="{99DA5F25-D596-44A1-9037-E54259EA3137}" srcOrd="1" destOrd="0" presId="urn:microsoft.com/office/officeart/2018/2/layout/IconVerticalSolidList"/>
    <dgm:cxn modelId="{5CBB9207-5241-4D08-964C-A07513F1E213}" type="presParOf" srcId="{78E289F3-DDA3-47A2-81A4-80B1C7126F79}" destId="{32AE44DB-2AD9-4DBA-B92F-7AE4E4ECA044}" srcOrd="2" destOrd="0" presId="urn:microsoft.com/office/officeart/2018/2/layout/IconVerticalSolidList"/>
    <dgm:cxn modelId="{AC072F28-72BE-43D5-8045-A8B1C94067AC}" type="presParOf" srcId="{78E289F3-DDA3-47A2-81A4-80B1C7126F79}" destId="{63A11A2E-34AE-4786-9CE6-D80CCCEFC9D2}" srcOrd="3" destOrd="0" presId="urn:microsoft.com/office/officeart/2018/2/layout/IconVerticalSolidList"/>
    <dgm:cxn modelId="{0B336142-D6D2-4B3F-AED7-55CA5114FBD6}" type="presParOf" srcId="{78E289F3-DDA3-47A2-81A4-80B1C7126F79}" destId="{1FD45F26-2688-4B5B-A0EE-4F71F97D0738}" srcOrd="4" destOrd="0" presId="urn:microsoft.com/office/officeart/2018/2/layout/IconVerticalSolidList"/>
    <dgm:cxn modelId="{AD358EB7-E975-4AD1-B484-0BBD1C739D45}" type="presParOf" srcId="{55BF6EA8-EFCD-46ED-B889-16DCC8D4E884}" destId="{A9FD8260-0141-493E-AA0A-693C2A93ACC1}" srcOrd="5" destOrd="0" presId="urn:microsoft.com/office/officeart/2018/2/layout/IconVerticalSolidList"/>
    <dgm:cxn modelId="{58343CA8-79A2-4CCF-966B-04077922E9AF}" type="presParOf" srcId="{55BF6EA8-EFCD-46ED-B889-16DCC8D4E884}" destId="{1B426DB4-F3A0-436E-A39F-DC8065DDA100}" srcOrd="6" destOrd="0" presId="urn:microsoft.com/office/officeart/2018/2/layout/IconVerticalSolidList"/>
    <dgm:cxn modelId="{D330254B-E849-486E-A90D-889C9A0E1137}" type="presParOf" srcId="{1B426DB4-F3A0-436E-A39F-DC8065DDA100}" destId="{897010A4-4F72-4445-9122-B258F0404950}" srcOrd="0" destOrd="0" presId="urn:microsoft.com/office/officeart/2018/2/layout/IconVerticalSolidList"/>
    <dgm:cxn modelId="{36AD3FF5-4CC6-4D27-B657-0E8743D4BBD1}" type="presParOf" srcId="{1B426DB4-F3A0-436E-A39F-DC8065DDA100}" destId="{3C2444E0-9D2B-481B-A037-5A341DCF5124}" srcOrd="1" destOrd="0" presId="urn:microsoft.com/office/officeart/2018/2/layout/IconVerticalSolidList"/>
    <dgm:cxn modelId="{356D6640-7CAD-4602-95E1-9880FE0A307C}" type="presParOf" srcId="{1B426DB4-F3A0-436E-A39F-DC8065DDA100}" destId="{6C2E0AFA-9B69-4975-A87A-D805214D0459}" srcOrd="2" destOrd="0" presId="urn:microsoft.com/office/officeart/2018/2/layout/IconVerticalSolidList"/>
    <dgm:cxn modelId="{C8B2FC39-F984-4B7A-A15E-D70CD763F88A}" type="presParOf" srcId="{1B426DB4-F3A0-436E-A39F-DC8065DDA100}" destId="{9B1B87FF-D9D6-4B1F-896A-78BF91244E1C}" srcOrd="3" destOrd="0" presId="urn:microsoft.com/office/officeart/2018/2/layout/IconVerticalSolidList"/>
    <dgm:cxn modelId="{7429B233-A89D-4A8F-8F3E-C89CBE094D50}" type="presParOf" srcId="{1B426DB4-F3A0-436E-A39F-DC8065DDA100}" destId="{1491B1B7-35B0-4812-9798-A54D6F951447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0AE5FC-A434-451C-8D3F-BEC79CCFCA62}">
      <dsp:nvSpPr>
        <dsp:cNvPr id="0" name=""/>
        <dsp:cNvSpPr/>
      </dsp:nvSpPr>
      <dsp:spPr>
        <a:xfrm>
          <a:off x="0" y="3279"/>
          <a:ext cx="4831556" cy="69859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F335B2-98EB-4255-8672-6E9D2FDA5D3B}">
      <dsp:nvSpPr>
        <dsp:cNvPr id="0" name=""/>
        <dsp:cNvSpPr/>
      </dsp:nvSpPr>
      <dsp:spPr>
        <a:xfrm>
          <a:off x="211325" y="160464"/>
          <a:ext cx="384228" cy="38422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75EFA2-0E79-48A1-BD1E-B7318A382F84}">
      <dsp:nvSpPr>
        <dsp:cNvPr id="0" name=""/>
        <dsp:cNvSpPr/>
      </dsp:nvSpPr>
      <dsp:spPr>
        <a:xfrm>
          <a:off x="806879" y="3279"/>
          <a:ext cx="4024676" cy="698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935" tIns="73935" rIns="73935" bIns="73935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Physician partnership(s)</a:t>
          </a:r>
        </a:p>
      </dsp:txBody>
      <dsp:txXfrm>
        <a:off x="806879" y="3279"/>
        <a:ext cx="4024676" cy="698597"/>
      </dsp:txXfrm>
    </dsp:sp>
    <dsp:sp modelId="{D60A5E8F-760C-4527-8DFB-49C2657C3EFE}">
      <dsp:nvSpPr>
        <dsp:cNvPr id="0" name=""/>
        <dsp:cNvSpPr/>
      </dsp:nvSpPr>
      <dsp:spPr>
        <a:xfrm>
          <a:off x="0" y="876526"/>
          <a:ext cx="4831556" cy="69859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AB8195-2C27-4E46-AC87-3626D2932F52}">
      <dsp:nvSpPr>
        <dsp:cNvPr id="0" name=""/>
        <dsp:cNvSpPr/>
      </dsp:nvSpPr>
      <dsp:spPr>
        <a:xfrm>
          <a:off x="211325" y="1033710"/>
          <a:ext cx="384228" cy="38422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D0E3DE-6038-4ED9-8A18-749102A82411}">
      <dsp:nvSpPr>
        <dsp:cNvPr id="0" name=""/>
        <dsp:cNvSpPr/>
      </dsp:nvSpPr>
      <dsp:spPr>
        <a:xfrm>
          <a:off x="806879" y="876526"/>
          <a:ext cx="4024676" cy="698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935" tIns="73935" rIns="73935" bIns="73935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Credibility &amp; Authenticity</a:t>
          </a:r>
        </a:p>
      </dsp:txBody>
      <dsp:txXfrm>
        <a:off x="806879" y="876526"/>
        <a:ext cx="4024676" cy="698597"/>
      </dsp:txXfrm>
    </dsp:sp>
    <dsp:sp modelId="{19E4FC66-09A7-45E2-9D50-12FFDD86165B}">
      <dsp:nvSpPr>
        <dsp:cNvPr id="0" name=""/>
        <dsp:cNvSpPr/>
      </dsp:nvSpPr>
      <dsp:spPr>
        <a:xfrm>
          <a:off x="0" y="1749773"/>
          <a:ext cx="4831556" cy="69859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4FDC9A-1B9F-4CEE-AACB-02346694236A}">
      <dsp:nvSpPr>
        <dsp:cNvPr id="0" name=""/>
        <dsp:cNvSpPr/>
      </dsp:nvSpPr>
      <dsp:spPr>
        <a:xfrm>
          <a:off x="211325" y="1906957"/>
          <a:ext cx="384228" cy="38422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6F6185-3093-4F9C-BBC9-92F067E41E9F}">
      <dsp:nvSpPr>
        <dsp:cNvPr id="0" name=""/>
        <dsp:cNvSpPr/>
      </dsp:nvSpPr>
      <dsp:spPr>
        <a:xfrm>
          <a:off x="806879" y="1749773"/>
          <a:ext cx="4024676" cy="698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935" tIns="73935" rIns="73935" bIns="73935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Team player and relationship management</a:t>
          </a:r>
        </a:p>
      </dsp:txBody>
      <dsp:txXfrm>
        <a:off x="806879" y="1749773"/>
        <a:ext cx="4024676" cy="698597"/>
      </dsp:txXfrm>
    </dsp:sp>
    <dsp:sp modelId="{EB95463B-4875-4311-BB6A-80D3E937C35E}">
      <dsp:nvSpPr>
        <dsp:cNvPr id="0" name=""/>
        <dsp:cNvSpPr/>
      </dsp:nvSpPr>
      <dsp:spPr>
        <a:xfrm>
          <a:off x="0" y="2623020"/>
          <a:ext cx="4831556" cy="69859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695579-C306-4493-87E5-8C057148351B}">
      <dsp:nvSpPr>
        <dsp:cNvPr id="0" name=""/>
        <dsp:cNvSpPr/>
      </dsp:nvSpPr>
      <dsp:spPr>
        <a:xfrm>
          <a:off x="211325" y="2780204"/>
          <a:ext cx="384228" cy="38422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F1E863-C424-4ED0-9C25-B64F9A3556F0}">
      <dsp:nvSpPr>
        <dsp:cNvPr id="0" name=""/>
        <dsp:cNvSpPr/>
      </dsp:nvSpPr>
      <dsp:spPr>
        <a:xfrm>
          <a:off x="806879" y="2623020"/>
          <a:ext cx="4024676" cy="698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935" tIns="73935" rIns="73935" bIns="73935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Analytical &amp; financial acumen</a:t>
          </a:r>
        </a:p>
      </dsp:txBody>
      <dsp:txXfrm>
        <a:off x="806879" y="2623020"/>
        <a:ext cx="4024676" cy="698597"/>
      </dsp:txXfrm>
    </dsp:sp>
    <dsp:sp modelId="{6AB84E89-D5E0-479A-B309-9972D2BB6615}">
      <dsp:nvSpPr>
        <dsp:cNvPr id="0" name=""/>
        <dsp:cNvSpPr/>
      </dsp:nvSpPr>
      <dsp:spPr>
        <a:xfrm>
          <a:off x="0" y="3496266"/>
          <a:ext cx="4831556" cy="69859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17FC20-C0C8-4E34-914F-16EB14BEFC79}">
      <dsp:nvSpPr>
        <dsp:cNvPr id="0" name=""/>
        <dsp:cNvSpPr/>
      </dsp:nvSpPr>
      <dsp:spPr>
        <a:xfrm>
          <a:off x="211325" y="3653451"/>
          <a:ext cx="384228" cy="38422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10ACD5-192E-4794-97AD-EF03E0DE0014}">
      <dsp:nvSpPr>
        <dsp:cNvPr id="0" name=""/>
        <dsp:cNvSpPr/>
      </dsp:nvSpPr>
      <dsp:spPr>
        <a:xfrm>
          <a:off x="806879" y="3496266"/>
          <a:ext cx="4024676" cy="6985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935" tIns="73935" rIns="73935" bIns="73935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Influence &amp; humility</a:t>
          </a:r>
        </a:p>
      </dsp:txBody>
      <dsp:txXfrm>
        <a:off x="806879" y="3496266"/>
        <a:ext cx="4024676" cy="6985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970085-49B5-477D-8BBC-2906B03FE5F8}">
      <dsp:nvSpPr>
        <dsp:cNvPr id="0" name=""/>
        <dsp:cNvSpPr/>
      </dsp:nvSpPr>
      <dsp:spPr>
        <a:xfrm>
          <a:off x="-76216" y="18182"/>
          <a:ext cx="4831556" cy="88050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2E4FCB-CD30-466C-B8D1-5E56D419D17F}">
      <dsp:nvSpPr>
        <dsp:cNvPr id="0" name=""/>
        <dsp:cNvSpPr/>
      </dsp:nvSpPr>
      <dsp:spPr>
        <a:xfrm>
          <a:off x="172500" y="205993"/>
          <a:ext cx="484275" cy="4842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138128-602B-4101-92C3-8979BDFBB5E2}">
      <dsp:nvSpPr>
        <dsp:cNvPr id="0" name=""/>
        <dsp:cNvSpPr/>
      </dsp:nvSpPr>
      <dsp:spPr>
        <a:xfrm>
          <a:off x="923127" y="7880"/>
          <a:ext cx="2174200" cy="8805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186" tIns="93186" rIns="93186" bIns="93186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Listen</a:t>
          </a:r>
        </a:p>
      </dsp:txBody>
      <dsp:txXfrm>
        <a:off x="923127" y="7880"/>
        <a:ext cx="2174200" cy="880501"/>
      </dsp:txXfrm>
    </dsp:sp>
    <dsp:sp modelId="{5AA9AD8A-E80A-4C23-B63F-22EA5D010B5B}">
      <dsp:nvSpPr>
        <dsp:cNvPr id="0" name=""/>
        <dsp:cNvSpPr/>
      </dsp:nvSpPr>
      <dsp:spPr>
        <a:xfrm>
          <a:off x="2640856" y="7880"/>
          <a:ext cx="2017772" cy="8805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186" tIns="93186" rIns="93186" bIns="93186" numCol="1" spcCol="1270" anchor="ctr" anchorCtr="0">
          <a:noAutofit/>
        </a:bodyPr>
        <a:lstStyle/>
        <a:p>
          <a:pPr marL="0" lvl="0" indent="0" algn="l" defTabSz="444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Listen &amp; learn to get-along with and relate to physicians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Listen to the team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Walk in your providers shoes</a:t>
          </a:r>
        </a:p>
      </dsp:txBody>
      <dsp:txXfrm>
        <a:off x="2640856" y="7880"/>
        <a:ext cx="2017772" cy="880501"/>
      </dsp:txXfrm>
    </dsp:sp>
    <dsp:sp modelId="{91EF8750-B303-48E3-A76C-8C961B2AEBC4}">
      <dsp:nvSpPr>
        <dsp:cNvPr id="0" name=""/>
        <dsp:cNvSpPr/>
      </dsp:nvSpPr>
      <dsp:spPr>
        <a:xfrm>
          <a:off x="-93851" y="1108507"/>
          <a:ext cx="4831556" cy="88050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151AC0-0594-4C35-80E7-C2477162111D}">
      <dsp:nvSpPr>
        <dsp:cNvPr id="0" name=""/>
        <dsp:cNvSpPr/>
      </dsp:nvSpPr>
      <dsp:spPr>
        <a:xfrm>
          <a:off x="172500" y="1306620"/>
          <a:ext cx="484275" cy="4842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E4EA86-1C71-4983-AA11-E18BE05528A2}">
      <dsp:nvSpPr>
        <dsp:cNvPr id="0" name=""/>
        <dsp:cNvSpPr/>
      </dsp:nvSpPr>
      <dsp:spPr>
        <a:xfrm>
          <a:off x="923127" y="1108507"/>
          <a:ext cx="2174200" cy="8805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186" tIns="93186" rIns="93186" bIns="93186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Be</a:t>
          </a:r>
        </a:p>
      </dsp:txBody>
      <dsp:txXfrm>
        <a:off x="923127" y="1108507"/>
        <a:ext cx="2174200" cy="880501"/>
      </dsp:txXfrm>
    </dsp:sp>
    <dsp:sp modelId="{B4580DC7-0C43-40AB-AA84-EF06B01CE2CA}">
      <dsp:nvSpPr>
        <dsp:cNvPr id="0" name=""/>
        <dsp:cNvSpPr/>
      </dsp:nvSpPr>
      <dsp:spPr>
        <a:xfrm>
          <a:off x="2640856" y="1108507"/>
          <a:ext cx="2017772" cy="8805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186" tIns="93186" rIns="93186" bIns="93186" numCol="1" spcCol="1270" anchor="ctr" anchorCtr="0">
          <a:noAutofit/>
        </a:bodyPr>
        <a:lstStyle/>
        <a:p>
          <a:pPr marL="0" lvl="0" indent="0" algn="l" defTabSz="444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Be visible-especially with AHS but also to MDs in departments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Pulse of staff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MD visibility =partnerships 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Staff visibility = credibility &amp; loyalty</a:t>
          </a:r>
        </a:p>
      </dsp:txBody>
      <dsp:txXfrm>
        <a:off x="2640856" y="1108507"/>
        <a:ext cx="2017772" cy="880501"/>
      </dsp:txXfrm>
    </dsp:sp>
    <dsp:sp modelId="{A4D795B6-AF46-40E1-8116-FF2A07D8FBF7}">
      <dsp:nvSpPr>
        <dsp:cNvPr id="0" name=""/>
        <dsp:cNvSpPr/>
      </dsp:nvSpPr>
      <dsp:spPr>
        <a:xfrm>
          <a:off x="-93851" y="2209134"/>
          <a:ext cx="4831556" cy="88050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DA5F25-D596-44A1-9037-E54259EA3137}">
      <dsp:nvSpPr>
        <dsp:cNvPr id="0" name=""/>
        <dsp:cNvSpPr/>
      </dsp:nvSpPr>
      <dsp:spPr>
        <a:xfrm>
          <a:off x="172500" y="2407247"/>
          <a:ext cx="484275" cy="4842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A11A2E-34AE-4786-9CE6-D80CCCEFC9D2}">
      <dsp:nvSpPr>
        <dsp:cNvPr id="0" name=""/>
        <dsp:cNvSpPr/>
      </dsp:nvSpPr>
      <dsp:spPr>
        <a:xfrm>
          <a:off x="923127" y="2209134"/>
          <a:ext cx="2174200" cy="8805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186" tIns="93186" rIns="93186" bIns="93186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Learn</a:t>
          </a:r>
        </a:p>
      </dsp:txBody>
      <dsp:txXfrm>
        <a:off x="923127" y="2209134"/>
        <a:ext cx="2174200" cy="880501"/>
      </dsp:txXfrm>
    </dsp:sp>
    <dsp:sp modelId="{1FD45F26-2688-4B5B-A0EE-4F71F97D0738}">
      <dsp:nvSpPr>
        <dsp:cNvPr id="0" name=""/>
        <dsp:cNvSpPr/>
      </dsp:nvSpPr>
      <dsp:spPr>
        <a:xfrm>
          <a:off x="2640856" y="2209134"/>
          <a:ext cx="2017772" cy="8805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186" tIns="93186" rIns="93186" bIns="93186" numCol="1" spcCol="1270" anchor="ctr" anchorCtr="0">
          <a:noAutofit/>
        </a:bodyPr>
        <a:lstStyle/>
        <a:p>
          <a:pPr marL="0" lvl="0" indent="0" algn="l" defTabSz="444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Learn your area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Practice settings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Translate operations to financial indicators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/>
            <a:t>Teams &amp; influencers</a:t>
          </a:r>
        </a:p>
      </dsp:txBody>
      <dsp:txXfrm>
        <a:off x="2640856" y="2209134"/>
        <a:ext cx="2017772" cy="880501"/>
      </dsp:txXfrm>
    </dsp:sp>
    <dsp:sp modelId="{897010A4-4F72-4445-9122-B258F0404950}">
      <dsp:nvSpPr>
        <dsp:cNvPr id="0" name=""/>
        <dsp:cNvSpPr/>
      </dsp:nvSpPr>
      <dsp:spPr>
        <a:xfrm>
          <a:off x="-93851" y="3309761"/>
          <a:ext cx="4831556" cy="88050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2444E0-9D2B-481B-A037-5A341DCF5124}">
      <dsp:nvSpPr>
        <dsp:cNvPr id="0" name=""/>
        <dsp:cNvSpPr/>
      </dsp:nvSpPr>
      <dsp:spPr>
        <a:xfrm>
          <a:off x="172500" y="3507874"/>
          <a:ext cx="484275" cy="48427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1B87FF-D9D6-4B1F-896A-78BF91244E1C}">
      <dsp:nvSpPr>
        <dsp:cNvPr id="0" name=""/>
        <dsp:cNvSpPr/>
      </dsp:nvSpPr>
      <dsp:spPr>
        <a:xfrm>
          <a:off x="923127" y="3309761"/>
          <a:ext cx="2174200" cy="8805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186" tIns="93186" rIns="93186" bIns="93186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Have</a:t>
          </a:r>
        </a:p>
      </dsp:txBody>
      <dsp:txXfrm>
        <a:off x="923127" y="3309761"/>
        <a:ext cx="2174200" cy="880501"/>
      </dsp:txXfrm>
    </dsp:sp>
    <dsp:sp modelId="{1491B1B7-35B0-4812-9798-A54D6F951447}">
      <dsp:nvSpPr>
        <dsp:cNvPr id="0" name=""/>
        <dsp:cNvSpPr/>
      </dsp:nvSpPr>
      <dsp:spPr>
        <a:xfrm>
          <a:off x="2640856" y="3309761"/>
          <a:ext cx="2017772" cy="8805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3186" tIns="93186" rIns="93186" bIns="93186" numCol="1" spcCol="1270" anchor="ctr" anchorCtr="0">
          <a:noAutofit/>
        </a:bodyPr>
        <a:lstStyle/>
        <a:p>
          <a:pPr marL="0" lvl="0" indent="0" algn="l" defTabSz="444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Have to:</a:t>
          </a:r>
        </a:p>
        <a:p>
          <a:pPr marL="0" lvl="0" indent="0" algn="l" defTabSz="444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1.  Work Hard</a:t>
          </a:r>
        </a:p>
        <a:p>
          <a:pPr marL="0" lvl="0" indent="0" algn="l" defTabSz="444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2.  Perform (deliver results)</a:t>
          </a:r>
        </a:p>
      </dsp:txBody>
      <dsp:txXfrm>
        <a:off x="2640856" y="3309761"/>
        <a:ext cx="2017772" cy="8805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A735ABC-42B7-B743-AE09-562830734A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3CAA27-0F0A-464D-BFD6-834171D12DB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7138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677208-14AB-4946-B97D-5F8D7E7687F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847138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9141E3-6B0E-9342-8454-189FE83959A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D0CFBC3-362A-DE49-8C60-B8FB91984E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D071EE-DB47-2244-85C3-4493CE7F9544}" type="datetimeFigureOut">
              <a:rPr lang="en-US" smtClean="0"/>
              <a:t>11/2/2023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0691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fld id="{F6FD56A5-6355-4B13-B783-7CC5477550B3}" type="datetimeFigureOut">
              <a:rPr lang="en-US"/>
              <a:pPr>
                <a:defRPr/>
              </a:pPr>
              <a:t>11/2/2023</a:t>
            </a:fld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7025" y="700088"/>
            <a:ext cx="6203950" cy="34909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24085"/>
            <a:ext cx="5486400" cy="419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6554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46554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fld id="{6E074355-CE0D-4C68-A6CB-C364ED71B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979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1197863"/>
            <a:ext cx="7891272" cy="1755648"/>
          </a:xfrm>
        </p:spPr>
        <p:txBody>
          <a:bodyPr anchor="b" anchorCtr="0">
            <a:noAutofit/>
          </a:bodyPr>
          <a:lstStyle>
            <a:lvl1pPr>
              <a:lnSpc>
                <a:spcPts val="4000"/>
              </a:lnSpc>
              <a:defRPr sz="4800" b="0" i="0" kern="800" cap="all" baseline="0">
                <a:solidFill>
                  <a:srgbClr val="C6531F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3776" y="3337560"/>
            <a:ext cx="7886700" cy="455676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Insert your subtitle or any additional description text here up to</a:t>
            </a:r>
            <a:br>
              <a:rPr lang="en-US" dirty="0"/>
            </a:br>
            <a:r>
              <a:rPr lang="en-US" dirty="0"/>
              <a:t>two lines of text or you can delete this text box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062BC6E-679F-A947-B68E-7788B617D578}"/>
              </a:ext>
            </a:extLst>
          </p:cNvPr>
          <p:cNvCxnSpPr/>
          <p:nvPr userDrawn="1"/>
        </p:nvCxnSpPr>
        <p:spPr>
          <a:xfrm>
            <a:off x="628650" y="3105150"/>
            <a:ext cx="5619750" cy="0"/>
          </a:xfrm>
          <a:prstGeom prst="line">
            <a:avLst/>
          </a:prstGeom>
          <a:ln w="19050">
            <a:solidFill>
              <a:srgbClr val="C653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51657418-7B3C-FC41-B99F-1F69481323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4632" y="4169664"/>
            <a:ext cx="7891272" cy="230886"/>
          </a:xfrm>
        </p:spPr>
        <p:txBody>
          <a:bodyPr anchor="b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ts val="1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50" b="1" i="0" cap="all" baseline="0">
                <a:solidFill>
                  <a:schemeClr val="tx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050" b="0" i="0" cap="all" baseline="0" dirty="0">
                <a:latin typeface="Arial Black" charset="0"/>
              </a:rPr>
              <a:t>Presenter or speaker 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9008BDA8-203B-1744-92D3-1D0C754962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4632" y="4344836"/>
            <a:ext cx="7891272" cy="230886"/>
          </a:xfrm>
        </p:spPr>
        <p:txBody>
          <a:bodyPr anchor="b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5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050" dirty="0"/>
              <a:t>Position/Role,</a:t>
            </a:r>
            <a:r>
              <a:rPr lang="en-US" sz="1050" baseline="0" dirty="0"/>
              <a:t> The University of Texas at Austin</a:t>
            </a:r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ED01658-5917-0B48-B21B-1351227E56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33351"/>
            <a:ext cx="2740132" cy="1064512"/>
          </a:xfrm>
          <a:prstGeom prst="rect">
            <a:avLst/>
          </a:prstGeom>
        </p:spPr>
      </p:pic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2B0349CA-B83E-4B43-AA59-4051D74EC6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632" y="473488"/>
            <a:ext cx="7891272" cy="286313"/>
          </a:xfrm>
        </p:spPr>
        <p:txBody>
          <a:bodyPr anchor="b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ts val="1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50" b="1" i="0" cap="all" baseline="0">
                <a:solidFill>
                  <a:schemeClr val="tx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050" b="0" i="0" cap="all" baseline="0" dirty="0">
                <a:latin typeface="Arial Black" charset="0"/>
              </a:rPr>
              <a:t>Month 20xxxxxxxx</a:t>
            </a:r>
          </a:p>
        </p:txBody>
      </p:sp>
    </p:spTree>
    <p:extLst>
      <p:ext uri="{BB962C8B-B14F-4D97-AF65-F5344CB8AC3E}">
        <p14:creationId xmlns:p14="http://schemas.microsoft.com/office/powerpoint/2010/main" val="228573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8" userDrawn="1">
          <p15:clr>
            <a:srgbClr val="FBAE40"/>
          </p15:clr>
        </p15:guide>
        <p15:guide id="2" pos="547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92288" y="3829050"/>
            <a:ext cx="5486400" cy="425768"/>
          </a:xfrm>
        </p:spPr>
        <p:txBody>
          <a:bodyPr anchor="b"/>
          <a:lstStyle>
            <a:lvl1pPr algn="l">
              <a:defRPr sz="2000" b="1">
                <a:solidFill>
                  <a:srgbClr val="C6531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254817"/>
            <a:ext cx="5486400" cy="6029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8D0F0088-7350-B74F-8691-0FA93A277E8F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92288" y="666750"/>
            <a:ext cx="5486400" cy="3124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305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Medical Images_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14064" y="1197769"/>
            <a:ext cx="4115872" cy="582930"/>
          </a:xfrm>
        </p:spPr>
        <p:txBody>
          <a:bodyPr lIns="0" tIns="45720" rIns="0" bIns="0" anchor="t" anchorCtr="0">
            <a:noAutofit/>
          </a:bodyPr>
          <a:lstStyle>
            <a:lvl1pPr algn="ctr">
              <a:lnSpc>
                <a:spcPct val="80000"/>
              </a:lnSpc>
              <a:defRPr sz="24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0089" y="688181"/>
            <a:ext cx="2503822" cy="240506"/>
          </a:xfrm>
        </p:spPr>
        <p:txBody>
          <a:bodyPr lIns="0" tIns="91440" rIns="0" bIns="0" anchor="b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350" b="0" cap="all" baseline="0">
                <a:solidFill>
                  <a:schemeClr val="accent3"/>
                </a:solidFill>
              </a:defRPr>
            </a:lvl1pPr>
            <a:lvl2pPr marL="342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9566F0-D484-5440-A4B9-3BF6E3D6D9CB}"/>
              </a:ext>
            </a:extLst>
          </p:cNvPr>
          <p:cNvCxnSpPr>
            <a:cxnSpLocks/>
          </p:cNvCxnSpPr>
          <p:nvPr userDrawn="1"/>
        </p:nvCxnSpPr>
        <p:spPr>
          <a:xfrm>
            <a:off x="3457284" y="1047750"/>
            <a:ext cx="222943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1828085" y="1935956"/>
            <a:ext cx="5487829" cy="548640"/>
          </a:xfrm>
        </p:spPr>
        <p:txBody>
          <a:bodyPr lIns="45720" tIns="0" rIns="45720"/>
          <a:lstStyle>
            <a:lvl1pPr marL="0" indent="0" algn="ctr">
              <a:lnSpc>
                <a:spcPct val="100000"/>
              </a:lnSpc>
              <a:spcBef>
                <a:spcPts val="1800"/>
              </a:spcBef>
              <a:buNone/>
              <a:defRPr/>
            </a:lvl1pPr>
            <a:lvl2pPr>
              <a:spcBef>
                <a:spcPts val="675"/>
              </a:spcBef>
              <a:defRPr/>
            </a:lvl2pPr>
            <a:lvl3pPr>
              <a:spcBef>
                <a:spcPts val="675"/>
              </a:spcBef>
              <a:defRPr/>
            </a:lvl3pPr>
            <a:lvl4pPr>
              <a:spcBef>
                <a:spcPts val="675"/>
              </a:spcBef>
              <a:defRPr/>
            </a:lvl4pPr>
            <a:lvl5pPr>
              <a:spcBef>
                <a:spcPts val="675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23"/>
          </p:nvPr>
        </p:nvSpPr>
        <p:spPr>
          <a:xfrm>
            <a:off x="0" y="2846070"/>
            <a:ext cx="3018306" cy="229743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24"/>
          </p:nvPr>
        </p:nvSpPr>
        <p:spPr>
          <a:xfrm>
            <a:off x="3062847" y="2846070"/>
            <a:ext cx="3018306" cy="229743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5"/>
          <p:cNvSpPr>
            <a:spLocks noGrp="1"/>
          </p:cNvSpPr>
          <p:nvPr>
            <p:ph type="pic" sz="quarter" idx="25"/>
          </p:nvPr>
        </p:nvSpPr>
        <p:spPr>
          <a:xfrm>
            <a:off x="6125694" y="2846070"/>
            <a:ext cx="3018306" cy="229743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0031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11/2/2023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52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Icon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30043" y="4601766"/>
            <a:ext cx="8031667" cy="27432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514064" y="1197769"/>
            <a:ext cx="4115872" cy="582930"/>
          </a:xfrm>
        </p:spPr>
        <p:txBody>
          <a:bodyPr lIns="0" tIns="45720" rIns="0" bIns="0" anchor="t" anchorCtr="0">
            <a:noAutofit/>
          </a:bodyPr>
          <a:lstStyle>
            <a:lvl1pPr algn="ctr">
              <a:lnSpc>
                <a:spcPct val="80000"/>
              </a:lnSpc>
              <a:defRPr sz="24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0089" y="688181"/>
            <a:ext cx="2503822" cy="240506"/>
          </a:xfrm>
        </p:spPr>
        <p:txBody>
          <a:bodyPr lIns="0" tIns="91440" rIns="0" bIns="0" anchor="b" anchorCtr="0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350" b="0" cap="all" baseline="0">
                <a:solidFill>
                  <a:schemeClr val="accent3"/>
                </a:solidFill>
              </a:defRPr>
            </a:lvl1pPr>
            <a:lvl2pPr marL="342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9566F0-D484-5440-A4B9-3BF6E3D6D9CB}"/>
              </a:ext>
            </a:extLst>
          </p:cNvPr>
          <p:cNvCxnSpPr>
            <a:cxnSpLocks/>
          </p:cNvCxnSpPr>
          <p:nvPr userDrawn="1"/>
        </p:nvCxnSpPr>
        <p:spPr>
          <a:xfrm>
            <a:off x="3457284" y="1047750"/>
            <a:ext cx="222943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0"/>
          <p:cNvSpPr>
            <a:spLocks noGrp="1"/>
          </p:cNvSpPr>
          <p:nvPr>
            <p:ph type="body" sz="quarter" idx="35" hasCustomPrompt="1"/>
          </p:nvPr>
        </p:nvSpPr>
        <p:spPr>
          <a:xfrm>
            <a:off x="729925" y="2902682"/>
            <a:ext cx="1918597" cy="240030"/>
          </a:xfrm>
        </p:spPr>
        <p:txBody>
          <a:bodyPr lIns="0" tIns="0" bIns="0" anchor="b" anchorCtr="0"/>
          <a:lstStyle>
            <a:lvl1pPr marL="0" indent="0" algn="ctr">
              <a:buFont typeface="Arial" panose="020B0604020202020204" pitchFamily="34" charset="0"/>
              <a:buNone/>
              <a:defRPr sz="135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3" name="Text Placeholder 11"/>
          <p:cNvSpPr>
            <a:spLocks noGrp="1"/>
          </p:cNvSpPr>
          <p:nvPr>
            <p:ph type="body" sz="quarter" idx="36" hasCustomPrompt="1"/>
          </p:nvPr>
        </p:nvSpPr>
        <p:spPr>
          <a:xfrm>
            <a:off x="728852" y="3141345"/>
            <a:ext cx="1920740" cy="411480"/>
          </a:xfrm>
        </p:spPr>
        <p:txBody>
          <a:bodyPr tIns="18288"/>
          <a:lstStyle>
            <a:lvl1pPr marL="0" indent="0" algn="ctr">
              <a:lnSpc>
                <a:spcPct val="100000"/>
              </a:lnSpc>
              <a:spcBef>
                <a:spcPts val="450"/>
              </a:spcBef>
              <a:buNone/>
              <a:defRPr sz="1200"/>
            </a:lvl1pPr>
          </a:lstStyle>
          <a:p>
            <a:pPr lvl="0"/>
            <a:r>
              <a:rPr lang="en-US" dirty="0"/>
              <a:t>Click to edit Master text level</a:t>
            </a:r>
          </a:p>
        </p:txBody>
      </p:sp>
      <p:sp>
        <p:nvSpPr>
          <p:cNvPr id="42" name="Text Placeholder 20"/>
          <p:cNvSpPr>
            <a:spLocks noGrp="1"/>
          </p:cNvSpPr>
          <p:nvPr>
            <p:ph type="body" sz="quarter" idx="39" hasCustomPrompt="1"/>
          </p:nvPr>
        </p:nvSpPr>
        <p:spPr>
          <a:xfrm>
            <a:off x="6499053" y="2902682"/>
            <a:ext cx="1918597" cy="240030"/>
          </a:xfrm>
        </p:spPr>
        <p:txBody>
          <a:bodyPr lIns="0" tIns="0" bIns="0" anchor="b" anchorCtr="0"/>
          <a:lstStyle>
            <a:lvl1pPr marL="0" indent="0" algn="ctr">
              <a:buFont typeface="Arial" panose="020B0604020202020204" pitchFamily="34" charset="0"/>
              <a:buNone/>
              <a:defRPr sz="135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3" name="Text Placeholder 11"/>
          <p:cNvSpPr>
            <a:spLocks noGrp="1"/>
          </p:cNvSpPr>
          <p:nvPr>
            <p:ph type="body" sz="quarter" idx="40" hasCustomPrompt="1"/>
          </p:nvPr>
        </p:nvSpPr>
        <p:spPr>
          <a:xfrm>
            <a:off x="6497981" y="3141345"/>
            <a:ext cx="1920740" cy="411480"/>
          </a:xfrm>
        </p:spPr>
        <p:txBody>
          <a:bodyPr tIns="18288"/>
          <a:lstStyle>
            <a:lvl1pPr marL="0" indent="0" algn="ctr">
              <a:lnSpc>
                <a:spcPct val="100000"/>
              </a:lnSpc>
              <a:spcBef>
                <a:spcPts val="450"/>
              </a:spcBef>
              <a:buNone/>
              <a:defRPr sz="1200"/>
            </a:lvl1pPr>
          </a:lstStyle>
          <a:p>
            <a:pPr lvl="0"/>
            <a:r>
              <a:rPr lang="en-US" dirty="0"/>
              <a:t>Click to edit Master text level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1828085" y="1935956"/>
            <a:ext cx="5487829" cy="411480"/>
          </a:xfrm>
        </p:spPr>
        <p:txBody>
          <a:bodyPr lIns="45720" tIns="0" rIns="45720"/>
          <a:lstStyle>
            <a:lvl1pPr marL="0" indent="0" algn="ctr">
              <a:lnSpc>
                <a:spcPct val="100000"/>
              </a:lnSpc>
              <a:spcBef>
                <a:spcPts val="1800"/>
              </a:spcBef>
              <a:buNone/>
              <a:defRPr/>
            </a:lvl1pPr>
            <a:lvl2pPr>
              <a:spcBef>
                <a:spcPts val="675"/>
              </a:spcBef>
              <a:defRPr/>
            </a:lvl2pPr>
            <a:lvl3pPr>
              <a:spcBef>
                <a:spcPts val="675"/>
              </a:spcBef>
              <a:defRPr/>
            </a:lvl3pPr>
            <a:lvl4pPr>
              <a:spcBef>
                <a:spcPts val="675"/>
              </a:spcBef>
              <a:defRPr/>
            </a:lvl4pPr>
            <a:lvl5pPr>
              <a:spcBef>
                <a:spcPts val="675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20"/>
          <p:cNvSpPr>
            <a:spLocks noGrp="1"/>
          </p:cNvSpPr>
          <p:nvPr>
            <p:ph type="body" sz="quarter" idx="41" hasCustomPrompt="1"/>
          </p:nvPr>
        </p:nvSpPr>
        <p:spPr>
          <a:xfrm>
            <a:off x="3614489" y="2902682"/>
            <a:ext cx="1918597" cy="240030"/>
          </a:xfrm>
        </p:spPr>
        <p:txBody>
          <a:bodyPr lIns="0" tIns="0" bIns="0" anchor="b" anchorCtr="0"/>
          <a:lstStyle>
            <a:lvl1pPr marL="0" indent="0" algn="ctr">
              <a:buFont typeface="Arial" panose="020B0604020202020204" pitchFamily="34" charset="0"/>
              <a:buNone/>
              <a:defRPr sz="135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42" hasCustomPrompt="1"/>
          </p:nvPr>
        </p:nvSpPr>
        <p:spPr>
          <a:xfrm>
            <a:off x="3611630" y="3141345"/>
            <a:ext cx="1920740" cy="411480"/>
          </a:xfrm>
        </p:spPr>
        <p:txBody>
          <a:bodyPr tIns="18288"/>
          <a:lstStyle>
            <a:lvl1pPr marL="0" indent="0" algn="ctr">
              <a:lnSpc>
                <a:spcPct val="100000"/>
              </a:lnSpc>
              <a:spcBef>
                <a:spcPts val="450"/>
              </a:spcBef>
              <a:buNone/>
              <a:defRPr sz="1200"/>
            </a:lvl1pPr>
          </a:lstStyle>
          <a:p>
            <a:pPr lvl="0"/>
            <a:r>
              <a:rPr lang="en-US" dirty="0"/>
              <a:t>Click to edit Master text level</a:t>
            </a:r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43" hasCustomPrompt="1"/>
          </p:nvPr>
        </p:nvSpPr>
        <p:spPr>
          <a:xfrm>
            <a:off x="729925" y="4095689"/>
            <a:ext cx="1918597" cy="240030"/>
          </a:xfrm>
        </p:spPr>
        <p:txBody>
          <a:bodyPr lIns="0" tIns="0" bIns="0" anchor="b" anchorCtr="0"/>
          <a:lstStyle>
            <a:lvl1pPr marL="0" indent="0" algn="ctr">
              <a:buFont typeface="Arial" panose="020B0604020202020204" pitchFamily="34" charset="0"/>
              <a:buNone/>
              <a:defRPr sz="135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44" hasCustomPrompt="1"/>
          </p:nvPr>
        </p:nvSpPr>
        <p:spPr>
          <a:xfrm>
            <a:off x="728852" y="4334351"/>
            <a:ext cx="1920740" cy="411480"/>
          </a:xfrm>
        </p:spPr>
        <p:txBody>
          <a:bodyPr tIns="18288"/>
          <a:lstStyle>
            <a:lvl1pPr marL="0" indent="0" algn="ctr">
              <a:lnSpc>
                <a:spcPct val="100000"/>
              </a:lnSpc>
              <a:spcBef>
                <a:spcPts val="450"/>
              </a:spcBef>
              <a:buNone/>
              <a:defRPr sz="1200"/>
            </a:lvl1pPr>
          </a:lstStyle>
          <a:p>
            <a:pPr lvl="0"/>
            <a:r>
              <a:rPr lang="en-US" dirty="0"/>
              <a:t>Click to edit Master text level</a:t>
            </a:r>
          </a:p>
        </p:txBody>
      </p:sp>
      <p:sp>
        <p:nvSpPr>
          <p:cNvPr id="19" name="Text Placeholder 20"/>
          <p:cNvSpPr>
            <a:spLocks noGrp="1"/>
          </p:cNvSpPr>
          <p:nvPr>
            <p:ph type="body" sz="quarter" idx="45" hasCustomPrompt="1"/>
          </p:nvPr>
        </p:nvSpPr>
        <p:spPr>
          <a:xfrm>
            <a:off x="6499053" y="4095689"/>
            <a:ext cx="1918597" cy="240030"/>
          </a:xfrm>
        </p:spPr>
        <p:txBody>
          <a:bodyPr lIns="0" tIns="0" bIns="0" anchor="b" anchorCtr="0"/>
          <a:lstStyle>
            <a:lvl1pPr marL="0" indent="0" algn="ctr">
              <a:buFont typeface="Arial" panose="020B0604020202020204" pitchFamily="34" charset="0"/>
              <a:buNone/>
              <a:defRPr sz="135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46" hasCustomPrompt="1"/>
          </p:nvPr>
        </p:nvSpPr>
        <p:spPr>
          <a:xfrm>
            <a:off x="6497981" y="4334351"/>
            <a:ext cx="1920740" cy="411480"/>
          </a:xfrm>
        </p:spPr>
        <p:txBody>
          <a:bodyPr tIns="18288"/>
          <a:lstStyle>
            <a:lvl1pPr marL="0" indent="0" algn="ctr">
              <a:lnSpc>
                <a:spcPct val="100000"/>
              </a:lnSpc>
              <a:spcBef>
                <a:spcPts val="450"/>
              </a:spcBef>
              <a:buNone/>
              <a:defRPr sz="1200"/>
            </a:lvl1pPr>
          </a:lstStyle>
          <a:p>
            <a:pPr lvl="0"/>
            <a:r>
              <a:rPr lang="en-US" dirty="0"/>
              <a:t>Click to edit Master text level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47" hasCustomPrompt="1"/>
          </p:nvPr>
        </p:nvSpPr>
        <p:spPr>
          <a:xfrm>
            <a:off x="3612702" y="4095689"/>
            <a:ext cx="1918597" cy="240030"/>
          </a:xfrm>
        </p:spPr>
        <p:txBody>
          <a:bodyPr lIns="0" tIns="0" bIns="0" anchor="b" anchorCtr="0"/>
          <a:lstStyle>
            <a:lvl1pPr marL="0" indent="0" algn="ctr">
              <a:buFont typeface="Arial" panose="020B0604020202020204" pitchFamily="34" charset="0"/>
              <a:buNone/>
              <a:defRPr sz="135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4" name="Text Placeholder 11"/>
          <p:cNvSpPr>
            <a:spLocks noGrp="1"/>
          </p:cNvSpPr>
          <p:nvPr>
            <p:ph type="body" sz="quarter" idx="48" hasCustomPrompt="1"/>
          </p:nvPr>
        </p:nvSpPr>
        <p:spPr>
          <a:xfrm>
            <a:off x="3611630" y="4334351"/>
            <a:ext cx="1920740" cy="411480"/>
          </a:xfrm>
        </p:spPr>
        <p:txBody>
          <a:bodyPr tIns="18288"/>
          <a:lstStyle>
            <a:lvl1pPr marL="0" indent="0" algn="ctr">
              <a:lnSpc>
                <a:spcPct val="100000"/>
              </a:lnSpc>
              <a:spcBef>
                <a:spcPts val="450"/>
              </a:spcBef>
              <a:buNone/>
              <a:defRPr sz="1200"/>
            </a:lvl1pPr>
          </a:lstStyle>
          <a:p>
            <a:pPr lvl="0"/>
            <a:r>
              <a:rPr lang="en-US" dirty="0"/>
              <a:t>Click to edit Master text level</a:t>
            </a:r>
          </a:p>
        </p:txBody>
      </p:sp>
    </p:spTree>
    <p:extLst>
      <p:ext uri="{BB962C8B-B14F-4D97-AF65-F5344CB8AC3E}">
        <p14:creationId xmlns:p14="http://schemas.microsoft.com/office/powerpoint/2010/main" val="353884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ic right with full 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11186" y="402432"/>
            <a:ext cx="4832814" cy="4198144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11/2/2023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728851" y="1197767"/>
            <a:ext cx="2743915" cy="582930"/>
          </a:xfrm>
        </p:spPr>
        <p:txBody>
          <a:bodyPr lIns="0" tIns="45720" rIns="0" bIns="0" anchor="t" anchorCtr="0">
            <a:noAutofit/>
          </a:bodyPr>
          <a:lstStyle>
            <a:lvl1pPr algn="l">
              <a:lnSpc>
                <a:spcPct val="80000"/>
              </a:lnSpc>
              <a:defRPr sz="24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28851" y="688181"/>
            <a:ext cx="2743915" cy="240506"/>
          </a:xfrm>
        </p:spPr>
        <p:txBody>
          <a:bodyPr lIns="0" tIns="91440" rIns="0" bIns="0" anchor="b" anchorCtr="0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350" b="0" cap="all" baseline="0">
                <a:solidFill>
                  <a:schemeClr val="accent3"/>
                </a:solidFill>
              </a:defRPr>
            </a:lvl1pPr>
            <a:lvl2pPr marL="342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4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59566F0-D484-5440-A4B9-3BF6E3D6D9CB}"/>
              </a:ext>
            </a:extLst>
          </p:cNvPr>
          <p:cNvCxnSpPr>
            <a:cxnSpLocks/>
          </p:cNvCxnSpPr>
          <p:nvPr userDrawn="1"/>
        </p:nvCxnSpPr>
        <p:spPr>
          <a:xfrm>
            <a:off x="728851" y="1047750"/>
            <a:ext cx="2229431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5"/>
          <p:cNvSpPr>
            <a:spLocks noGrp="1"/>
          </p:cNvSpPr>
          <p:nvPr>
            <p:ph type="body" sz="quarter" idx="29"/>
          </p:nvPr>
        </p:nvSpPr>
        <p:spPr>
          <a:xfrm>
            <a:off x="728851" y="2250281"/>
            <a:ext cx="2743915" cy="857250"/>
          </a:xfrm>
        </p:spPr>
        <p:txBody>
          <a:bodyPr lIns="0" tIns="0" rIns="45720"/>
          <a:lstStyle>
            <a:lvl1pPr marL="0" indent="0" algn="l">
              <a:lnSpc>
                <a:spcPct val="100000"/>
              </a:lnSpc>
              <a:spcBef>
                <a:spcPts val="450"/>
              </a:spcBef>
              <a:buNone/>
              <a:defRPr/>
            </a:lvl1pPr>
            <a:lvl2pPr>
              <a:spcBef>
                <a:spcPts val="675"/>
              </a:spcBef>
              <a:defRPr/>
            </a:lvl2pPr>
            <a:lvl3pPr>
              <a:spcBef>
                <a:spcPts val="675"/>
              </a:spcBef>
              <a:defRPr/>
            </a:lvl3pPr>
            <a:lvl4pPr>
              <a:spcBef>
                <a:spcPts val="675"/>
              </a:spcBef>
              <a:defRPr/>
            </a:lvl4pPr>
            <a:lvl5pPr>
              <a:spcBef>
                <a:spcPts val="675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728852" y="2062544"/>
            <a:ext cx="2743915" cy="190500"/>
          </a:xfrm>
        </p:spPr>
        <p:txBody>
          <a:bodyPr lIns="0" tIns="0" bIns="0" anchor="b" anchorCtr="0"/>
          <a:lstStyle>
            <a:lvl1pPr marL="0" indent="0" algn="l">
              <a:buFont typeface="Arial" panose="020B0604020202020204" pitchFamily="34" charset="0"/>
              <a:buNone/>
              <a:defRPr sz="135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STYLES</a:t>
            </a:r>
          </a:p>
        </p:txBody>
      </p:sp>
    </p:spTree>
    <p:extLst>
      <p:ext uri="{BB962C8B-B14F-4D97-AF65-F5344CB8AC3E}">
        <p14:creationId xmlns:p14="http://schemas.microsoft.com/office/powerpoint/2010/main" val="276457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Mayo 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79372" y="2050257"/>
            <a:ext cx="3340574" cy="1028700"/>
          </a:xfrm>
        </p:spPr>
        <p:txBody>
          <a:bodyPr anchor="ctr" anchorCtr="0"/>
          <a:lstStyle>
            <a:lvl1pPr algn="l">
              <a:defRPr sz="30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11/2/2023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7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ic left_3 row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4089" y="402431"/>
            <a:ext cx="3581142" cy="4198144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  <a:lvl6pPr>
              <a:defRPr sz="1425"/>
            </a:lvl6pPr>
            <a:lvl7pPr>
              <a:defRPr sz="1425"/>
            </a:lvl7pPr>
            <a:lvl8pPr>
              <a:defRPr sz="1425"/>
            </a:lvl8pPr>
            <a:lvl9pPr>
              <a:defRPr sz="14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5F197-B1B8-4584-8B75-5D45B647D250}" type="datetimeFigureOut">
              <a:rPr lang="en-US" smtClean="0"/>
              <a:t>11/2/2023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5596423" y="1059656"/>
            <a:ext cx="2822298" cy="190500"/>
          </a:xfrm>
        </p:spPr>
        <p:txBody>
          <a:bodyPr lIns="0" tIns="0" bIns="0" anchor="b" anchorCtr="0"/>
          <a:lstStyle>
            <a:lvl1pPr marL="0" indent="0" algn="l">
              <a:buFont typeface="Arial" panose="020B0604020202020204" pitchFamily="34" charset="0"/>
              <a:buNone/>
              <a:defRPr sz="135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STYLES</a:t>
            </a:r>
          </a:p>
        </p:txBody>
      </p:sp>
      <p:sp>
        <p:nvSpPr>
          <p:cNvPr id="12" name="Text Placeholder 20"/>
          <p:cNvSpPr>
            <a:spLocks noGrp="1"/>
          </p:cNvSpPr>
          <p:nvPr>
            <p:ph type="body" sz="quarter" idx="20" hasCustomPrompt="1"/>
          </p:nvPr>
        </p:nvSpPr>
        <p:spPr>
          <a:xfrm>
            <a:off x="5596423" y="3212387"/>
            <a:ext cx="2822298" cy="190500"/>
          </a:xfrm>
        </p:spPr>
        <p:txBody>
          <a:bodyPr lIns="0" tIns="0" bIns="0" anchor="b" anchorCtr="0"/>
          <a:lstStyle>
            <a:lvl1pPr marL="0" indent="0" algn="l">
              <a:buFont typeface="Arial" panose="020B0604020202020204" pitchFamily="34" charset="0"/>
              <a:buNone/>
              <a:defRPr sz="135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STYLES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22" hasCustomPrompt="1"/>
          </p:nvPr>
        </p:nvSpPr>
        <p:spPr>
          <a:xfrm>
            <a:off x="5596423" y="2139649"/>
            <a:ext cx="2822298" cy="190500"/>
          </a:xfrm>
        </p:spPr>
        <p:txBody>
          <a:bodyPr lIns="0" tIns="0" bIns="0" anchor="b" anchorCtr="0"/>
          <a:lstStyle>
            <a:lvl1pPr marL="0" indent="0" algn="l">
              <a:buFont typeface="Arial" panose="020B0604020202020204" pitchFamily="34" charset="0"/>
              <a:buNone/>
              <a:defRPr sz="1350" b="1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5596423" y="1251108"/>
            <a:ext cx="2822298" cy="480060"/>
          </a:xfrm>
        </p:spPr>
        <p:txBody>
          <a:bodyPr tIns="45720" bIns="0" anchor="t" anchorCtr="0"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/>
          </p:nvPr>
        </p:nvSpPr>
        <p:spPr>
          <a:xfrm>
            <a:off x="5596423" y="2331720"/>
            <a:ext cx="2822298" cy="480060"/>
          </a:xfrm>
        </p:spPr>
        <p:txBody>
          <a:bodyPr tIns="45720" bIns="0" anchor="t" anchorCtr="0"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8"/>
          </p:nvPr>
        </p:nvSpPr>
        <p:spPr>
          <a:xfrm>
            <a:off x="5596423" y="3402887"/>
            <a:ext cx="2822298" cy="480060"/>
          </a:xfrm>
        </p:spPr>
        <p:txBody>
          <a:bodyPr tIns="45720" bIns="0" anchor="t" anchorCtr="0"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764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rgbClr val="333F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1197863"/>
            <a:ext cx="7891272" cy="1755648"/>
          </a:xfrm>
        </p:spPr>
        <p:txBody>
          <a:bodyPr anchor="b" anchorCtr="0">
            <a:noAutofit/>
          </a:bodyPr>
          <a:lstStyle>
            <a:lvl1pPr>
              <a:lnSpc>
                <a:spcPts val="4000"/>
              </a:lnSpc>
              <a:defRPr sz="4400" b="0" i="0" kern="800" cap="all" baseline="0">
                <a:solidFill>
                  <a:schemeClr val="bg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3776" y="3337560"/>
            <a:ext cx="7886700" cy="455676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Insert your subtitle or any additional description text here up to</a:t>
            </a:r>
            <a:br>
              <a:rPr lang="en-US" dirty="0"/>
            </a:br>
            <a:r>
              <a:rPr lang="en-US" dirty="0"/>
              <a:t>two lines of text or you can delete this text box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062BC6E-679F-A947-B68E-7788B617D578}"/>
              </a:ext>
            </a:extLst>
          </p:cNvPr>
          <p:cNvCxnSpPr/>
          <p:nvPr userDrawn="1"/>
        </p:nvCxnSpPr>
        <p:spPr>
          <a:xfrm>
            <a:off x="628650" y="3105150"/>
            <a:ext cx="5619750" cy="0"/>
          </a:xfrm>
          <a:prstGeom prst="line">
            <a:avLst/>
          </a:prstGeom>
          <a:ln w="19050">
            <a:solidFill>
              <a:srgbClr val="C653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51657418-7B3C-FC41-B99F-1F69481323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4632" y="4169664"/>
            <a:ext cx="7891272" cy="230886"/>
          </a:xfrm>
        </p:spPr>
        <p:txBody>
          <a:bodyPr anchor="b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ts val="1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50" b="1" i="0" cap="all" baseline="0">
                <a:solidFill>
                  <a:schemeClr val="bg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050" b="0" i="0" cap="all" baseline="0" dirty="0">
                <a:latin typeface="Arial Black" charset="0"/>
              </a:rPr>
              <a:t>Presenter or speaker 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9008BDA8-203B-1744-92D3-1D0C754962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4632" y="4344836"/>
            <a:ext cx="7891272" cy="230886"/>
          </a:xfrm>
        </p:spPr>
        <p:txBody>
          <a:bodyPr anchor="b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050" dirty="0"/>
              <a:t>Position/Role,</a:t>
            </a:r>
            <a:r>
              <a:rPr lang="en-US" sz="1050" baseline="0" dirty="0"/>
              <a:t> The University of Texas at Austin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76D19B-D833-6747-A52A-D2E107115F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0869" y="140599"/>
            <a:ext cx="2715194" cy="1050016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001893CD-ACD5-6643-AEB5-6402CA23B0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3776" y="461668"/>
            <a:ext cx="5916612" cy="383285"/>
          </a:xfrm>
        </p:spPr>
        <p:txBody>
          <a:bodyPr anchor="ctr" anchorCtr="0">
            <a:normAutofit/>
          </a:bodyPr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MONTH 20XX</a:t>
            </a:r>
          </a:p>
        </p:txBody>
      </p:sp>
    </p:spTree>
    <p:extLst>
      <p:ext uri="{BB962C8B-B14F-4D97-AF65-F5344CB8AC3E}">
        <p14:creationId xmlns:p14="http://schemas.microsoft.com/office/powerpoint/2010/main" val="2693676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8">
          <p15:clr>
            <a:srgbClr val="FBAE40"/>
          </p15:clr>
        </p15:guide>
        <p15:guide id="2" pos="547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rgbClr val="333F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92EAB12-B507-CB49-A8AC-E3526B1C4DB2}"/>
              </a:ext>
            </a:extLst>
          </p:cNvPr>
          <p:cNvSpPr/>
          <p:nvPr userDrawn="1"/>
        </p:nvSpPr>
        <p:spPr>
          <a:xfrm>
            <a:off x="0" y="1210143"/>
            <a:ext cx="9144000" cy="18783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1327491"/>
            <a:ext cx="7891272" cy="1755648"/>
          </a:xfrm>
        </p:spPr>
        <p:txBody>
          <a:bodyPr anchor="b" anchorCtr="0">
            <a:noAutofit/>
          </a:bodyPr>
          <a:lstStyle>
            <a:lvl1pPr>
              <a:lnSpc>
                <a:spcPts val="4000"/>
              </a:lnSpc>
              <a:defRPr sz="4400" b="0" i="0" kern="800" cap="all" baseline="0">
                <a:solidFill>
                  <a:schemeClr val="bg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3776" y="3467188"/>
            <a:ext cx="7886700" cy="455676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Insert your subtitle or any additional description text here up to</a:t>
            </a:r>
            <a:br>
              <a:rPr lang="en-US" dirty="0"/>
            </a:br>
            <a:r>
              <a:rPr lang="en-US" dirty="0"/>
              <a:t>two lines of text or you can delete this text box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51657418-7B3C-FC41-B99F-1F69481323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4632" y="4299292"/>
            <a:ext cx="7891272" cy="230886"/>
          </a:xfrm>
        </p:spPr>
        <p:txBody>
          <a:bodyPr anchor="b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ts val="1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50" b="1" i="0" cap="all" baseline="0">
                <a:solidFill>
                  <a:schemeClr val="bg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050" b="0" i="0" cap="all" baseline="0" dirty="0">
                <a:latin typeface="Arial Black" charset="0"/>
              </a:rPr>
              <a:t>Presenter or speaker 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9008BDA8-203B-1744-92D3-1D0C754962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4632" y="4474464"/>
            <a:ext cx="7891272" cy="230886"/>
          </a:xfrm>
        </p:spPr>
        <p:txBody>
          <a:bodyPr anchor="b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050" dirty="0"/>
              <a:t>Position/Role,</a:t>
            </a:r>
            <a:r>
              <a:rPr lang="en-US" sz="1050" baseline="0" dirty="0"/>
              <a:t> The University of Texas at Austin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1078DC-CE9A-8F45-8B96-7879C58658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0869" y="140599"/>
            <a:ext cx="2715194" cy="105001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3901D3B-AAEF-FB42-AE7A-81398598C006}"/>
              </a:ext>
            </a:extLst>
          </p:cNvPr>
          <p:cNvSpPr/>
          <p:nvPr userDrawn="1"/>
        </p:nvSpPr>
        <p:spPr>
          <a:xfrm>
            <a:off x="0" y="1212384"/>
            <a:ext cx="228600" cy="18684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770A2C-800A-5C41-9828-62312B0CF3E6}"/>
              </a:ext>
            </a:extLst>
          </p:cNvPr>
          <p:cNvCxnSpPr/>
          <p:nvPr userDrawn="1"/>
        </p:nvCxnSpPr>
        <p:spPr>
          <a:xfrm>
            <a:off x="3067050" y="4857750"/>
            <a:ext cx="5619750" cy="0"/>
          </a:xfrm>
          <a:prstGeom prst="line">
            <a:avLst/>
          </a:prstGeom>
          <a:ln w="19050">
            <a:solidFill>
              <a:srgbClr val="C653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7915199D-2071-BC47-A852-C80014A9CD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3776" y="461668"/>
            <a:ext cx="5916612" cy="383285"/>
          </a:xfrm>
        </p:spPr>
        <p:txBody>
          <a:bodyPr anchor="ctr" anchorCtr="0">
            <a:normAutofit/>
          </a:bodyPr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MONTH 20XX</a:t>
            </a:r>
          </a:p>
        </p:txBody>
      </p:sp>
    </p:spTree>
    <p:extLst>
      <p:ext uri="{BB962C8B-B14F-4D97-AF65-F5344CB8AC3E}">
        <p14:creationId xmlns:p14="http://schemas.microsoft.com/office/powerpoint/2010/main" val="21787493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8">
          <p15:clr>
            <a:srgbClr val="FBAE40"/>
          </p15:clr>
        </p15:guide>
        <p15:guide id="2" pos="547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7478"/>
            <a:ext cx="8229600" cy="857250"/>
          </a:xfrm>
        </p:spPr>
        <p:txBody>
          <a:bodyPr/>
          <a:lstStyle>
            <a:lvl1pPr>
              <a:defRPr lang="en-US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1650"/>
            <a:ext cx="8229600" cy="2914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8528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92EAB12-B507-CB49-A8AC-E3526B1C4DB2}"/>
              </a:ext>
            </a:extLst>
          </p:cNvPr>
          <p:cNvSpPr/>
          <p:nvPr userDrawn="1"/>
        </p:nvSpPr>
        <p:spPr>
          <a:xfrm>
            <a:off x="0" y="1136230"/>
            <a:ext cx="9144000" cy="18783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1251291"/>
            <a:ext cx="7891272" cy="1755648"/>
          </a:xfrm>
        </p:spPr>
        <p:txBody>
          <a:bodyPr anchor="b" anchorCtr="0">
            <a:noAutofit/>
          </a:bodyPr>
          <a:lstStyle>
            <a:lvl1pPr>
              <a:lnSpc>
                <a:spcPts val="4000"/>
              </a:lnSpc>
              <a:defRPr sz="4800" b="0" i="0" kern="800" cap="all" baseline="0">
                <a:solidFill>
                  <a:schemeClr val="bg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3776" y="3390988"/>
            <a:ext cx="7886700" cy="455676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Insert your subtitle or any additional description text here up to</a:t>
            </a:r>
            <a:br>
              <a:rPr lang="en-US" dirty="0"/>
            </a:br>
            <a:r>
              <a:rPr lang="en-US" dirty="0"/>
              <a:t>two lines of text or you can delete this text box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062BC6E-679F-A947-B68E-7788B617D578}"/>
              </a:ext>
            </a:extLst>
          </p:cNvPr>
          <p:cNvCxnSpPr/>
          <p:nvPr userDrawn="1"/>
        </p:nvCxnSpPr>
        <p:spPr>
          <a:xfrm>
            <a:off x="3067050" y="4857750"/>
            <a:ext cx="5619750" cy="0"/>
          </a:xfrm>
          <a:prstGeom prst="line">
            <a:avLst/>
          </a:prstGeom>
          <a:ln w="19050">
            <a:solidFill>
              <a:srgbClr val="C653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51657418-7B3C-FC41-B99F-1F69481323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4632" y="4223092"/>
            <a:ext cx="7891272" cy="230886"/>
          </a:xfrm>
        </p:spPr>
        <p:txBody>
          <a:bodyPr anchor="b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ts val="1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50" b="1" i="0" cap="all" baseline="0">
                <a:solidFill>
                  <a:schemeClr val="tx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050" b="0" i="0" cap="all" baseline="0" dirty="0">
                <a:latin typeface="Arial Black" charset="0"/>
              </a:rPr>
              <a:t>Presenter or speaker 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9008BDA8-203B-1744-92D3-1D0C754962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4632" y="4398264"/>
            <a:ext cx="7891272" cy="230886"/>
          </a:xfrm>
        </p:spPr>
        <p:txBody>
          <a:bodyPr anchor="b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5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050" dirty="0"/>
              <a:t>Position/Role,</a:t>
            </a:r>
            <a:r>
              <a:rPr lang="en-US" sz="1050" baseline="0" dirty="0"/>
              <a:t> The University of Texas at Austin</a:t>
            </a:r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ED01658-5917-0B48-B21B-1351227E56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33351"/>
            <a:ext cx="2740132" cy="106451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0ED6610-307A-FE47-BA68-F78B435BA2D8}"/>
              </a:ext>
            </a:extLst>
          </p:cNvPr>
          <p:cNvSpPr/>
          <p:nvPr userDrawn="1"/>
        </p:nvSpPr>
        <p:spPr>
          <a:xfrm>
            <a:off x="0" y="1138471"/>
            <a:ext cx="228600" cy="18684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646B4E48-899B-6847-9D63-6299E886EC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632" y="473488"/>
            <a:ext cx="7891272" cy="286313"/>
          </a:xfrm>
        </p:spPr>
        <p:txBody>
          <a:bodyPr anchor="b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ts val="1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50" b="1" i="0" cap="all" baseline="0">
                <a:solidFill>
                  <a:schemeClr val="tx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050" b="0" i="0" cap="all" baseline="0" dirty="0">
                <a:latin typeface="Arial Black" charset="0"/>
              </a:rPr>
              <a:t>Month 20xxxxxxxx</a:t>
            </a:r>
          </a:p>
        </p:txBody>
      </p:sp>
    </p:spTree>
    <p:extLst>
      <p:ext uri="{BB962C8B-B14F-4D97-AF65-F5344CB8AC3E}">
        <p14:creationId xmlns:p14="http://schemas.microsoft.com/office/powerpoint/2010/main" val="2036647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8">
          <p15:clr>
            <a:srgbClr val="FBAE40"/>
          </p15:clr>
        </p15:guide>
        <p15:guide id="2" pos="547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lang="en-US" cap="all" baseline="0" dirty="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038350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  <a:latin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2916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49028"/>
            <a:ext cx="4038600" cy="31087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49028"/>
            <a:ext cx="4038600" cy="31087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37542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0688" y="641510"/>
            <a:ext cx="3008313" cy="871538"/>
          </a:xfrm>
        </p:spPr>
        <p:txBody>
          <a:bodyPr anchor="b"/>
          <a:lstStyle>
            <a:lvl1pPr algn="l">
              <a:defRPr sz="20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87401" y="647994"/>
            <a:ext cx="5111750" cy="409545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20688" y="1601629"/>
            <a:ext cx="3008313" cy="31418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42100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92288" y="3829050"/>
            <a:ext cx="5486400" cy="425768"/>
          </a:xfrm>
        </p:spPr>
        <p:txBody>
          <a:bodyPr anchor="b"/>
          <a:lstStyle>
            <a:lvl1pPr algn="l">
              <a:defRPr sz="20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85800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254817"/>
            <a:ext cx="5486400" cy="6029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70588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92288" y="3829050"/>
            <a:ext cx="5486400" cy="425768"/>
          </a:xfrm>
        </p:spPr>
        <p:txBody>
          <a:bodyPr anchor="b"/>
          <a:lstStyle>
            <a:lvl1pPr algn="l">
              <a:defRPr sz="20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254817"/>
            <a:ext cx="5486400" cy="6029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2010BF8D-7C77-CC41-BBBD-DE3DFB73695A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92288" y="666750"/>
            <a:ext cx="5486400" cy="3124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3073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rgbClr val="CDD6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1197863"/>
            <a:ext cx="7891272" cy="1755648"/>
          </a:xfrm>
        </p:spPr>
        <p:txBody>
          <a:bodyPr anchor="b" anchorCtr="0">
            <a:noAutofit/>
          </a:bodyPr>
          <a:lstStyle>
            <a:lvl1pPr>
              <a:lnSpc>
                <a:spcPts val="4000"/>
              </a:lnSpc>
              <a:defRPr sz="4400" b="0" i="0" kern="800" cap="all" baseline="0">
                <a:solidFill>
                  <a:schemeClr val="tx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3776" y="3337560"/>
            <a:ext cx="7886700" cy="455676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Insert your subtitle or any additional description text here up to</a:t>
            </a:r>
            <a:br>
              <a:rPr lang="en-US" dirty="0"/>
            </a:br>
            <a:r>
              <a:rPr lang="en-US" dirty="0"/>
              <a:t>two lines of text or you can delete this text box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062BC6E-679F-A947-B68E-7788B617D578}"/>
              </a:ext>
            </a:extLst>
          </p:cNvPr>
          <p:cNvCxnSpPr/>
          <p:nvPr userDrawn="1"/>
        </p:nvCxnSpPr>
        <p:spPr>
          <a:xfrm>
            <a:off x="628650" y="3105150"/>
            <a:ext cx="5619750" cy="0"/>
          </a:xfrm>
          <a:prstGeom prst="line">
            <a:avLst/>
          </a:prstGeom>
          <a:ln w="19050">
            <a:solidFill>
              <a:srgbClr val="C653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51657418-7B3C-FC41-B99F-1F69481323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4632" y="4169664"/>
            <a:ext cx="7891272" cy="230886"/>
          </a:xfrm>
        </p:spPr>
        <p:txBody>
          <a:bodyPr anchor="b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ts val="1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50" b="1" i="0" cap="all" baseline="0">
                <a:solidFill>
                  <a:schemeClr val="tx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050" b="0" i="0" cap="all" baseline="0" dirty="0">
                <a:latin typeface="Arial Black" charset="0"/>
              </a:rPr>
              <a:t>Presenter or speaker 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9008BDA8-203B-1744-92D3-1D0C754962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4632" y="4344836"/>
            <a:ext cx="7891272" cy="230886"/>
          </a:xfrm>
        </p:spPr>
        <p:txBody>
          <a:bodyPr anchor="b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5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050" dirty="0"/>
              <a:t>Position/Role,</a:t>
            </a:r>
            <a:r>
              <a:rPr lang="en-US" sz="1050" baseline="0" dirty="0"/>
              <a:t> The University of Texas at Austin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E76D19B-D833-6747-A52A-D2E107115F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006" y="456555"/>
            <a:ext cx="2181794" cy="404273"/>
          </a:xfrm>
          <a:prstGeom prst="rect">
            <a:avLst/>
          </a:prstGeom>
        </p:spPr>
      </p:pic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001893CD-ACD5-6643-AEB5-6402CA23B0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3776" y="461668"/>
            <a:ext cx="5916612" cy="383285"/>
          </a:xfrm>
        </p:spPr>
        <p:txBody>
          <a:bodyPr anchor="ctr" anchorCtr="0">
            <a:normAutofit/>
          </a:bodyPr>
          <a:lstStyle>
            <a:lvl1pPr marL="0" indent="0">
              <a:buFontTx/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MONTH 20XX</a:t>
            </a:r>
          </a:p>
        </p:txBody>
      </p:sp>
    </p:spTree>
    <p:extLst>
      <p:ext uri="{BB962C8B-B14F-4D97-AF65-F5344CB8AC3E}">
        <p14:creationId xmlns:p14="http://schemas.microsoft.com/office/powerpoint/2010/main" val="1501709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8">
          <p15:clr>
            <a:srgbClr val="FBAE40"/>
          </p15:clr>
        </p15:guide>
        <p15:guide id="2" pos="547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rgbClr val="CDD6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92EAB12-B507-CB49-A8AC-E3526B1C4DB2}"/>
              </a:ext>
            </a:extLst>
          </p:cNvPr>
          <p:cNvSpPr/>
          <p:nvPr userDrawn="1"/>
        </p:nvSpPr>
        <p:spPr>
          <a:xfrm>
            <a:off x="0" y="1210143"/>
            <a:ext cx="9144000" cy="18783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1327491"/>
            <a:ext cx="7891272" cy="1755648"/>
          </a:xfrm>
        </p:spPr>
        <p:txBody>
          <a:bodyPr anchor="b" anchorCtr="0">
            <a:noAutofit/>
          </a:bodyPr>
          <a:lstStyle>
            <a:lvl1pPr>
              <a:lnSpc>
                <a:spcPts val="4000"/>
              </a:lnSpc>
              <a:defRPr sz="4400" b="0" i="0" kern="800" cap="all" baseline="0">
                <a:solidFill>
                  <a:schemeClr val="bg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3776" y="3467188"/>
            <a:ext cx="7886700" cy="455676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Insert your subtitle or any additional description text here up to</a:t>
            </a:r>
            <a:br>
              <a:rPr lang="en-US" dirty="0"/>
            </a:br>
            <a:r>
              <a:rPr lang="en-US" dirty="0"/>
              <a:t>two lines of text or you can delete this text box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51657418-7B3C-FC41-B99F-1F69481323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4632" y="4299292"/>
            <a:ext cx="7891272" cy="230886"/>
          </a:xfrm>
        </p:spPr>
        <p:txBody>
          <a:bodyPr anchor="b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ts val="1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50" b="1" i="0" cap="all" baseline="0">
                <a:solidFill>
                  <a:schemeClr val="tx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050" b="0" i="0" cap="all" baseline="0" dirty="0">
                <a:latin typeface="Arial Black" charset="0"/>
              </a:rPr>
              <a:t>Presenter or speaker 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9008BDA8-203B-1744-92D3-1D0C754962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4632" y="4474464"/>
            <a:ext cx="7891272" cy="230886"/>
          </a:xfrm>
        </p:spPr>
        <p:txBody>
          <a:bodyPr anchor="b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50">
                <a:solidFill>
                  <a:schemeClr val="tx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050" dirty="0"/>
              <a:t>Position/Role,</a:t>
            </a:r>
            <a:r>
              <a:rPr lang="en-US" sz="1050" baseline="0" dirty="0"/>
              <a:t> The University of Texas at Austin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901D3B-AAEF-FB42-AE7A-81398598C006}"/>
              </a:ext>
            </a:extLst>
          </p:cNvPr>
          <p:cNvSpPr/>
          <p:nvPr userDrawn="1"/>
        </p:nvSpPr>
        <p:spPr>
          <a:xfrm>
            <a:off x="0" y="1212384"/>
            <a:ext cx="228600" cy="18684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770A2C-800A-5C41-9828-62312B0CF3E6}"/>
              </a:ext>
            </a:extLst>
          </p:cNvPr>
          <p:cNvCxnSpPr/>
          <p:nvPr userDrawn="1"/>
        </p:nvCxnSpPr>
        <p:spPr>
          <a:xfrm>
            <a:off x="3067050" y="4857750"/>
            <a:ext cx="5619750" cy="0"/>
          </a:xfrm>
          <a:prstGeom prst="line">
            <a:avLst/>
          </a:prstGeom>
          <a:ln w="19050">
            <a:solidFill>
              <a:srgbClr val="C6531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7915199D-2071-BC47-A852-C80014A9CD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3776" y="461668"/>
            <a:ext cx="5916612" cy="383285"/>
          </a:xfrm>
        </p:spPr>
        <p:txBody>
          <a:bodyPr anchor="ctr" anchorCtr="0">
            <a:normAutofit/>
          </a:bodyPr>
          <a:lstStyle>
            <a:lvl1pPr marL="0" indent="0">
              <a:buFontTx/>
              <a:buNone/>
              <a:defRPr sz="1200">
                <a:solidFill>
                  <a:schemeClr val="tx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MONTH 20XX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76323E-61EB-6D48-9F99-39F8B63FEC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006" y="456555"/>
            <a:ext cx="2181794" cy="40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10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8">
          <p15:clr>
            <a:srgbClr val="FBAE40"/>
          </p15:clr>
        </p15:guide>
        <p15:guide id="2" pos="547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7478"/>
            <a:ext cx="8229600" cy="857250"/>
          </a:xfrm>
        </p:spPr>
        <p:txBody>
          <a:bodyPr/>
          <a:lstStyle>
            <a:lvl1pPr>
              <a:defRPr lang="en-US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1650"/>
            <a:ext cx="8229600" cy="29146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51970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lang="en-US" cap="all" baseline="0" dirty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038350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  <a:latin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65782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49028"/>
            <a:ext cx="4038600" cy="310872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49028"/>
            <a:ext cx="4038600" cy="310872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1857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3776" y="1197863"/>
            <a:ext cx="7891272" cy="1755648"/>
          </a:xfrm>
        </p:spPr>
        <p:txBody>
          <a:bodyPr anchor="b" anchorCtr="0">
            <a:noAutofit/>
          </a:bodyPr>
          <a:lstStyle>
            <a:lvl1pPr>
              <a:lnSpc>
                <a:spcPts val="4000"/>
              </a:lnSpc>
              <a:defRPr sz="4800" b="0" i="0" kern="800" cap="all" baseline="0">
                <a:solidFill>
                  <a:schemeClr val="bg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3776" y="3337560"/>
            <a:ext cx="7886700" cy="455676"/>
          </a:xfrm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400" b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Insert your subtitle or any additional description text here up to</a:t>
            </a:r>
            <a:br>
              <a:rPr lang="en-US" dirty="0"/>
            </a:br>
            <a:r>
              <a:rPr lang="en-US" dirty="0"/>
              <a:t>two lines of text or you can delete this text box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062BC6E-679F-A947-B68E-7788B617D578}"/>
              </a:ext>
            </a:extLst>
          </p:cNvPr>
          <p:cNvCxnSpPr/>
          <p:nvPr userDrawn="1"/>
        </p:nvCxnSpPr>
        <p:spPr>
          <a:xfrm>
            <a:off x="628650" y="3105150"/>
            <a:ext cx="561975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51657418-7B3C-FC41-B99F-1F69481323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4632" y="4169664"/>
            <a:ext cx="7891272" cy="230886"/>
          </a:xfrm>
        </p:spPr>
        <p:txBody>
          <a:bodyPr anchor="b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ts val="1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50" b="1" i="0" cap="all" baseline="0">
                <a:solidFill>
                  <a:schemeClr val="bg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050" b="0" i="0" cap="all" baseline="0" dirty="0">
                <a:latin typeface="Arial Black" charset="0"/>
              </a:rPr>
              <a:t>Presenter or speaker 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9008BDA8-203B-1744-92D3-1D0C754962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4632" y="4344836"/>
            <a:ext cx="7891272" cy="230886"/>
          </a:xfrm>
        </p:spPr>
        <p:txBody>
          <a:bodyPr anchor="b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050">
                <a:solidFill>
                  <a:schemeClr val="bg1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050" dirty="0"/>
              <a:t>Position/Role,</a:t>
            </a:r>
            <a:r>
              <a:rPr lang="en-US" sz="1050" baseline="0" dirty="0"/>
              <a:t> The University of Texas at Austin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82024D1-F242-4E4B-B056-738E241DF8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8400" y="133351"/>
            <a:ext cx="2689089" cy="103992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52EC3E-3B39-6949-8478-5E5CA644B0F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3776" y="461668"/>
            <a:ext cx="5916612" cy="383285"/>
          </a:xfrm>
        </p:spPr>
        <p:txBody>
          <a:bodyPr anchor="ctr" anchorCtr="0">
            <a:normAutofit/>
          </a:bodyPr>
          <a:lstStyle>
            <a:lvl1pPr marL="0" indent="0">
              <a:buFontTx/>
              <a:buNone/>
              <a:defRPr sz="12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MONTH 20XX</a:t>
            </a:r>
          </a:p>
        </p:txBody>
      </p:sp>
    </p:spTree>
    <p:extLst>
      <p:ext uri="{BB962C8B-B14F-4D97-AF65-F5344CB8AC3E}">
        <p14:creationId xmlns:p14="http://schemas.microsoft.com/office/powerpoint/2010/main" val="3169127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8">
          <p15:clr>
            <a:srgbClr val="FBAE40"/>
          </p15:clr>
        </p15:guide>
        <p15:guide id="2" pos="5472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0688" y="641510"/>
            <a:ext cx="3008313" cy="87153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87401" y="647994"/>
            <a:ext cx="5111750" cy="4095456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  <a:lvl2pPr>
              <a:defRPr sz="28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20688" y="1601629"/>
            <a:ext cx="3008313" cy="3141821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2332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92288" y="3829050"/>
            <a:ext cx="5486400" cy="42576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85800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254817"/>
            <a:ext cx="5486400" cy="60293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4288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92288" y="3829050"/>
            <a:ext cx="5486400" cy="42576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254817"/>
            <a:ext cx="5486400" cy="60293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2010BF8D-7C77-CC41-BBBD-DE3DFB73695A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92288" y="666750"/>
            <a:ext cx="5486400" cy="3124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995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7478"/>
            <a:ext cx="8229600" cy="857250"/>
          </a:xfrm>
        </p:spPr>
        <p:txBody>
          <a:bodyPr/>
          <a:lstStyle>
            <a:lvl1pPr>
              <a:defRPr lang="en-US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1650"/>
            <a:ext cx="8229600" cy="2914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7501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lang="en-US" cap="all" baseline="0" dirty="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038350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  <a:latin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9158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49028"/>
            <a:ext cx="4038600" cy="31087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49028"/>
            <a:ext cx="4038600" cy="31087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043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0688" y="641510"/>
            <a:ext cx="3008313" cy="871538"/>
          </a:xfrm>
        </p:spPr>
        <p:txBody>
          <a:bodyPr anchor="b"/>
          <a:lstStyle>
            <a:lvl1pPr algn="l">
              <a:defRPr sz="2000" b="1">
                <a:solidFill>
                  <a:srgbClr val="C6531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92977" y="641510"/>
            <a:ext cx="5111750" cy="410194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20688" y="1601629"/>
            <a:ext cx="3008313" cy="31418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9021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92288" y="3829050"/>
            <a:ext cx="5486400" cy="425768"/>
          </a:xfrm>
        </p:spPr>
        <p:txBody>
          <a:bodyPr anchor="b"/>
          <a:lstStyle>
            <a:lvl1pPr algn="l">
              <a:defRPr sz="2000" b="1">
                <a:solidFill>
                  <a:srgbClr val="C6531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85800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254817"/>
            <a:ext cx="5486400" cy="6029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6708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685799"/>
            <a:ext cx="8534400" cy="356901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4324350"/>
            <a:ext cx="7772400" cy="5334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1295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5.jpg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6.jpg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F57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95300" y="1200150"/>
            <a:ext cx="7886700" cy="175260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r>
              <a:rPr lang="en-US" dirty="0"/>
              <a:t>Insert your</a:t>
            </a:r>
            <a:br>
              <a:rPr lang="en-US" dirty="0"/>
            </a:br>
            <a:r>
              <a:rPr lang="en-US" dirty="0"/>
              <a:t>headline here</a:t>
            </a:r>
            <a:br>
              <a:rPr lang="en-US" dirty="0"/>
            </a:br>
            <a:r>
              <a:rPr lang="en-US" dirty="0"/>
              <a:t>up to 3 lines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495300" y="3333749"/>
            <a:ext cx="7886700" cy="4572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Insert your subtitle or any additional description text here up to</a:t>
            </a:r>
            <a:br>
              <a:rPr lang="en-US" dirty="0"/>
            </a:br>
            <a:r>
              <a:rPr lang="en-US" dirty="0"/>
              <a:t>two lines of text or you can delete this text box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28650" y="3105150"/>
            <a:ext cx="561975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9"/>
          <p:cNvSpPr txBox="1">
            <a:spLocks/>
          </p:cNvSpPr>
          <p:nvPr userDrawn="1"/>
        </p:nvSpPr>
        <p:spPr>
          <a:xfrm>
            <a:off x="490384" y="4171949"/>
            <a:ext cx="7886700" cy="4572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50000"/>
              </a:lnSpc>
              <a:spcAft>
                <a:spcPts val="0"/>
              </a:spcAft>
            </a:pPr>
            <a:r>
              <a:rPr lang="en-US" sz="1050" b="0" i="0" cap="all" baseline="0" dirty="0">
                <a:latin typeface="Arial Black" charset="0"/>
              </a:rPr>
              <a:t>Presenter or speaker name</a:t>
            </a:r>
          </a:p>
          <a:p>
            <a:pPr fontAlgn="auto">
              <a:lnSpc>
                <a:spcPct val="30000"/>
              </a:lnSpc>
              <a:spcAft>
                <a:spcPts val="0"/>
              </a:spcAft>
            </a:pPr>
            <a:r>
              <a:rPr lang="en-US" sz="1050" dirty="0"/>
              <a:t>Position/Role,</a:t>
            </a:r>
            <a:r>
              <a:rPr lang="en-US" sz="1050" baseline="0" dirty="0"/>
              <a:t> The University of Texas at Austin</a:t>
            </a:r>
            <a:endParaRPr lang="en-US" sz="1050" dirty="0"/>
          </a:p>
        </p:txBody>
      </p:sp>
      <p:sp>
        <p:nvSpPr>
          <p:cNvPr id="16" name="Text Placeholder 9"/>
          <p:cNvSpPr txBox="1">
            <a:spLocks/>
          </p:cNvSpPr>
          <p:nvPr userDrawn="1"/>
        </p:nvSpPr>
        <p:spPr>
          <a:xfrm>
            <a:off x="548640" y="457200"/>
            <a:ext cx="7828444" cy="3892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1200" b="0" i="0" cap="all" baseline="0" dirty="0">
                <a:latin typeface="Arial Black" charset="0"/>
              </a:rPr>
              <a:t>Month 20xx</a:t>
            </a:r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2527997203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800" b="1" i="0" kern="800" cap="all" normalizeH="0" baseline="0">
          <a:solidFill>
            <a:schemeClr val="bg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0"/>
        </a:spcBef>
        <a:buFont typeface="Arial"/>
        <a:buNone/>
        <a:defRPr sz="1400" b="0" i="0" kern="1200" baseline="0">
          <a:solidFill>
            <a:schemeClr val="bg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66750"/>
            <a:ext cx="8229600" cy="85953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9972"/>
            <a:ext cx="8229600" cy="291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E9E619-CB15-8948-A414-2806F9251E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" t="82707" r="85109" b="9289"/>
          <a:stretch/>
        </p:blipFill>
        <p:spPr>
          <a:xfrm rot="16200000">
            <a:off x="10546603" y="4717304"/>
            <a:ext cx="395192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38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4" r:id="rId2"/>
    <p:sldLayoutId id="2147483686" r:id="rId3"/>
    <p:sldLayoutId id="2147483671" r:id="rId4"/>
    <p:sldLayoutId id="2147483672" r:id="rId5"/>
    <p:sldLayoutId id="2147483673" r:id="rId6"/>
    <p:sldLayoutId id="2147483677" r:id="rId7"/>
    <p:sldLayoutId id="2147483678" r:id="rId8"/>
    <p:sldLayoutId id="2147483697" r:id="rId9"/>
    <p:sldLayoutId id="2147483698" r:id="rId10"/>
    <p:sldLayoutId id="2147483719" r:id="rId11"/>
    <p:sldLayoutId id="2147483720" r:id="rId12"/>
    <p:sldLayoutId id="2147483722" r:id="rId13"/>
    <p:sldLayoutId id="2147483724" r:id="rId14"/>
    <p:sldLayoutId id="2147483725" r:id="rId15"/>
    <p:sldLayoutId id="2147483726" r:id="rId16"/>
  </p:sldLayoutIdLst>
  <p:txStyles>
    <p:titleStyle>
      <a:lvl1pPr algn="l" defTabSz="457200" rtl="0" eaLnBrk="1" latinLnBrk="0" hangingPunct="1">
        <a:lnSpc>
          <a:spcPct val="75000"/>
        </a:lnSpc>
        <a:spcBef>
          <a:spcPct val="0"/>
        </a:spcBef>
        <a:buNone/>
        <a:defRPr sz="3600" b="0" i="0" kern="1200" cap="all" spc="-100" baseline="0">
          <a:solidFill>
            <a:srgbClr val="C6531F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66750"/>
            <a:ext cx="8229600" cy="85953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9972"/>
            <a:ext cx="8229600" cy="291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593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9" r:id="rId8"/>
  </p:sldLayoutIdLst>
  <p:txStyles>
    <p:titleStyle>
      <a:lvl1pPr algn="l" defTabSz="457200" rtl="0" eaLnBrk="1" latinLnBrk="0" hangingPunct="1">
        <a:lnSpc>
          <a:spcPct val="75000"/>
        </a:lnSpc>
        <a:spcBef>
          <a:spcPct val="0"/>
        </a:spcBef>
        <a:buNone/>
        <a:defRPr sz="3600" b="1" i="0" kern="1200" cap="all" spc="-100" baseline="0">
          <a:solidFill>
            <a:schemeClr val="bg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5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66750"/>
            <a:ext cx="8229600" cy="85953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9972"/>
            <a:ext cx="8229600" cy="291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0939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</p:sldLayoutIdLst>
  <p:txStyles>
    <p:titleStyle>
      <a:lvl1pPr algn="l" defTabSz="457200" rtl="0" eaLnBrk="1" latinLnBrk="0" hangingPunct="1">
        <a:lnSpc>
          <a:spcPct val="75000"/>
        </a:lnSpc>
        <a:spcBef>
          <a:spcPct val="0"/>
        </a:spcBef>
        <a:buNone/>
        <a:defRPr sz="3600" b="1" i="0" kern="1200" cap="all" spc="-100" baseline="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google.com/url?sa=i&amp;rct=j&amp;q=&amp;esrc=s&amp;source=images&amp;cd=&amp;cad=rja&amp;uact=8&amp;ved=0ahUKEwjsqaOI05rXAhXh6oMKHT88BF0QjRwIBw&amp;url=http://www.rochesterarea.org/learn/history.php&amp;psig=AOvVaw0IlHe8uYCLFnuM_x_dbRkE&amp;ust=1509532001767110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customXml" Target="../../customXml/item2.xml"/><Relationship Id="rId1" Type="http://schemas.openxmlformats.org/officeDocument/2006/relationships/customXml" Target="../../customXml/item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2E50D44-7683-460D-97AE-9FA33C84E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400" y="1197769"/>
            <a:ext cx="6781800" cy="582930"/>
          </a:xfrm>
        </p:spPr>
        <p:txBody>
          <a:bodyPr/>
          <a:lstStyle/>
          <a:p>
            <a:r>
              <a:rPr lang="en-US" dirty="0"/>
              <a:t>Mayo Model of leadership &amp; Administration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D143523-7645-4A04-9DB2-DFF2CE3E5F6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828800" y="2297430"/>
            <a:ext cx="5486400" cy="548640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0"/>
              </a:spcBef>
            </a:pPr>
            <a:r>
              <a:rPr lang="en-US" dirty="0"/>
              <a:t>MA Morrey, PhD</a:t>
            </a:r>
          </a:p>
          <a:p>
            <a:pPr>
              <a:spcBef>
                <a:spcPts val="0"/>
              </a:spcBef>
            </a:pPr>
            <a:r>
              <a:rPr lang="en-US" dirty="0"/>
              <a:t>Ryan Johnson, MHA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593960-51EA-4D84-97B8-0DD9D49CC9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8" r="9322"/>
          <a:stretch/>
        </p:blipFill>
        <p:spPr>
          <a:xfrm>
            <a:off x="1191" y="2846070"/>
            <a:ext cx="3017505" cy="2297430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F03318-92F9-4C77-B813-995255C227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44" r="2813" b="1"/>
          <a:stretch/>
        </p:blipFill>
        <p:spPr>
          <a:xfrm>
            <a:off x="3063240" y="2846070"/>
            <a:ext cx="3017520" cy="229743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22BE8B-5C41-4858-8E53-32F3011D50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657" r="1" b="1"/>
          <a:stretch/>
        </p:blipFill>
        <p:spPr>
          <a:xfrm>
            <a:off x="6125290" y="2846070"/>
            <a:ext cx="3017520" cy="22974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838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55C9209B-9B0E-85BA-33C5-5582AB16C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6750"/>
            <a:ext cx="8229600" cy="859536"/>
          </a:xfrm>
        </p:spPr>
        <p:txBody>
          <a:bodyPr anchor="ctr">
            <a:normAutofit/>
          </a:bodyPr>
          <a:lstStyle/>
          <a:p>
            <a:r>
              <a:rPr lang="en-US" dirty="0"/>
              <a:t>Mayo Properties to trust</a:t>
            </a:r>
          </a:p>
        </p:txBody>
      </p:sp>
      <p:pic>
        <p:nvPicPr>
          <p:cNvPr id="21" name="Picture 20" descr="A newspaper with black text&#10;&#10;Description automatically generated">
            <a:extLst>
              <a:ext uri="{FF2B5EF4-FFF2-40B4-BE49-F238E27FC236}">
                <a16:creationId xmlns:a16="http://schemas.microsoft.com/office/drawing/2014/main" id="{7B584B82-7942-EFC8-5179-34358A437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35799"/>
            <a:ext cx="4038600" cy="2535179"/>
          </a:xfrm>
          <a:prstGeom prst="rect">
            <a:avLst/>
          </a:prstGeom>
          <a:noFill/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95B69008-F9A6-E38F-9A97-7E03A30E9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749028"/>
            <a:ext cx="4343400" cy="3108722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Assets from Mayo’s(Will &amp; Charlie) formed into Mayo Foundation for Medical Education &amp; Research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Not for profit</a:t>
            </a:r>
          </a:p>
          <a:p>
            <a:pPr>
              <a:lnSpc>
                <a:spcPct val="90000"/>
              </a:lnSpc>
            </a:pPr>
            <a:r>
              <a:rPr lang="en-US" sz="2400" u="sng" dirty="0">
                <a:solidFill>
                  <a:srgbClr val="BF5700"/>
                </a:solidFill>
              </a:rPr>
              <a:t>Established physician salary model</a:t>
            </a:r>
            <a:r>
              <a:rPr lang="en-US" sz="2400" dirty="0"/>
              <a:t>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No financial incentives to care for the sick</a:t>
            </a:r>
          </a:p>
        </p:txBody>
      </p:sp>
    </p:spTree>
    <p:extLst>
      <p:ext uri="{BB962C8B-B14F-4D97-AF65-F5344CB8AC3E}">
        <p14:creationId xmlns:p14="http://schemas.microsoft.com/office/powerpoint/2010/main" val="2969453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2A19C-8EE7-9EBB-B688-5D19A39A1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Mayo Administrator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E2AFD-1412-E684-3BA1-C92AAFFEF60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8D34D4-C22C-CE13-71AF-C4F7C33474E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540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Role of the Mayo Administrator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Partner (could be multiple MD leaders, colleagues)</a:t>
            </a:r>
          </a:p>
          <a:p>
            <a:r>
              <a:rPr lang="en-US" dirty="0"/>
              <a:t>Accessible &amp; visible</a:t>
            </a:r>
          </a:p>
          <a:p>
            <a:r>
              <a:rPr lang="en-US" dirty="0"/>
              <a:t>Introspection-</a:t>
            </a:r>
          </a:p>
          <a:p>
            <a:pPr lvl="1"/>
            <a:r>
              <a:rPr lang="en-US" sz="1800" dirty="0"/>
              <a:t>Pulse of the staff</a:t>
            </a:r>
          </a:p>
          <a:p>
            <a:pPr lvl="1"/>
            <a:r>
              <a:rPr lang="en-US" sz="1800" dirty="0"/>
              <a:t>Timing</a:t>
            </a:r>
          </a:p>
          <a:p>
            <a:pPr lvl="1"/>
            <a:r>
              <a:rPr lang="en-US" sz="1800" dirty="0"/>
              <a:t>Innate sense of knowing</a:t>
            </a:r>
          </a:p>
          <a:p>
            <a:r>
              <a:rPr lang="en-US" dirty="0"/>
              <a:t>Humble</a:t>
            </a:r>
          </a:p>
          <a:p>
            <a:r>
              <a:rPr lang="en-US" dirty="0"/>
              <a:t>Give direction, not details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1F7058-EDF0-9AD7-BCEB-492AB9F5394C}"/>
              </a:ext>
            </a:extLst>
          </p:cNvPr>
          <p:cNvSpPr txBox="1"/>
          <p:nvPr/>
        </p:nvSpPr>
        <p:spPr>
          <a:xfrm>
            <a:off x="7543800" y="4686300"/>
            <a:ext cx="1156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Harwick</a:t>
            </a:r>
            <a:r>
              <a:rPr lang="en-US" sz="1200" dirty="0"/>
              <a:t>, 1957</a:t>
            </a:r>
          </a:p>
        </p:txBody>
      </p:sp>
    </p:spTree>
    <p:extLst>
      <p:ext uri="{BB962C8B-B14F-4D97-AF65-F5344CB8AC3E}">
        <p14:creationId xmlns:p14="http://schemas.microsoft.com/office/powerpoint/2010/main" val="1750608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Qualities of a Mayo Administrator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Humility</a:t>
            </a:r>
          </a:p>
          <a:p>
            <a:r>
              <a:rPr lang="en-US" dirty="0"/>
              <a:t>Self-awareness</a:t>
            </a:r>
          </a:p>
          <a:p>
            <a:r>
              <a:rPr lang="en-US" dirty="0"/>
              <a:t>Tact &amp; diplomacy</a:t>
            </a:r>
          </a:p>
          <a:p>
            <a:r>
              <a:rPr lang="en-US" dirty="0"/>
              <a:t>Flexibility &amp; patience</a:t>
            </a:r>
          </a:p>
          <a:p>
            <a:r>
              <a:rPr lang="en-US" dirty="0"/>
              <a:t>Ability to take to long view of plans</a:t>
            </a:r>
          </a:p>
          <a:p>
            <a:pPr lvl="1"/>
            <a:r>
              <a:rPr lang="en-US" sz="1800" dirty="0"/>
              <a:t>Advocate with clarity</a:t>
            </a:r>
          </a:p>
          <a:p>
            <a:pPr lvl="1"/>
            <a:r>
              <a:rPr lang="en-US" sz="1800" dirty="0"/>
              <a:t>Gracefully meet opposition</a:t>
            </a:r>
          </a:p>
          <a:p>
            <a:pPr lvl="1"/>
            <a:r>
              <a:rPr lang="en-US" sz="1800" dirty="0"/>
              <a:t>Accept slow progress</a:t>
            </a:r>
          </a:p>
          <a:p>
            <a:r>
              <a:rPr lang="en-US" sz="2900" dirty="0"/>
              <a:t>Practical harmonious balance between medical ideals and reasonable business methods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7F6E06-E07C-BEB2-0A0A-9B4204AFAC17}"/>
              </a:ext>
            </a:extLst>
          </p:cNvPr>
          <p:cNvSpPr txBox="1"/>
          <p:nvPr/>
        </p:nvSpPr>
        <p:spPr>
          <a:xfrm>
            <a:off x="7543800" y="4686300"/>
            <a:ext cx="11560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Harwick</a:t>
            </a:r>
            <a:r>
              <a:rPr lang="en-US" sz="1200" dirty="0"/>
              <a:t>, 1957</a:t>
            </a:r>
          </a:p>
        </p:txBody>
      </p:sp>
    </p:spTree>
    <p:extLst>
      <p:ext uri="{BB962C8B-B14F-4D97-AF65-F5344CB8AC3E}">
        <p14:creationId xmlns:p14="http://schemas.microsoft.com/office/powerpoint/2010/main" val="1413906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Relieve the MD Leader of Admin “Burden”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Eyes and ears of MD partners</a:t>
            </a:r>
          </a:p>
          <a:p>
            <a:pPr marL="0" indent="0">
              <a:buNone/>
            </a:pPr>
            <a:r>
              <a:rPr lang="en-US" dirty="0"/>
              <a:t>Aid in establishing efficient systems and processes to effective solutions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2404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A8335D02-4BEE-C4B2-C17A-5DE1B7718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Model in Practice-How it Gets Done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F5446129-5843-5775-36F1-D1990FD00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Talent Cultivation</a:t>
            </a:r>
          </a:p>
          <a:p>
            <a:r>
              <a:rPr lang="en-US" dirty="0"/>
              <a:t>Assignments – Engagement – Impact</a:t>
            </a:r>
          </a:p>
          <a:p>
            <a:r>
              <a:rPr lang="en-US" dirty="0"/>
              <a:t>MD Leadership Pairing</a:t>
            </a:r>
          </a:p>
          <a:p>
            <a:r>
              <a:rPr lang="en-US" dirty="0"/>
              <a:t>Rotations</a:t>
            </a:r>
          </a:p>
          <a:p>
            <a:r>
              <a:rPr lang="en-US" dirty="0"/>
              <a:t>Attributes of High Performing Administrators</a:t>
            </a:r>
          </a:p>
        </p:txBody>
      </p:sp>
    </p:spTree>
    <p:extLst>
      <p:ext uri="{BB962C8B-B14F-4D97-AF65-F5344CB8AC3E}">
        <p14:creationId xmlns:p14="http://schemas.microsoft.com/office/powerpoint/2010/main" val="2208456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CECD989-9AB2-CABD-E096-ED54336BE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Talent Cultivation</a:t>
            </a:r>
            <a:br>
              <a:rPr lang="en-US" dirty="0"/>
            </a:br>
            <a:r>
              <a:rPr lang="en-US" dirty="0"/>
              <a:t>3 Epochs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878BEC2-7DBF-0F27-88F8-E9A2618C7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1908 – 1982 :  From the farm &amp; local business</a:t>
            </a:r>
          </a:p>
          <a:p>
            <a:r>
              <a:rPr lang="en-US" dirty="0"/>
              <a:t>1982 – 2000 :  Admin Fellowship Introduction &amp; from within</a:t>
            </a:r>
          </a:p>
          <a:p>
            <a:r>
              <a:rPr lang="en-US" dirty="0"/>
              <a:t>2000-2012: Formalizing a Model</a:t>
            </a:r>
          </a:p>
          <a:p>
            <a:r>
              <a:rPr lang="en-US" dirty="0"/>
              <a:t>2012 – present: Evolving the Model</a:t>
            </a:r>
          </a:p>
        </p:txBody>
      </p:sp>
    </p:spTree>
    <p:extLst>
      <p:ext uri="{BB962C8B-B14F-4D97-AF65-F5344CB8AC3E}">
        <p14:creationId xmlns:p14="http://schemas.microsoft.com/office/powerpoint/2010/main" val="132481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B4C3D7-EC7D-4392-91A8-D506DCA83E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6" r="1" b="13929"/>
          <a:stretch/>
        </p:blipFill>
        <p:spPr>
          <a:xfrm>
            <a:off x="0" y="742950"/>
            <a:ext cx="9144000" cy="4521652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F5D07C3-CB8C-4522-8334-4983066937AB}"/>
              </a:ext>
            </a:extLst>
          </p:cNvPr>
          <p:cNvSpPr/>
          <p:nvPr/>
        </p:nvSpPr>
        <p:spPr>
          <a:xfrm>
            <a:off x="5715000" y="742950"/>
            <a:ext cx="3429000" cy="5857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614C3D-B741-5C10-7D06-4F162A2AD54F}"/>
              </a:ext>
            </a:extLst>
          </p:cNvPr>
          <p:cNvSpPr/>
          <p:nvPr/>
        </p:nvSpPr>
        <p:spPr>
          <a:xfrm>
            <a:off x="7543800" y="590550"/>
            <a:ext cx="1600200" cy="35814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9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4A929-A84C-2D1C-C7D0-005647284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74FF8-0CBB-8418-F327-70254C475D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Dive in deep</a:t>
            </a:r>
          </a:p>
          <a:p>
            <a:r>
              <a:rPr lang="en-US" dirty="0"/>
              <a:t>Engage cross-disciplinary and shared service colleagues</a:t>
            </a:r>
          </a:p>
          <a:p>
            <a:r>
              <a:rPr lang="en-US" dirty="0"/>
              <a:t>Leverage the teams strengths</a:t>
            </a:r>
          </a:p>
          <a:p>
            <a:r>
              <a:rPr lang="en-US" dirty="0"/>
              <a:t>Be prepared for “other duties as assigned…”</a:t>
            </a:r>
          </a:p>
        </p:txBody>
      </p:sp>
    </p:spTree>
    <p:extLst>
      <p:ext uri="{BB962C8B-B14F-4D97-AF65-F5344CB8AC3E}">
        <p14:creationId xmlns:p14="http://schemas.microsoft.com/office/powerpoint/2010/main" val="625551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8E9E1-2737-49A1-96DF-7F9BC20E2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Examples of impact-Patient Centric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3C04B-680A-9A65-CCC2-9B14BB607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400" dirty="0"/>
              <a:t>Hand/Face transplant program-union of forces and influence</a:t>
            </a:r>
          </a:p>
          <a:p>
            <a:r>
              <a:rPr lang="en-US" sz="2400" dirty="0"/>
              <a:t>Kidney transplant CMS citations-change management &amp; excellence</a:t>
            </a:r>
          </a:p>
          <a:p>
            <a:r>
              <a:rPr lang="en-US" sz="2400" dirty="0"/>
              <a:t>Urology OR schedule optimization-manual calculations/stewardship of resources</a:t>
            </a:r>
          </a:p>
          <a:p>
            <a:r>
              <a:rPr lang="en-US" sz="2400" dirty="0"/>
              <a:t>Data scientists and AI for patient centered access-influence/innovation</a:t>
            </a:r>
          </a:p>
          <a:p>
            <a:r>
              <a:rPr lang="en-US" sz="2400" dirty="0"/>
              <a:t>Neurology access optimization-data driven integrity</a:t>
            </a:r>
          </a:p>
        </p:txBody>
      </p:sp>
    </p:spTree>
    <p:extLst>
      <p:ext uri="{BB962C8B-B14F-4D97-AF65-F5344CB8AC3E}">
        <p14:creationId xmlns:p14="http://schemas.microsoft.com/office/powerpoint/2010/main" val="2417411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FB4A2-CD80-4316-758A-5ACFD1249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EE72B7-AE8F-4A7A-C171-FC5C997F7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History, Evolution &amp; Foundations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Differentiated Features of Mayo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The Model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in Practice:  How it works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Questions &amp; Answers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986430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AB94A-A177-DD29-CADF-823EF2F49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Physician Leadership &amp; Assignment Matching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8A5BB-0E35-9656-90D7-519B4B419F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Art of assignments</a:t>
            </a:r>
          </a:p>
          <a:p>
            <a:r>
              <a:rPr lang="en-US" dirty="0"/>
              <a:t>Complementary skill sets</a:t>
            </a:r>
          </a:p>
          <a:p>
            <a:r>
              <a:rPr lang="en-US" dirty="0"/>
              <a:t>Change Management</a:t>
            </a:r>
          </a:p>
          <a:p>
            <a:r>
              <a:rPr lang="en-US" dirty="0"/>
              <a:t>Optimize influence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2683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1F42C-5043-3086-D40D-69C265B6D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Rotational leadership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D3ECD-B92C-81E2-D1C1-FE22A4289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Every 3-6 years (roughly)</a:t>
            </a:r>
          </a:p>
          <a:p>
            <a:r>
              <a:rPr lang="en-US" dirty="0"/>
              <a:t>Exposure to a variety of departments</a:t>
            </a:r>
          </a:p>
          <a:p>
            <a:r>
              <a:rPr lang="en-US" dirty="0"/>
              <a:t>Augmented by institutional assignments/task forces</a:t>
            </a:r>
          </a:p>
          <a:p>
            <a:r>
              <a:rPr lang="en-US" dirty="0"/>
              <a:t>All MD-Admin led</a:t>
            </a:r>
          </a:p>
          <a:p>
            <a:r>
              <a:rPr lang="en-US" dirty="0"/>
              <a:t>Mentorship (Informal </a:t>
            </a:r>
            <a:r>
              <a:rPr lang="en-US" dirty="0">
                <a:sym typeface="Wingdings" pitchFamily="2" charset="2"/>
              </a:rPr>
              <a:t> Formal )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3920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342C2-6538-600A-84BF-B095A8A20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Rotational Advantages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22FA1-3402-97A8-0EAB-1CEB8D0962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/>
              <a:t>Exposure to a number of areas – assignments – systems thinking - leadership styles and attributes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Continuous, career-long learning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Assimilate and apply best administrative &amp; care model support practices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Keeps one “fresh”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/>
              <a:t>Establish and solidify formal and informal networks for influence (expanding the local team)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 err="1"/>
              <a:t>Priviledge</a:t>
            </a:r>
            <a:r>
              <a:rPr lang="en-US" sz="2400" dirty="0"/>
              <a:t> to work with multiple physician leaders</a:t>
            </a:r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  <a:p>
            <a:pPr marL="514350" indent="-514350">
              <a:buFont typeface="+mj-lt"/>
              <a:buAutoNum type="arabicPeriod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294346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1B70FB2-698A-42BD-AF4D-916B1DD8FA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9853" y="1197767"/>
            <a:ext cx="2743200" cy="582930"/>
          </a:xfrm>
        </p:spPr>
        <p:txBody>
          <a:bodyPr anchor="t">
            <a:normAutofit fontScale="90000"/>
          </a:bodyPr>
          <a:lstStyle/>
          <a:p>
            <a:r>
              <a:rPr lang="en-US" sz="1500"/>
              <a:t>Critical Success Factors of a Mayo Administrator</a:t>
            </a:r>
          </a:p>
        </p:txBody>
      </p:sp>
      <p:sp>
        <p:nvSpPr>
          <p:cNvPr id="14" name="Subtitle 3">
            <a:extLst>
              <a:ext uri="{FF2B5EF4-FFF2-40B4-BE49-F238E27FC236}">
                <a16:creationId xmlns:a16="http://schemas.microsoft.com/office/drawing/2014/main" id="{051F799D-DF08-467F-AFE0-730269728F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9853" y="688181"/>
            <a:ext cx="2743200" cy="240506"/>
          </a:xfrm>
        </p:spPr>
        <p:txBody>
          <a:bodyPr/>
          <a:lstStyle/>
          <a:p>
            <a:r>
              <a:rPr lang="en-US" dirty="0"/>
              <a:t>Realized Leadership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7967DF5-5F70-4D4B-9F26-31CB8359BCB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29853" y="2250282"/>
            <a:ext cx="2743200" cy="1864519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B516DFAA-F825-4348-8468-3CF8B4E656A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29854" y="2062544"/>
            <a:ext cx="2743200" cy="190500"/>
          </a:xfrm>
        </p:spPr>
        <p:txBody>
          <a:bodyPr>
            <a:normAutofit lnSpcReduction="10000"/>
          </a:bodyPr>
          <a:lstStyle/>
          <a:p>
            <a:endParaRPr lang="en-US"/>
          </a:p>
        </p:txBody>
      </p:sp>
      <p:graphicFrame>
        <p:nvGraphicFramePr>
          <p:cNvPr id="12" name="Content Placeholder 7">
            <a:extLst>
              <a:ext uri="{FF2B5EF4-FFF2-40B4-BE49-F238E27FC236}">
                <a16:creationId xmlns:a16="http://schemas.microsoft.com/office/drawing/2014/main" id="{DCBF9D85-FD68-4380-B24E-68E7EACABB7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46384772"/>
              </p:ext>
            </p:extLst>
          </p:nvPr>
        </p:nvGraphicFramePr>
        <p:xfrm>
          <a:off x="4312444" y="590550"/>
          <a:ext cx="4831556" cy="4198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1EEA54DA-7747-48C2-9C42-592DEA2E78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443" y="2009335"/>
            <a:ext cx="3030610" cy="238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86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853" y="1197767"/>
            <a:ext cx="2743200" cy="582930"/>
          </a:xfrm>
        </p:spPr>
        <p:txBody>
          <a:bodyPr vert="horz" lIns="0" tIns="34290" rIns="0" bIns="0" rtlCol="0" anchor="t" anchorCtr="0">
            <a:noAutofit/>
          </a:bodyPr>
          <a:lstStyle/>
          <a:p>
            <a:r>
              <a:rPr lang="en-US" sz="1800" b="1" dirty="0">
                <a:cs typeface="+mj-cs"/>
              </a:rPr>
              <a:t>Establishing Credibility-</a:t>
            </a:r>
            <a:br>
              <a:rPr lang="en-US" sz="1800" b="1" dirty="0">
                <a:cs typeface="+mj-cs"/>
              </a:rPr>
            </a:br>
            <a:r>
              <a:rPr lang="en-US" sz="1800" b="1" dirty="0">
                <a:cs typeface="+mj-cs"/>
              </a:rPr>
              <a:t>Must be earned must be authentic</a:t>
            </a:r>
          </a:p>
        </p:txBody>
      </p:sp>
      <p:sp>
        <p:nvSpPr>
          <p:cNvPr id="27" name="Subtitle 3">
            <a:extLst>
              <a:ext uri="{FF2B5EF4-FFF2-40B4-BE49-F238E27FC236}">
                <a16:creationId xmlns:a16="http://schemas.microsoft.com/office/drawing/2014/main" id="{0F321D72-5DB4-4F42-9DF9-B2C11BC50A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9853" y="688181"/>
            <a:ext cx="2743200" cy="240506"/>
          </a:xfrm>
        </p:spPr>
        <p:txBody>
          <a:bodyPr vert="horz" lIns="0" tIns="68580" rIns="0" bIns="0" rtlCol="0" anchor="b" anchorCtr="0">
            <a:normAutofit/>
          </a:bodyPr>
          <a:lstStyle/>
          <a:p>
            <a:pPr>
              <a:spcAft>
                <a:spcPts val="450"/>
              </a:spcAft>
            </a:pPr>
            <a:r>
              <a:rPr lang="en-US" b="0" kern="1200" cap="all" baseline="0" dirty="0">
                <a:latin typeface="+mn-lt"/>
                <a:ea typeface="+mn-ea"/>
                <a:cs typeface="+mn-cs"/>
              </a:rPr>
              <a:t>Realized Leadership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F9A40F-CF03-4B10-AB7C-3FA15F469554}"/>
              </a:ext>
            </a:extLst>
          </p:cNvPr>
          <p:cNvSpPr/>
          <p:nvPr/>
        </p:nvSpPr>
        <p:spPr>
          <a:xfrm>
            <a:off x="765114" y="3013473"/>
            <a:ext cx="2743200" cy="1864519"/>
          </a:xfrm>
          <a:prstGeom prst="rect">
            <a:avLst/>
          </a:prstGeom>
        </p:spPr>
        <p:txBody>
          <a:bodyPr vert="horz" lIns="0" tIns="0" rIns="34290" bIns="34293" rtlCol="0">
            <a:normAutofit/>
          </a:bodyPr>
          <a:lstStyle/>
          <a:p>
            <a:pPr defTabSz="685863">
              <a:spcBef>
                <a:spcPts val="450"/>
              </a:spcBef>
              <a:buClr>
                <a:schemeClr val="accent1"/>
              </a:buClr>
            </a:pPr>
            <a:r>
              <a:rPr lang="en-US" sz="1350" dirty="0">
                <a:latin typeface="+mn-lt"/>
                <a:ea typeface="+mn-ea"/>
                <a:cs typeface="+mn-cs"/>
              </a:rPr>
              <a:t>“Practical harmonious balance between medical ideals and reasonable business methods”</a:t>
            </a:r>
          </a:p>
          <a:p>
            <a:pPr defTabSz="685863">
              <a:spcBef>
                <a:spcPts val="450"/>
              </a:spcBef>
              <a:buClr>
                <a:schemeClr val="accent1"/>
              </a:buClr>
            </a:pPr>
            <a:r>
              <a:rPr lang="en-US" sz="1350" dirty="0">
                <a:latin typeface="+mn-lt"/>
                <a:ea typeface="+mn-ea"/>
                <a:cs typeface="+mn-cs"/>
              </a:rPr>
              <a:t>							HJ </a:t>
            </a:r>
            <a:r>
              <a:rPr lang="en-US" sz="1350" dirty="0" err="1">
                <a:latin typeface="+mn-lt"/>
                <a:ea typeface="+mn-ea"/>
                <a:cs typeface="+mn-cs"/>
              </a:rPr>
              <a:t>Harwick</a:t>
            </a:r>
            <a:r>
              <a:rPr lang="en-US" sz="1350" dirty="0">
                <a:latin typeface="+mn-lt"/>
                <a:ea typeface="+mn-ea"/>
                <a:cs typeface="+mn-cs"/>
              </a:rPr>
              <a:t>, 1948</a:t>
            </a:r>
          </a:p>
        </p:txBody>
      </p:sp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4E5F023A-F160-4726-AFC5-3229EAE58F2A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01156142"/>
              </p:ext>
            </p:extLst>
          </p:nvPr>
        </p:nvGraphicFramePr>
        <p:xfrm>
          <a:off x="4343400" y="590550"/>
          <a:ext cx="4831556" cy="4198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8304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156F29-17FA-4690-98C4-4865D4CEA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Performance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632FC6-64C5-23F4-04F5-0C3F3BBE0E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Performance management – 360 reviews</a:t>
            </a:r>
          </a:p>
          <a:p>
            <a:r>
              <a:rPr lang="en-US" dirty="0"/>
              <a:t>Assigned areas</a:t>
            </a:r>
          </a:p>
          <a:p>
            <a:r>
              <a:rPr lang="en-US" dirty="0"/>
              <a:t>Physician leader feedback heavily weighted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7993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EF5D0-EF6D-6ABF-D117-5C649F862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Career Growth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D8AE7-B98F-B9B4-4DB6-FAC773F1A9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Seek tough assignments/tasks</a:t>
            </a:r>
          </a:p>
          <a:p>
            <a:r>
              <a:rPr lang="en-US" dirty="0"/>
              <a:t>Risk taking – additional work / no pay expectations</a:t>
            </a:r>
          </a:p>
          <a:p>
            <a:r>
              <a:rPr lang="en-US" dirty="0"/>
              <a:t>Mentorship –informal </a:t>
            </a:r>
          </a:p>
          <a:p>
            <a:r>
              <a:rPr lang="en-US" dirty="0"/>
              <a:t>Self reflection</a:t>
            </a:r>
          </a:p>
          <a:p>
            <a:r>
              <a:rPr lang="en-US" dirty="0"/>
              <a:t>External coaching </a:t>
            </a:r>
          </a:p>
          <a:p>
            <a:r>
              <a:rPr lang="en-US" dirty="0"/>
              <a:t>Network internally &amp; externally</a:t>
            </a:r>
          </a:p>
          <a:p>
            <a:r>
              <a:rPr lang="en-US" dirty="0"/>
              <a:t>Career planning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9139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28"/>
          <p:cNvSpPr>
            <a:spLocks noChangeAspect="1"/>
          </p:cNvSpPr>
          <p:nvPr/>
        </p:nvSpPr>
        <p:spPr bwMode="auto">
          <a:xfrm>
            <a:off x="5422814" y="2102644"/>
            <a:ext cx="1338746" cy="1344168"/>
          </a:xfrm>
          <a:custGeom>
            <a:avLst/>
            <a:gdLst>
              <a:gd name="T0" fmla="*/ 264 w 264"/>
              <a:gd name="T1" fmla="*/ 0 h 265"/>
              <a:gd name="T2" fmla="*/ 0 w 264"/>
              <a:gd name="T3" fmla="*/ 0 h 265"/>
              <a:gd name="T4" fmla="*/ 0 w 264"/>
              <a:gd name="T5" fmla="*/ 170 h 265"/>
              <a:gd name="T6" fmla="*/ 0 w 264"/>
              <a:gd name="T7" fmla="*/ 189 h 265"/>
              <a:gd name="T8" fmla="*/ 19 w 264"/>
              <a:gd name="T9" fmla="*/ 189 h 265"/>
              <a:gd name="T10" fmla="*/ 56 w 264"/>
              <a:gd name="T11" fmla="*/ 189 h 265"/>
              <a:gd name="T12" fmla="*/ 56 w 264"/>
              <a:gd name="T13" fmla="*/ 170 h 265"/>
              <a:gd name="T14" fmla="*/ 19 w 264"/>
              <a:gd name="T15" fmla="*/ 170 h 265"/>
              <a:gd name="T16" fmla="*/ 19 w 264"/>
              <a:gd name="T17" fmla="*/ 19 h 265"/>
              <a:gd name="T18" fmla="*/ 245 w 264"/>
              <a:gd name="T19" fmla="*/ 19 h 265"/>
              <a:gd name="T20" fmla="*/ 245 w 264"/>
              <a:gd name="T21" fmla="*/ 170 h 265"/>
              <a:gd name="T22" fmla="*/ 151 w 264"/>
              <a:gd name="T23" fmla="*/ 170 h 265"/>
              <a:gd name="T24" fmla="*/ 132 w 264"/>
              <a:gd name="T25" fmla="*/ 170 h 265"/>
              <a:gd name="T26" fmla="*/ 125 w 264"/>
              <a:gd name="T27" fmla="*/ 170 h 265"/>
              <a:gd name="T28" fmla="*/ 56 w 264"/>
              <a:gd name="T29" fmla="*/ 239 h 265"/>
              <a:gd name="T30" fmla="*/ 56 w 264"/>
              <a:gd name="T31" fmla="*/ 265 h 265"/>
              <a:gd name="T32" fmla="*/ 132 w 264"/>
              <a:gd name="T33" fmla="*/ 189 h 265"/>
              <a:gd name="T34" fmla="*/ 264 w 264"/>
              <a:gd name="T35" fmla="*/ 189 h 265"/>
              <a:gd name="T36" fmla="*/ 264 w 264"/>
              <a:gd name="T37" fmla="*/ 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64" h="265">
                <a:moveTo>
                  <a:pt x="264" y="0"/>
                </a:moveTo>
                <a:lnTo>
                  <a:pt x="0" y="0"/>
                </a:lnTo>
                <a:lnTo>
                  <a:pt x="0" y="170"/>
                </a:lnTo>
                <a:lnTo>
                  <a:pt x="0" y="189"/>
                </a:lnTo>
                <a:lnTo>
                  <a:pt x="19" y="189"/>
                </a:lnTo>
                <a:lnTo>
                  <a:pt x="56" y="189"/>
                </a:lnTo>
                <a:lnTo>
                  <a:pt x="56" y="170"/>
                </a:lnTo>
                <a:lnTo>
                  <a:pt x="19" y="170"/>
                </a:lnTo>
                <a:lnTo>
                  <a:pt x="19" y="19"/>
                </a:lnTo>
                <a:lnTo>
                  <a:pt x="245" y="19"/>
                </a:lnTo>
                <a:lnTo>
                  <a:pt x="245" y="170"/>
                </a:lnTo>
                <a:lnTo>
                  <a:pt x="151" y="170"/>
                </a:lnTo>
                <a:lnTo>
                  <a:pt x="132" y="170"/>
                </a:lnTo>
                <a:lnTo>
                  <a:pt x="125" y="170"/>
                </a:lnTo>
                <a:lnTo>
                  <a:pt x="56" y="239"/>
                </a:lnTo>
                <a:lnTo>
                  <a:pt x="56" y="265"/>
                </a:lnTo>
                <a:lnTo>
                  <a:pt x="132" y="189"/>
                </a:lnTo>
                <a:lnTo>
                  <a:pt x="264" y="189"/>
                </a:lnTo>
                <a:lnTo>
                  <a:pt x="26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QUESTIONS </a:t>
            </a:r>
            <a:br>
              <a:rPr lang="en-US" dirty="0"/>
            </a:br>
            <a:r>
              <a:rPr lang="en-US" dirty="0"/>
              <a:t>&amp; ANSWERS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749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25858-B14B-0A83-67EF-72C2D0716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6750"/>
            <a:ext cx="8229600" cy="859536"/>
          </a:xfrm>
        </p:spPr>
        <p:txBody>
          <a:bodyPr anchor="ctr">
            <a:normAutofit/>
          </a:bodyPr>
          <a:lstStyle/>
          <a:p>
            <a:r>
              <a:rPr lang="en-US" dirty="0"/>
              <a:t>History &amp;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660DC-0E97-07A8-BE7F-63251726AF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749028"/>
            <a:ext cx="4038600" cy="310872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Harry </a:t>
            </a:r>
            <a:r>
              <a:rPr lang="en-US" sz="2400" dirty="0" err="1"/>
              <a:t>Harwick</a:t>
            </a:r>
            <a:r>
              <a:rPr lang="en-US" sz="2400" dirty="0"/>
              <a:t> Selection</a:t>
            </a:r>
          </a:p>
          <a:p>
            <a:pPr>
              <a:lnSpc>
                <a:spcPct val="90000"/>
              </a:lnSpc>
            </a:pPr>
            <a:r>
              <a:rPr lang="en-US" sz="2400" dirty="0" err="1"/>
              <a:t>Harwick’s</a:t>
            </a:r>
            <a:r>
              <a:rPr lang="en-US" sz="2400" dirty="0"/>
              <a:t> Partnership with </a:t>
            </a:r>
            <a:r>
              <a:rPr lang="en-US" sz="2400" dirty="0" err="1"/>
              <a:t>Mayos</a:t>
            </a:r>
            <a:r>
              <a:rPr lang="en-US" sz="2400" dirty="0"/>
              <a:t> &amp; Plummer</a:t>
            </a:r>
          </a:p>
          <a:p>
            <a:pPr>
              <a:lnSpc>
                <a:spcPct val="90000"/>
              </a:lnSpc>
            </a:pPr>
            <a:r>
              <a:rPr lang="en-US" sz="2400" dirty="0" err="1"/>
              <a:t>Harwicks</a:t>
            </a:r>
            <a:r>
              <a:rPr lang="en-US" sz="2400" dirty="0"/>
              <a:t> Organizational Innovation</a:t>
            </a:r>
          </a:p>
          <a:p>
            <a:pPr>
              <a:lnSpc>
                <a:spcPct val="90000"/>
              </a:lnSpc>
            </a:pPr>
            <a:r>
              <a:rPr lang="en-US" sz="2400" dirty="0" err="1"/>
              <a:t>Harwick’s</a:t>
            </a:r>
            <a:r>
              <a:rPr lang="en-US" sz="2400" dirty="0"/>
              <a:t> Talent Cultivation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E186B8-BCD5-B0C0-775F-8863D18B98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58" b="33108"/>
          <a:stretch/>
        </p:blipFill>
        <p:spPr>
          <a:xfrm>
            <a:off x="4654062" y="1885950"/>
            <a:ext cx="4038600" cy="3108722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30876C-9201-17B1-0691-1DA1A593AABF}"/>
              </a:ext>
            </a:extLst>
          </p:cNvPr>
          <p:cNvSpPr txBox="1"/>
          <p:nvPr/>
        </p:nvSpPr>
        <p:spPr>
          <a:xfrm>
            <a:off x="4648200" y="1420732"/>
            <a:ext cx="3515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0432FF"/>
                </a:solidFill>
              </a:rPr>
              <a:t>Harry </a:t>
            </a:r>
            <a:r>
              <a:rPr lang="en-US" sz="1400" dirty="0" err="1">
                <a:solidFill>
                  <a:srgbClr val="0432FF"/>
                </a:solidFill>
              </a:rPr>
              <a:t>Harwick</a:t>
            </a:r>
            <a:r>
              <a:rPr lang="en-US" sz="1400" dirty="0">
                <a:solidFill>
                  <a:srgbClr val="0432FF"/>
                </a:solidFill>
              </a:rPr>
              <a:t>:  Mayo’s First Administrator</a:t>
            </a:r>
          </a:p>
          <a:p>
            <a:pPr algn="ctr"/>
            <a:r>
              <a:rPr lang="en-US" sz="1400" dirty="0">
                <a:solidFill>
                  <a:srgbClr val="0432FF"/>
                </a:solidFill>
              </a:rPr>
              <a:t>1908-1952</a:t>
            </a:r>
          </a:p>
        </p:txBody>
      </p:sp>
    </p:spTree>
    <p:extLst>
      <p:ext uri="{BB962C8B-B14F-4D97-AF65-F5344CB8AC3E}">
        <p14:creationId xmlns:p14="http://schemas.microsoft.com/office/powerpoint/2010/main" val="2885863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59986-2E01-49B6-84DE-43B0E0798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46247"/>
            <a:ext cx="8686800" cy="85725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Physician Led; Professionally Managed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Shared Governance Leadership Model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“Defined the Dyad”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106B2-1DE3-4A0D-95B1-E6A084166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098439"/>
            <a:ext cx="3613546" cy="3001328"/>
          </a:xfrm>
        </p:spPr>
        <p:txBody>
          <a:bodyPr>
            <a:normAutofit/>
          </a:bodyPr>
          <a:lstStyle/>
          <a:p>
            <a:r>
              <a:rPr lang="en-US" sz="2000" dirty="0"/>
              <a:t>Shared governance (Dyad MD -  Administrator)</a:t>
            </a:r>
          </a:p>
          <a:p>
            <a:r>
              <a:rPr lang="en-US" sz="2000" dirty="0"/>
              <a:t>Complementary skill sets</a:t>
            </a:r>
          </a:p>
          <a:p>
            <a:r>
              <a:rPr lang="en-US" sz="2000" dirty="0"/>
              <a:t>Teamwork is critical</a:t>
            </a:r>
          </a:p>
          <a:p>
            <a:r>
              <a:rPr lang="en-US" sz="2000" dirty="0"/>
              <a:t>Leadership defined by humility &amp; service to others</a:t>
            </a:r>
          </a:p>
        </p:txBody>
      </p:sp>
      <p:pic>
        <p:nvPicPr>
          <p:cNvPr id="4" name="Picture 7" descr="Image result for harry harwick">
            <a:hlinkClick r:id="rId2"/>
            <a:extLst>
              <a:ext uri="{FF2B5EF4-FFF2-40B4-BE49-F238E27FC236}">
                <a16:creationId xmlns:a16="http://schemas.microsoft.com/office/drawing/2014/main" id="{E8D80CCF-4357-4F6E-BD5D-1B93CEB8C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90750"/>
            <a:ext cx="1390227" cy="174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867193C4-91D9-4B98-9CFB-8FDDB78BF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542" y="2190750"/>
            <a:ext cx="1390228" cy="1743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34050F-3C4A-D81E-F7E2-D702A7F7F59A}"/>
              </a:ext>
            </a:extLst>
          </p:cNvPr>
          <p:cNvSpPr txBox="1"/>
          <p:nvPr/>
        </p:nvSpPr>
        <p:spPr>
          <a:xfrm>
            <a:off x="5202210" y="1672664"/>
            <a:ext cx="1659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1908-1939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79ADDC-64F4-93F8-4D8A-1924CE916C64}"/>
              </a:ext>
            </a:extLst>
          </p:cNvPr>
          <p:cNvSpPr txBox="1"/>
          <p:nvPr/>
        </p:nvSpPr>
        <p:spPr>
          <a:xfrm>
            <a:off x="5920770" y="3934679"/>
            <a:ext cx="1659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1908-1952</a:t>
            </a:r>
          </a:p>
        </p:txBody>
      </p:sp>
    </p:spTree>
    <p:extLst>
      <p:ext uri="{BB962C8B-B14F-4D97-AF65-F5344CB8AC3E}">
        <p14:creationId xmlns:p14="http://schemas.microsoft.com/office/powerpoint/2010/main" val="299751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C0CB345-4679-AE7C-C069-B66FEFB37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6750"/>
            <a:ext cx="8229600" cy="859536"/>
          </a:xfrm>
        </p:spPr>
        <p:txBody>
          <a:bodyPr/>
          <a:lstStyle/>
          <a:p>
            <a:r>
              <a:rPr lang="en-US" dirty="0"/>
              <a:t>Plummers Practice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3A7E8F9-F3CE-BB62-605F-E8E459AB1D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749028"/>
            <a:ext cx="4648200" cy="3108722"/>
          </a:xfrm>
        </p:spPr>
        <p:txBody>
          <a:bodyPr>
            <a:normAutofit/>
          </a:bodyPr>
          <a:lstStyle/>
          <a:p>
            <a:r>
              <a:rPr lang="en-US" sz="2000" dirty="0"/>
              <a:t>Single registration</a:t>
            </a:r>
          </a:p>
          <a:p>
            <a:r>
              <a:rPr lang="en-US" sz="2000" dirty="0"/>
              <a:t>Multiple Specialties under one roof</a:t>
            </a:r>
          </a:p>
          <a:p>
            <a:r>
              <a:rPr lang="en-US" sz="2000" dirty="0"/>
              <a:t>Singular medical record</a:t>
            </a:r>
          </a:p>
          <a:p>
            <a:r>
              <a:rPr lang="en-US" sz="2000" dirty="0" err="1"/>
              <a:t>Harwick</a:t>
            </a:r>
            <a:r>
              <a:rPr lang="en-US" sz="2000" dirty="0"/>
              <a:t>-Plummer Team up in 1910</a:t>
            </a:r>
          </a:p>
          <a:p>
            <a:pPr lvl="1"/>
            <a:r>
              <a:rPr lang="en-US" sz="1800" dirty="0"/>
              <a:t>Medical records-ledger</a:t>
            </a:r>
          </a:p>
          <a:p>
            <a:pPr lvl="1"/>
            <a:r>
              <a:rPr lang="en-US" sz="1800" dirty="0"/>
              <a:t>Building Committee</a:t>
            </a:r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F2CA6B-A912-F049-E3DC-372B6B0A29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17" r="7765" b="-1"/>
          <a:stretch/>
        </p:blipFill>
        <p:spPr>
          <a:xfrm>
            <a:off x="5214228" y="2419350"/>
            <a:ext cx="3167771" cy="2438399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9CD5F3-40B7-B6ED-3D99-F14953E52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0768" y="606229"/>
            <a:ext cx="1219200" cy="156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53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7B1D6-959A-5F1A-C1C5-93A825706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Harwicks</a:t>
            </a:r>
            <a:r>
              <a:rPr lang="en-US" dirty="0"/>
              <a:t> Organizational Innovation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E63004A-1B5C-20FA-4083-8028F3229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Distributed and Shared Governance-Board of Governors (8 MDs ; 1 Admin)</a:t>
            </a:r>
          </a:p>
          <a:p>
            <a:r>
              <a:rPr lang="en-US" dirty="0"/>
              <a:t>Author of 1919 Mayo Trust </a:t>
            </a:r>
          </a:p>
          <a:p>
            <a:r>
              <a:rPr lang="en-US" dirty="0"/>
              <a:t>Section of Administration-Business Partners to the Practice</a:t>
            </a:r>
          </a:p>
        </p:txBody>
      </p:sp>
    </p:spTree>
    <p:extLst>
      <p:ext uri="{BB962C8B-B14F-4D97-AF65-F5344CB8AC3E}">
        <p14:creationId xmlns:p14="http://schemas.microsoft.com/office/powerpoint/2010/main" val="1157796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7B1D6-959A-5F1A-C1C5-93A825706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Harwicks</a:t>
            </a:r>
            <a:r>
              <a:rPr lang="en-US" dirty="0"/>
              <a:t> Talent Cultivation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E63004A-1B5C-20FA-4083-8028F3229A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Eight potential successors</a:t>
            </a:r>
          </a:p>
          <a:p>
            <a:pPr lvl="1"/>
            <a:r>
              <a:rPr lang="en-US" dirty="0"/>
              <a:t>Harvard MBA-2</a:t>
            </a:r>
          </a:p>
          <a:p>
            <a:pPr lvl="1"/>
            <a:r>
              <a:rPr lang="en-US" dirty="0"/>
              <a:t>Harvard Law</a:t>
            </a:r>
          </a:p>
          <a:p>
            <a:pPr lvl="1"/>
            <a:r>
              <a:rPr lang="en-US" dirty="0"/>
              <a:t>Dartmouth School of Business-2</a:t>
            </a:r>
          </a:p>
          <a:p>
            <a:pPr lvl="1"/>
            <a:r>
              <a:rPr lang="en-US" dirty="0"/>
              <a:t>University of Minnesota-2</a:t>
            </a:r>
          </a:p>
          <a:p>
            <a:pPr lvl="1"/>
            <a:r>
              <a:rPr lang="en-US" dirty="0"/>
              <a:t>Lawrence College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407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F2389-C901-46BC-1EC1-17B134813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differentiators of Mayo Clinic</a:t>
            </a:r>
          </a:p>
        </p:txBody>
      </p:sp>
    </p:spTree>
    <p:extLst>
      <p:ext uri="{BB962C8B-B14F-4D97-AF65-F5344CB8AC3E}">
        <p14:creationId xmlns:p14="http://schemas.microsoft.com/office/powerpoint/2010/main" val="108128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1913" y="488664"/>
            <a:ext cx="7725102" cy="582930"/>
          </a:xfrm>
        </p:spPr>
        <p:txBody>
          <a:bodyPr/>
          <a:lstStyle/>
          <a:p>
            <a:r>
              <a:rPr lang="en-US" dirty="0"/>
              <a:t>6 Distinguishing features of Mayo Clinic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5"/>
          </p:nvPr>
        </p:nvSpPr>
        <p:spPr>
          <a:xfrm>
            <a:off x="6302787" y="3852247"/>
            <a:ext cx="1918097" cy="240030"/>
          </a:xfrm>
        </p:spPr>
        <p:txBody>
          <a:bodyPr>
            <a:noAutofit/>
          </a:bodyPr>
          <a:lstStyle/>
          <a:p>
            <a:pPr algn="l"/>
            <a:r>
              <a:rPr lang="en-US" sz="1400" dirty="0"/>
              <a:t>Salaried Physicians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9"/>
          </p:nvPr>
        </p:nvSpPr>
        <p:spPr>
          <a:xfrm>
            <a:off x="5833087" y="1794763"/>
            <a:ext cx="2857499" cy="226292"/>
          </a:xfrm>
        </p:spPr>
        <p:txBody>
          <a:bodyPr>
            <a:noAutofit/>
          </a:bodyPr>
          <a:lstStyle/>
          <a:p>
            <a:pPr algn="r"/>
            <a:r>
              <a:rPr lang="en-US" sz="1400" dirty="0"/>
              <a:t>Physician Led DYAD Leadership Philosophy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41"/>
          </p:nvPr>
        </p:nvSpPr>
        <p:spPr>
          <a:xfrm>
            <a:off x="6504305" y="2730701"/>
            <a:ext cx="1918097" cy="240030"/>
          </a:xfrm>
        </p:spPr>
        <p:txBody>
          <a:bodyPr>
            <a:noAutofit/>
          </a:bodyPr>
          <a:lstStyle/>
          <a:p>
            <a:r>
              <a:rPr lang="en-US" sz="1400" dirty="0"/>
              <a:t>Rotational leadership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43"/>
          </p:nvPr>
        </p:nvSpPr>
        <p:spPr>
          <a:xfrm>
            <a:off x="417403" y="2937689"/>
            <a:ext cx="2941905" cy="189866"/>
          </a:xfrm>
        </p:spPr>
        <p:txBody>
          <a:bodyPr>
            <a:noAutofit/>
          </a:bodyPr>
          <a:lstStyle/>
          <a:p>
            <a:pPr algn="l"/>
            <a:r>
              <a:rPr lang="en-US" sz="1400" dirty="0"/>
              <a:t>Integrated &amp; Coordinated Multispecialty Group Practice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44"/>
          </p:nvPr>
        </p:nvSpPr>
        <p:spPr>
          <a:xfrm>
            <a:off x="-690804" y="2748419"/>
            <a:ext cx="4404642" cy="411480"/>
          </a:xfrm>
        </p:spPr>
        <p:txBody>
          <a:bodyPr/>
          <a:lstStyle/>
          <a:p>
            <a:pPr algn="r">
              <a:spcBef>
                <a:spcPts val="0"/>
              </a:spcBef>
            </a:pPr>
            <a:r>
              <a:rPr lang="en-US" sz="900" dirty="0"/>
              <a:t> 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45"/>
          </p:nvPr>
        </p:nvSpPr>
        <p:spPr>
          <a:xfrm>
            <a:off x="0" y="1746978"/>
            <a:ext cx="3533812" cy="240030"/>
          </a:xfrm>
        </p:spPr>
        <p:txBody>
          <a:bodyPr>
            <a:noAutofit/>
          </a:bodyPr>
          <a:lstStyle/>
          <a:p>
            <a:r>
              <a:rPr lang="en-US" sz="1400" dirty="0"/>
              <a:t>Centralized &amp; REINVESTED Finances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C5FEE93-39E9-4CB9-9195-48A8F67E163F}"/>
              </a:ext>
            </a:extLst>
          </p:cNvPr>
          <p:cNvGrpSpPr>
            <a:grpSpLocks noChangeAspect="1"/>
          </p:cNvGrpSpPr>
          <p:nvPr/>
        </p:nvGrpSpPr>
        <p:grpSpPr>
          <a:xfrm>
            <a:off x="6208163" y="2648993"/>
            <a:ext cx="361876" cy="342900"/>
            <a:chOff x="3694214" y="1375667"/>
            <a:chExt cx="423863" cy="401637"/>
          </a:xfrm>
          <a:solidFill>
            <a:schemeClr val="accent1"/>
          </a:solidFill>
        </p:grpSpPr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id="{79BF33C1-5B0D-4FEB-9B28-AF31C45A50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43427" y="1375667"/>
              <a:ext cx="247650" cy="211138"/>
            </a:xfrm>
            <a:custGeom>
              <a:avLst/>
              <a:gdLst>
                <a:gd name="T0" fmla="*/ 0 w 66"/>
                <a:gd name="T1" fmla="*/ 56 h 56"/>
                <a:gd name="T2" fmla="*/ 7 w 66"/>
                <a:gd name="T3" fmla="*/ 55 h 56"/>
                <a:gd name="T4" fmla="*/ 8 w 66"/>
                <a:gd name="T5" fmla="*/ 55 h 56"/>
                <a:gd name="T6" fmla="*/ 26 w 66"/>
                <a:gd name="T7" fmla="*/ 32 h 56"/>
                <a:gd name="T8" fmla="*/ 52 w 66"/>
                <a:gd name="T9" fmla="*/ 40 h 56"/>
                <a:gd name="T10" fmla="*/ 61 w 66"/>
                <a:gd name="T11" fmla="*/ 14 h 56"/>
                <a:gd name="T12" fmla="*/ 34 w 66"/>
                <a:gd name="T13" fmla="*/ 5 h 56"/>
                <a:gd name="T14" fmla="*/ 23 w 66"/>
                <a:gd name="T15" fmla="*/ 23 h 56"/>
                <a:gd name="T16" fmla="*/ 23 w 66"/>
                <a:gd name="T17" fmla="*/ 24 h 56"/>
                <a:gd name="T18" fmla="*/ 0 w 66"/>
                <a:gd name="T19" fmla="*/ 56 h 56"/>
                <a:gd name="T20" fmla="*/ 43 w 66"/>
                <a:gd name="T21" fmla="*/ 11 h 56"/>
                <a:gd name="T22" fmla="*/ 55 w 66"/>
                <a:gd name="T23" fmla="*/ 23 h 56"/>
                <a:gd name="T24" fmla="*/ 43 w 66"/>
                <a:gd name="T25" fmla="*/ 35 h 56"/>
                <a:gd name="T26" fmla="*/ 31 w 66"/>
                <a:gd name="T27" fmla="*/ 23 h 56"/>
                <a:gd name="T28" fmla="*/ 43 w 66"/>
                <a:gd name="T29" fmla="*/ 1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6" h="56">
                  <a:moveTo>
                    <a:pt x="0" y="56"/>
                  </a:moveTo>
                  <a:cubicBezTo>
                    <a:pt x="2" y="55"/>
                    <a:pt x="5" y="55"/>
                    <a:pt x="7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11" y="45"/>
                    <a:pt x="17" y="37"/>
                    <a:pt x="26" y="32"/>
                  </a:cubicBezTo>
                  <a:cubicBezTo>
                    <a:pt x="31" y="41"/>
                    <a:pt x="43" y="45"/>
                    <a:pt x="52" y="40"/>
                  </a:cubicBezTo>
                  <a:cubicBezTo>
                    <a:pt x="62" y="35"/>
                    <a:pt x="66" y="23"/>
                    <a:pt x="61" y="14"/>
                  </a:cubicBezTo>
                  <a:cubicBezTo>
                    <a:pt x="56" y="4"/>
                    <a:pt x="44" y="0"/>
                    <a:pt x="34" y="5"/>
                  </a:cubicBezTo>
                  <a:cubicBezTo>
                    <a:pt x="28" y="8"/>
                    <a:pt x="23" y="15"/>
                    <a:pt x="23" y="23"/>
                  </a:cubicBezTo>
                  <a:cubicBezTo>
                    <a:pt x="23" y="23"/>
                    <a:pt x="23" y="23"/>
                    <a:pt x="23" y="24"/>
                  </a:cubicBezTo>
                  <a:cubicBezTo>
                    <a:pt x="11" y="30"/>
                    <a:pt x="2" y="42"/>
                    <a:pt x="0" y="56"/>
                  </a:cubicBezTo>
                  <a:close/>
                  <a:moveTo>
                    <a:pt x="43" y="11"/>
                  </a:moveTo>
                  <a:cubicBezTo>
                    <a:pt x="50" y="11"/>
                    <a:pt x="55" y="16"/>
                    <a:pt x="55" y="23"/>
                  </a:cubicBezTo>
                  <a:cubicBezTo>
                    <a:pt x="55" y="29"/>
                    <a:pt x="50" y="35"/>
                    <a:pt x="43" y="35"/>
                  </a:cubicBezTo>
                  <a:cubicBezTo>
                    <a:pt x="37" y="35"/>
                    <a:pt x="31" y="29"/>
                    <a:pt x="31" y="23"/>
                  </a:cubicBezTo>
                  <a:cubicBezTo>
                    <a:pt x="31" y="16"/>
                    <a:pt x="37" y="11"/>
                    <a:pt x="43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C2AF3726-272D-4D45-9A56-46700FB0E8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94214" y="1612204"/>
              <a:ext cx="274638" cy="165100"/>
            </a:xfrm>
            <a:custGeom>
              <a:avLst/>
              <a:gdLst>
                <a:gd name="T0" fmla="*/ 68 w 73"/>
                <a:gd name="T1" fmla="*/ 34 h 44"/>
                <a:gd name="T2" fmla="*/ 56 w 73"/>
                <a:gd name="T3" fmla="*/ 36 h 44"/>
                <a:gd name="T4" fmla="*/ 37 w 73"/>
                <a:gd name="T5" fmla="*/ 30 h 44"/>
                <a:gd name="T6" fmla="*/ 40 w 73"/>
                <a:gd name="T7" fmla="*/ 20 h 44"/>
                <a:gd name="T8" fmla="*/ 20 w 73"/>
                <a:gd name="T9" fmla="*/ 0 h 44"/>
                <a:gd name="T10" fmla="*/ 12 w 73"/>
                <a:gd name="T11" fmla="*/ 1 h 44"/>
                <a:gd name="T12" fmla="*/ 12 w 73"/>
                <a:gd name="T13" fmla="*/ 1 h 44"/>
                <a:gd name="T14" fmla="*/ 10 w 73"/>
                <a:gd name="T15" fmla="*/ 3 h 44"/>
                <a:gd name="T16" fmla="*/ 8 w 73"/>
                <a:gd name="T17" fmla="*/ 4 h 44"/>
                <a:gd name="T18" fmla="*/ 7 w 73"/>
                <a:gd name="T19" fmla="*/ 5 h 44"/>
                <a:gd name="T20" fmla="*/ 6 w 73"/>
                <a:gd name="T21" fmla="*/ 6 h 44"/>
                <a:gd name="T22" fmla="*/ 4 w 73"/>
                <a:gd name="T23" fmla="*/ 8 h 44"/>
                <a:gd name="T24" fmla="*/ 4 w 73"/>
                <a:gd name="T25" fmla="*/ 9 h 44"/>
                <a:gd name="T26" fmla="*/ 2 w 73"/>
                <a:gd name="T27" fmla="*/ 12 h 44"/>
                <a:gd name="T28" fmla="*/ 2 w 73"/>
                <a:gd name="T29" fmla="*/ 13 h 44"/>
                <a:gd name="T30" fmla="*/ 1 w 73"/>
                <a:gd name="T31" fmla="*/ 15 h 44"/>
                <a:gd name="T32" fmla="*/ 1 w 73"/>
                <a:gd name="T33" fmla="*/ 16 h 44"/>
                <a:gd name="T34" fmla="*/ 0 w 73"/>
                <a:gd name="T35" fmla="*/ 20 h 44"/>
                <a:gd name="T36" fmla="*/ 20 w 73"/>
                <a:gd name="T37" fmla="*/ 40 h 44"/>
                <a:gd name="T38" fmla="*/ 32 w 73"/>
                <a:gd name="T39" fmla="*/ 36 h 44"/>
                <a:gd name="T40" fmla="*/ 56 w 73"/>
                <a:gd name="T41" fmla="*/ 44 h 44"/>
                <a:gd name="T42" fmla="*/ 73 w 73"/>
                <a:gd name="T43" fmla="*/ 40 h 44"/>
                <a:gd name="T44" fmla="*/ 68 w 73"/>
                <a:gd name="T45" fmla="*/ 34 h 44"/>
                <a:gd name="T46" fmla="*/ 20 w 73"/>
                <a:gd name="T47" fmla="*/ 32 h 44"/>
                <a:gd name="T48" fmla="*/ 8 w 73"/>
                <a:gd name="T49" fmla="*/ 20 h 44"/>
                <a:gd name="T50" fmla="*/ 20 w 73"/>
                <a:gd name="T51" fmla="*/ 8 h 44"/>
                <a:gd name="T52" fmla="*/ 32 w 73"/>
                <a:gd name="T53" fmla="*/ 20 h 44"/>
                <a:gd name="T54" fmla="*/ 20 w 73"/>
                <a:gd name="T55" fmla="*/ 3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73" h="44">
                  <a:moveTo>
                    <a:pt x="68" y="34"/>
                  </a:moveTo>
                  <a:cubicBezTo>
                    <a:pt x="64" y="35"/>
                    <a:pt x="60" y="36"/>
                    <a:pt x="56" y="36"/>
                  </a:cubicBezTo>
                  <a:cubicBezTo>
                    <a:pt x="50" y="36"/>
                    <a:pt x="43" y="34"/>
                    <a:pt x="37" y="30"/>
                  </a:cubicBezTo>
                  <a:cubicBezTo>
                    <a:pt x="39" y="27"/>
                    <a:pt x="40" y="24"/>
                    <a:pt x="40" y="20"/>
                  </a:cubicBezTo>
                  <a:cubicBezTo>
                    <a:pt x="40" y="9"/>
                    <a:pt x="32" y="0"/>
                    <a:pt x="20" y="0"/>
                  </a:cubicBezTo>
                  <a:cubicBezTo>
                    <a:pt x="18" y="0"/>
                    <a:pt x="15" y="0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2"/>
                    <a:pt x="10" y="2"/>
                    <a:pt x="10" y="3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7" y="5"/>
                    <a:pt x="7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7"/>
                    <a:pt x="5" y="8"/>
                    <a:pt x="4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10"/>
                    <a:pt x="3" y="11"/>
                    <a:pt x="2" y="12"/>
                  </a:cubicBezTo>
                  <a:cubicBezTo>
                    <a:pt x="2" y="12"/>
                    <a:pt x="2" y="12"/>
                    <a:pt x="2" y="13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0" y="17"/>
                    <a:pt x="0" y="19"/>
                    <a:pt x="0" y="20"/>
                  </a:cubicBezTo>
                  <a:cubicBezTo>
                    <a:pt x="0" y="31"/>
                    <a:pt x="9" y="40"/>
                    <a:pt x="20" y="40"/>
                  </a:cubicBezTo>
                  <a:cubicBezTo>
                    <a:pt x="25" y="40"/>
                    <a:pt x="28" y="39"/>
                    <a:pt x="32" y="36"/>
                  </a:cubicBezTo>
                  <a:cubicBezTo>
                    <a:pt x="39" y="41"/>
                    <a:pt x="48" y="44"/>
                    <a:pt x="56" y="44"/>
                  </a:cubicBezTo>
                  <a:cubicBezTo>
                    <a:pt x="62" y="44"/>
                    <a:pt x="68" y="43"/>
                    <a:pt x="73" y="40"/>
                  </a:cubicBezTo>
                  <a:cubicBezTo>
                    <a:pt x="71" y="38"/>
                    <a:pt x="70" y="36"/>
                    <a:pt x="68" y="34"/>
                  </a:cubicBezTo>
                  <a:close/>
                  <a:moveTo>
                    <a:pt x="20" y="32"/>
                  </a:moveTo>
                  <a:cubicBezTo>
                    <a:pt x="14" y="32"/>
                    <a:pt x="8" y="26"/>
                    <a:pt x="8" y="20"/>
                  </a:cubicBezTo>
                  <a:cubicBezTo>
                    <a:pt x="8" y="13"/>
                    <a:pt x="14" y="8"/>
                    <a:pt x="20" y="8"/>
                  </a:cubicBezTo>
                  <a:cubicBezTo>
                    <a:pt x="27" y="8"/>
                    <a:pt x="32" y="13"/>
                    <a:pt x="32" y="20"/>
                  </a:cubicBezTo>
                  <a:cubicBezTo>
                    <a:pt x="32" y="26"/>
                    <a:pt x="27" y="32"/>
                    <a:pt x="20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id="{7BEEDF18-AC87-44E7-B720-C6811A6EC0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64089" y="1480442"/>
              <a:ext cx="153988" cy="282575"/>
            </a:xfrm>
            <a:custGeom>
              <a:avLst/>
              <a:gdLst>
                <a:gd name="T0" fmla="*/ 28 w 41"/>
                <a:gd name="T1" fmla="*/ 36 h 75"/>
                <a:gd name="T2" fmla="*/ 28 w 41"/>
                <a:gd name="T3" fmla="*/ 35 h 75"/>
                <a:gd name="T4" fmla="*/ 12 w 41"/>
                <a:gd name="T5" fmla="*/ 0 h 75"/>
                <a:gd name="T6" fmla="*/ 9 w 41"/>
                <a:gd name="T7" fmla="*/ 8 h 75"/>
                <a:gd name="T8" fmla="*/ 20 w 41"/>
                <a:gd name="T9" fmla="*/ 35 h 75"/>
                <a:gd name="T10" fmla="*/ 0 w 41"/>
                <a:gd name="T11" fmla="*/ 55 h 75"/>
                <a:gd name="T12" fmla="*/ 1 w 41"/>
                <a:gd name="T13" fmla="*/ 58 h 75"/>
                <a:gd name="T14" fmla="*/ 1 w 41"/>
                <a:gd name="T15" fmla="*/ 60 h 75"/>
                <a:gd name="T16" fmla="*/ 2 w 41"/>
                <a:gd name="T17" fmla="*/ 61 h 75"/>
                <a:gd name="T18" fmla="*/ 4 w 41"/>
                <a:gd name="T19" fmla="*/ 65 h 75"/>
                <a:gd name="T20" fmla="*/ 9 w 41"/>
                <a:gd name="T21" fmla="*/ 71 h 75"/>
                <a:gd name="T22" fmla="*/ 10 w 41"/>
                <a:gd name="T23" fmla="*/ 72 h 75"/>
                <a:gd name="T24" fmla="*/ 12 w 41"/>
                <a:gd name="T25" fmla="*/ 73 h 75"/>
                <a:gd name="T26" fmla="*/ 13 w 41"/>
                <a:gd name="T27" fmla="*/ 74 h 75"/>
                <a:gd name="T28" fmla="*/ 16 w 41"/>
                <a:gd name="T29" fmla="*/ 74 h 75"/>
                <a:gd name="T30" fmla="*/ 17 w 41"/>
                <a:gd name="T31" fmla="*/ 75 h 75"/>
                <a:gd name="T32" fmla="*/ 20 w 41"/>
                <a:gd name="T33" fmla="*/ 75 h 75"/>
                <a:gd name="T34" fmla="*/ 41 w 41"/>
                <a:gd name="T35" fmla="*/ 55 h 75"/>
                <a:gd name="T36" fmla="*/ 28 w 41"/>
                <a:gd name="T37" fmla="*/ 36 h 75"/>
                <a:gd name="T38" fmla="*/ 20 w 41"/>
                <a:gd name="T39" fmla="*/ 67 h 75"/>
                <a:gd name="T40" fmla="*/ 8 w 41"/>
                <a:gd name="T41" fmla="*/ 55 h 75"/>
                <a:gd name="T42" fmla="*/ 20 w 41"/>
                <a:gd name="T43" fmla="*/ 43 h 75"/>
                <a:gd name="T44" fmla="*/ 32 w 41"/>
                <a:gd name="T45" fmla="*/ 55 h 75"/>
                <a:gd name="T46" fmla="*/ 20 w 41"/>
                <a:gd name="T47" fmla="*/ 6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75">
                  <a:moveTo>
                    <a:pt x="28" y="36"/>
                  </a:moveTo>
                  <a:cubicBezTo>
                    <a:pt x="28" y="36"/>
                    <a:pt x="28" y="35"/>
                    <a:pt x="28" y="35"/>
                  </a:cubicBezTo>
                  <a:cubicBezTo>
                    <a:pt x="28" y="21"/>
                    <a:pt x="22" y="9"/>
                    <a:pt x="12" y="0"/>
                  </a:cubicBezTo>
                  <a:cubicBezTo>
                    <a:pt x="11" y="3"/>
                    <a:pt x="10" y="6"/>
                    <a:pt x="9" y="8"/>
                  </a:cubicBezTo>
                  <a:cubicBezTo>
                    <a:pt x="16" y="15"/>
                    <a:pt x="20" y="25"/>
                    <a:pt x="20" y="35"/>
                  </a:cubicBezTo>
                  <a:cubicBezTo>
                    <a:pt x="9" y="35"/>
                    <a:pt x="0" y="44"/>
                    <a:pt x="0" y="55"/>
                  </a:cubicBezTo>
                  <a:cubicBezTo>
                    <a:pt x="0" y="56"/>
                    <a:pt x="1" y="57"/>
                    <a:pt x="1" y="58"/>
                  </a:cubicBezTo>
                  <a:cubicBezTo>
                    <a:pt x="1" y="59"/>
                    <a:pt x="1" y="59"/>
                    <a:pt x="1" y="60"/>
                  </a:cubicBezTo>
                  <a:cubicBezTo>
                    <a:pt x="1" y="60"/>
                    <a:pt x="1" y="61"/>
                    <a:pt x="2" y="61"/>
                  </a:cubicBezTo>
                  <a:cubicBezTo>
                    <a:pt x="2" y="63"/>
                    <a:pt x="3" y="64"/>
                    <a:pt x="4" y="65"/>
                  </a:cubicBezTo>
                  <a:cubicBezTo>
                    <a:pt x="5" y="68"/>
                    <a:pt x="7" y="70"/>
                    <a:pt x="9" y="71"/>
                  </a:cubicBezTo>
                  <a:cubicBezTo>
                    <a:pt x="10" y="72"/>
                    <a:pt x="10" y="72"/>
                    <a:pt x="10" y="72"/>
                  </a:cubicBezTo>
                  <a:cubicBezTo>
                    <a:pt x="11" y="72"/>
                    <a:pt x="11" y="73"/>
                    <a:pt x="12" y="73"/>
                  </a:cubicBezTo>
                  <a:cubicBezTo>
                    <a:pt x="13" y="74"/>
                    <a:pt x="13" y="74"/>
                    <a:pt x="13" y="74"/>
                  </a:cubicBezTo>
                  <a:cubicBezTo>
                    <a:pt x="16" y="74"/>
                    <a:pt x="16" y="74"/>
                    <a:pt x="16" y="74"/>
                  </a:cubicBezTo>
                  <a:cubicBezTo>
                    <a:pt x="17" y="75"/>
                    <a:pt x="17" y="75"/>
                    <a:pt x="17" y="75"/>
                  </a:cubicBezTo>
                  <a:cubicBezTo>
                    <a:pt x="18" y="75"/>
                    <a:pt x="19" y="75"/>
                    <a:pt x="20" y="75"/>
                  </a:cubicBezTo>
                  <a:cubicBezTo>
                    <a:pt x="31" y="75"/>
                    <a:pt x="40" y="66"/>
                    <a:pt x="41" y="55"/>
                  </a:cubicBezTo>
                  <a:cubicBezTo>
                    <a:pt x="41" y="47"/>
                    <a:pt x="36" y="40"/>
                    <a:pt x="28" y="36"/>
                  </a:cubicBezTo>
                  <a:close/>
                  <a:moveTo>
                    <a:pt x="20" y="67"/>
                  </a:moveTo>
                  <a:cubicBezTo>
                    <a:pt x="14" y="67"/>
                    <a:pt x="8" y="61"/>
                    <a:pt x="8" y="55"/>
                  </a:cubicBezTo>
                  <a:cubicBezTo>
                    <a:pt x="8" y="48"/>
                    <a:pt x="14" y="43"/>
                    <a:pt x="20" y="43"/>
                  </a:cubicBezTo>
                  <a:cubicBezTo>
                    <a:pt x="27" y="43"/>
                    <a:pt x="32" y="48"/>
                    <a:pt x="32" y="55"/>
                  </a:cubicBezTo>
                  <a:cubicBezTo>
                    <a:pt x="32" y="61"/>
                    <a:pt x="27" y="67"/>
                    <a:pt x="20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</p:grpSp>
      <p:sp>
        <p:nvSpPr>
          <p:cNvPr id="35" name="Freeform 48">
            <a:extLst>
              <a:ext uri="{FF2B5EF4-FFF2-40B4-BE49-F238E27FC236}">
                <a16:creationId xmlns:a16="http://schemas.microsoft.com/office/drawing/2014/main" id="{B1E36249-6E43-4509-949C-BE46FCF7E6D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155271" y="2717548"/>
            <a:ext cx="344090" cy="340519"/>
          </a:xfrm>
          <a:custGeom>
            <a:avLst/>
            <a:gdLst>
              <a:gd name="T0" fmla="*/ 117 w 122"/>
              <a:gd name="T1" fmla="*/ 32 h 121"/>
              <a:gd name="T2" fmla="*/ 105 w 122"/>
              <a:gd name="T3" fmla="*/ 20 h 121"/>
              <a:gd name="T4" fmla="*/ 42 w 122"/>
              <a:gd name="T5" fmla="*/ 8 h 121"/>
              <a:gd name="T6" fmla="*/ 21 w 122"/>
              <a:gd name="T7" fmla="*/ 16 h 121"/>
              <a:gd name="T8" fmla="*/ 22 w 122"/>
              <a:gd name="T9" fmla="*/ 99 h 121"/>
              <a:gd name="T10" fmla="*/ 98 w 122"/>
              <a:gd name="T11" fmla="*/ 102 h 121"/>
              <a:gd name="T12" fmla="*/ 105 w 122"/>
              <a:gd name="T13" fmla="*/ 28 h 121"/>
              <a:gd name="T14" fmla="*/ 105 w 122"/>
              <a:gd name="T15" fmla="*/ 36 h 121"/>
              <a:gd name="T16" fmla="*/ 105 w 122"/>
              <a:gd name="T17" fmla="*/ 28 h 121"/>
              <a:gd name="T18" fmla="*/ 72 w 122"/>
              <a:gd name="T19" fmla="*/ 13 h 121"/>
              <a:gd name="T20" fmla="*/ 85 w 122"/>
              <a:gd name="T21" fmla="*/ 25 h 121"/>
              <a:gd name="T22" fmla="*/ 57 w 122"/>
              <a:gd name="T23" fmla="*/ 18 h 121"/>
              <a:gd name="T24" fmla="*/ 61 w 122"/>
              <a:gd name="T25" fmla="*/ 12 h 121"/>
              <a:gd name="T26" fmla="*/ 70 w 122"/>
              <a:gd name="T27" fmla="*/ 74 h 121"/>
              <a:gd name="T28" fmla="*/ 53 w 122"/>
              <a:gd name="T29" fmla="*/ 72 h 121"/>
              <a:gd name="T30" fmla="*/ 48 w 122"/>
              <a:gd name="T31" fmla="*/ 68 h 121"/>
              <a:gd name="T32" fmla="*/ 53 w 122"/>
              <a:gd name="T33" fmla="*/ 46 h 121"/>
              <a:gd name="T34" fmla="*/ 75 w 122"/>
              <a:gd name="T35" fmla="*/ 52 h 121"/>
              <a:gd name="T36" fmla="*/ 82 w 122"/>
              <a:gd name="T37" fmla="*/ 65 h 121"/>
              <a:gd name="T38" fmla="*/ 53 w 122"/>
              <a:gd name="T39" fmla="*/ 88 h 121"/>
              <a:gd name="T40" fmla="*/ 53 w 122"/>
              <a:gd name="T41" fmla="*/ 80 h 121"/>
              <a:gd name="T42" fmla="*/ 45 w 122"/>
              <a:gd name="T43" fmla="*/ 20 h 121"/>
              <a:gd name="T44" fmla="*/ 61 w 122"/>
              <a:gd name="T45" fmla="*/ 33 h 121"/>
              <a:gd name="T46" fmla="*/ 38 w 122"/>
              <a:gd name="T47" fmla="*/ 48 h 121"/>
              <a:gd name="T48" fmla="*/ 33 w 122"/>
              <a:gd name="T49" fmla="*/ 28 h 121"/>
              <a:gd name="T50" fmla="*/ 45 w 122"/>
              <a:gd name="T51" fmla="*/ 20 h 121"/>
              <a:gd name="T52" fmla="*/ 37 w 122"/>
              <a:gd name="T53" fmla="*/ 16 h 121"/>
              <a:gd name="T54" fmla="*/ 29 w 122"/>
              <a:gd name="T55" fmla="*/ 16 h 121"/>
              <a:gd name="T56" fmla="*/ 15 w 122"/>
              <a:gd name="T57" fmla="*/ 72 h 121"/>
              <a:gd name="T58" fmla="*/ 25 w 122"/>
              <a:gd name="T59" fmla="*/ 29 h 121"/>
              <a:gd name="T60" fmla="*/ 31 w 122"/>
              <a:gd name="T61" fmla="*/ 53 h 121"/>
              <a:gd name="T62" fmla="*/ 15 w 122"/>
              <a:gd name="T63" fmla="*/ 72 h 121"/>
              <a:gd name="T64" fmla="*/ 26 w 122"/>
              <a:gd name="T65" fmla="*/ 70 h 121"/>
              <a:gd name="T66" fmla="*/ 41 w 122"/>
              <a:gd name="T67" fmla="*/ 73 h 121"/>
              <a:gd name="T68" fmla="*/ 41 w 122"/>
              <a:gd name="T69" fmla="*/ 84 h 121"/>
              <a:gd name="T70" fmla="*/ 21 w 122"/>
              <a:gd name="T71" fmla="*/ 85 h 121"/>
              <a:gd name="T72" fmla="*/ 46 w 122"/>
              <a:gd name="T73" fmla="*/ 93 h 121"/>
              <a:gd name="T74" fmla="*/ 59 w 122"/>
              <a:gd name="T75" fmla="*/ 95 h 121"/>
              <a:gd name="T76" fmla="*/ 30 w 122"/>
              <a:gd name="T77" fmla="*/ 96 h 121"/>
              <a:gd name="T78" fmla="*/ 64 w 122"/>
              <a:gd name="T79" fmla="*/ 89 h 121"/>
              <a:gd name="T80" fmla="*/ 74 w 122"/>
              <a:gd name="T81" fmla="*/ 80 h 121"/>
              <a:gd name="T82" fmla="*/ 87 w 122"/>
              <a:gd name="T83" fmla="*/ 101 h 121"/>
              <a:gd name="T84" fmla="*/ 82 w 122"/>
              <a:gd name="T85" fmla="*/ 47 h 121"/>
              <a:gd name="T86" fmla="*/ 86 w 122"/>
              <a:gd name="T87" fmla="*/ 33 h 121"/>
              <a:gd name="T88" fmla="*/ 93 w 122"/>
              <a:gd name="T89" fmla="*/ 32 h 121"/>
              <a:gd name="T90" fmla="*/ 101 w 122"/>
              <a:gd name="T91" fmla="*/ 43 h 121"/>
              <a:gd name="T92" fmla="*/ 89 w 122"/>
              <a:gd name="T93" fmla="*/ 59 h 121"/>
              <a:gd name="T94" fmla="*/ 92 w 122"/>
              <a:gd name="T95" fmla="*/ 67 h 121"/>
              <a:gd name="T96" fmla="*/ 98 w 122"/>
              <a:gd name="T97" fmla="*/ 92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2" h="121">
                <a:moveTo>
                  <a:pt x="114" y="41"/>
                </a:moveTo>
                <a:cubicBezTo>
                  <a:pt x="116" y="38"/>
                  <a:pt x="118" y="35"/>
                  <a:pt x="117" y="32"/>
                </a:cubicBezTo>
                <a:cubicBezTo>
                  <a:pt x="117" y="25"/>
                  <a:pt x="112" y="20"/>
                  <a:pt x="105" y="20"/>
                </a:cubicBezTo>
                <a:cubicBezTo>
                  <a:pt x="105" y="20"/>
                  <a:pt x="105" y="20"/>
                  <a:pt x="105" y="20"/>
                </a:cubicBezTo>
                <a:cubicBezTo>
                  <a:pt x="104" y="20"/>
                  <a:pt x="103" y="20"/>
                  <a:pt x="101" y="21"/>
                </a:cubicBezTo>
                <a:cubicBezTo>
                  <a:pt x="86" y="5"/>
                  <a:pt x="63" y="0"/>
                  <a:pt x="42" y="8"/>
                </a:cubicBezTo>
                <a:cubicBezTo>
                  <a:pt x="37" y="3"/>
                  <a:pt x="30" y="3"/>
                  <a:pt x="25" y="8"/>
                </a:cubicBezTo>
                <a:cubicBezTo>
                  <a:pt x="23" y="10"/>
                  <a:pt x="21" y="13"/>
                  <a:pt x="21" y="16"/>
                </a:cubicBezTo>
                <a:cubicBezTo>
                  <a:pt x="22" y="18"/>
                  <a:pt x="22" y="19"/>
                  <a:pt x="22" y="20"/>
                </a:cubicBezTo>
                <a:cubicBezTo>
                  <a:pt x="0" y="42"/>
                  <a:pt x="0" y="77"/>
                  <a:pt x="22" y="99"/>
                </a:cubicBezTo>
                <a:cubicBezTo>
                  <a:pt x="40" y="118"/>
                  <a:pt x="69" y="121"/>
                  <a:pt x="91" y="108"/>
                </a:cubicBezTo>
                <a:cubicBezTo>
                  <a:pt x="94" y="106"/>
                  <a:pt x="96" y="104"/>
                  <a:pt x="98" y="102"/>
                </a:cubicBezTo>
                <a:cubicBezTo>
                  <a:pt x="116" y="87"/>
                  <a:pt x="122" y="62"/>
                  <a:pt x="114" y="41"/>
                </a:cubicBezTo>
                <a:close/>
                <a:moveTo>
                  <a:pt x="105" y="28"/>
                </a:moveTo>
                <a:cubicBezTo>
                  <a:pt x="108" y="28"/>
                  <a:pt x="109" y="30"/>
                  <a:pt x="109" y="32"/>
                </a:cubicBezTo>
                <a:cubicBezTo>
                  <a:pt x="109" y="34"/>
                  <a:pt x="108" y="36"/>
                  <a:pt x="105" y="36"/>
                </a:cubicBezTo>
                <a:cubicBezTo>
                  <a:pt x="103" y="36"/>
                  <a:pt x="101" y="34"/>
                  <a:pt x="101" y="32"/>
                </a:cubicBezTo>
                <a:cubicBezTo>
                  <a:pt x="101" y="30"/>
                  <a:pt x="103" y="28"/>
                  <a:pt x="105" y="28"/>
                </a:cubicBezTo>
                <a:close/>
                <a:moveTo>
                  <a:pt x="61" y="12"/>
                </a:moveTo>
                <a:cubicBezTo>
                  <a:pt x="65" y="12"/>
                  <a:pt x="69" y="12"/>
                  <a:pt x="72" y="13"/>
                </a:cubicBezTo>
                <a:cubicBezTo>
                  <a:pt x="80" y="15"/>
                  <a:pt x="87" y="19"/>
                  <a:pt x="93" y="24"/>
                </a:cubicBezTo>
                <a:cubicBezTo>
                  <a:pt x="90" y="24"/>
                  <a:pt x="87" y="24"/>
                  <a:pt x="85" y="25"/>
                </a:cubicBezTo>
                <a:cubicBezTo>
                  <a:pt x="79" y="26"/>
                  <a:pt x="74" y="27"/>
                  <a:pt x="69" y="30"/>
                </a:cubicBezTo>
                <a:cubicBezTo>
                  <a:pt x="65" y="25"/>
                  <a:pt x="61" y="22"/>
                  <a:pt x="57" y="18"/>
                </a:cubicBezTo>
                <a:cubicBezTo>
                  <a:pt x="54" y="16"/>
                  <a:pt x="52" y="15"/>
                  <a:pt x="49" y="14"/>
                </a:cubicBezTo>
                <a:cubicBezTo>
                  <a:pt x="53" y="13"/>
                  <a:pt x="57" y="12"/>
                  <a:pt x="61" y="12"/>
                </a:cubicBezTo>
                <a:close/>
                <a:moveTo>
                  <a:pt x="82" y="65"/>
                </a:moveTo>
                <a:cubicBezTo>
                  <a:pt x="78" y="68"/>
                  <a:pt x="74" y="71"/>
                  <a:pt x="70" y="74"/>
                </a:cubicBezTo>
                <a:cubicBezTo>
                  <a:pt x="68" y="75"/>
                  <a:pt x="66" y="76"/>
                  <a:pt x="64" y="77"/>
                </a:cubicBezTo>
                <a:cubicBezTo>
                  <a:pt x="61" y="74"/>
                  <a:pt x="57" y="72"/>
                  <a:pt x="53" y="72"/>
                </a:cubicBezTo>
                <a:cubicBezTo>
                  <a:pt x="52" y="72"/>
                  <a:pt x="51" y="72"/>
                  <a:pt x="51" y="72"/>
                </a:cubicBezTo>
                <a:cubicBezTo>
                  <a:pt x="50" y="71"/>
                  <a:pt x="49" y="70"/>
                  <a:pt x="48" y="68"/>
                </a:cubicBezTo>
                <a:cubicBezTo>
                  <a:pt x="45" y="64"/>
                  <a:pt x="43" y="60"/>
                  <a:pt x="41" y="55"/>
                </a:cubicBezTo>
                <a:cubicBezTo>
                  <a:pt x="45" y="52"/>
                  <a:pt x="49" y="49"/>
                  <a:pt x="53" y="46"/>
                </a:cubicBezTo>
                <a:cubicBezTo>
                  <a:pt x="57" y="44"/>
                  <a:pt x="62" y="41"/>
                  <a:pt x="66" y="39"/>
                </a:cubicBezTo>
                <a:cubicBezTo>
                  <a:pt x="70" y="43"/>
                  <a:pt x="72" y="47"/>
                  <a:pt x="75" y="52"/>
                </a:cubicBezTo>
                <a:cubicBezTo>
                  <a:pt x="75" y="52"/>
                  <a:pt x="75" y="52"/>
                  <a:pt x="75" y="52"/>
                </a:cubicBezTo>
                <a:cubicBezTo>
                  <a:pt x="78" y="56"/>
                  <a:pt x="80" y="60"/>
                  <a:pt x="82" y="65"/>
                </a:cubicBezTo>
                <a:close/>
                <a:moveTo>
                  <a:pt x="57" y="84"/>
                </a:moveTo>
                <a:cubicBezTo>
                  <a:pt x="57" y="86"/>
                  <a:pt x="56" y="88"/>
                  <a:pt x="53" y="88"/>
                </a:cubicBezTo>
                <a:cubicBezTo>
                  <a:pt x="51" y="88"/>
                  <a:pt x="49" y="86"/>
                  <a:pt x="49" y="84"/>
                </a:cubicBezTo>
                <a:cubicBezTo>
                  <a:pt x="49" y="82"/>
                  <a:pt x="51" y="80"/>
                  <a:pt x="53" y="80"/>
                </a:cubicBezTo>
                <a:cubicBezTo>
                  <a:pt x="56" y="80"/>
                  <a:pt x="57" y="82"/>
                  <a:pt x="57" y="84"/>
                </a:cubicBezTo>
                <a:close/>
                <a:moveTo>
                  <a:pt x="45" y="20"/>
                </a:moveTo>
                <a:cubicBezTo>
                  <a:pt x="47" y="21"/>
                  <a:pt x="50" y="23"/>
                  <a:pt x="52" y="25"/>
                </a:cubicBezTo>
                <a:cubicBezTo>
                  <a:pt x="55" y="27"/>
                  <a:pt x="58" y="30"/>
                  <a:pt x="61" y="33"/>
                </a:cubicBezTo>
                <a:cubicBezTo>
                  <a:pt x="57" y="35"/>
                  <a:pt x="53" y="37"/>
                  <a:pt x="49" y="40"/>
                </a:cubicBezTo>
                <a:cubicBezTo>
                  <a:pt x="45" y="42"/>
                  <a:pt x="41" y="45"/>
                  <a:pt x="38" y="48"/>
                </a:cubicBezTo>
                <a:cubicBezTo>
                  <a:pt x="36" y="44"/>
                  <a:pt x="35" y="40"/>
                  <a:pt x="34" y="36"/>
                </a:cubicBezTo>
                <a:cubicBezTo>
                  <a:pt x="34" y="33"/>
                  <a:pt x="33" y="31"/>
                  <a:pt x="33" y="28"/>
                </a:cubicBezTo>
                <a:cubicBezTo>
                  <a:pt x="34" y="28"/>
                  <a:pt x="34" y="28"/>
                  <a:pt x="34" y="28"/>
                </a:cubicBezTo>
                <a:cubicBezTo>
                  <a:pt x="39" y="28"/>
                  <a:pt x="43" y="25"/>
                  <a:pt x="45" y="20"/>
                </a:cubicBezTo>
                <a:close/>
                <a:moveTo>
                  <a:pt x="33" y="12"/>
                </a:moveTo>
                <a:cubicBezTo>
                  <a:pt x="36" y="12"/>
                  <a:pt x="37" y="14"/>
                  <a:pt x="37" y="16"/>
                </a:cubicBezTo>
                <a:cubicBezTo>
                  <a:pt x="37" y="18"/>
                  <a:pt x="36" y="20"/>
                  <a:pt x="33" y="20"/>
                </a:cubicBezTo>
                <a:cubicBezTo>
                  <a:pt x="31" y="20"/>
                  <a:pt x="29" y="18"/>
                  <a:pt x="29" y="16"/>
                </a:cubicBezTo>
                <a:cubicBezTo>
                  <a:pt x="29" y="14"/>
                  <a:pt x="31" y="12"/>
                  <a:pt x="33" y="12"/>
                </a:cubicBezTo>
                <a:close/>
                <a:moveTo>
                  <a:pt x="15" y="72"/>
                </a:moveTo>
                <a:cubicBezTo>
                  <a:pt x="13" y="65"/>
                  <a:pt x="13" y="57"/>
                  <a:pt x="15" y="49"/>
                </a:cubicBezTo>
                <a:cubicBezTo>
                  <a:pt x="17" y="41"/>
                  <a:pt x="20" y="34"/>
                  <a:pt x="25" y="29"/>
                </a:cubicBezTo>
                <a:cubicBezTo>
                  <a:pt x="25" y="31"/>
                  <a:pt x="26" y="34"/>
                  <a:pt x="26" y="37"/>
                </a:cubicBezTo>
                <a:cubicBezTo>
                  <a:pt x="27" y="43"/>
                  <a:pt x="29" y="48"/>
                  <a:pt x="31" y="53"/>
                </a:cubicBezTo>
                <a:cubicBezTo>
                  <a:pt x="27" y="57"/>
                  <a:pt x="23" y="61"/>
                  <a:pt x="20" y="65"/>
                </a:cubicBezTo>
                <a:cubicBezTo>
                  <a:pt x="18" y="67"/>
                  <a:pt x="16" y="70"/>
                  <a:pt x="15" y="72"/>
                </a:cubicBezTo>
                <a:close/>
                <a:moveTo>
                  <a:pt x="21" y="85"/>
                </a:moveTo>
                <a:cubicBezTo>
                  <a:pt x="19" y="82"/>
                  <a:pt x="21" y="76"/>
                  <a:pt x="26" y="70"/>
                </a:cubicBezTo>
                <a:cubicBezTo>
                  <a:pt x="29" y="66"/>
                  <a:pt x="31" y="63"/>
                  <a:pt x="34" y="61"/>
                </a:cubicBezTo>
                <a:cubicBezTo>
                  <a:pt x="36" y="65"/>
                  <a:pt x="38" y="69"/>
                  <a:pt x="41" y="73"/>
                </a:cubicBezTo>
                <a:cubicBezTo>
                  <a:pt x="42" y="74"/>
                  <a:pt x="43" y="75"/>
                  <a:pt x="44" y="77"/>
                </a:cubicBezTo>
                <a:cubicBezTo>
                  <a:pt x="42" y="79"/>
                  <a:pt x="41" y="82"/>
                  <a:pt x="41" y="84"/>
                </a:cubicBezTo>
                <a:cubicBezTo>
                  <a:pt x="42" y="85"/>
                  <a:pt x="42" y="86"/>
                  <a:pt x="42" y="86"/>
                </a:cubicBezTo>
                <a:cubicBezTo>
                  <a:pt x="31" y="89"/>
                  <a:pt x="23" y="89"/>
                  <a:pt x="21" y="85"/>
                </a:cubicBezTo>
                <a:close/>
                <a:moveTo>
                  <a:pt x="30" y="96"/>
                </a:moveTo>
                <a:cubicBezTo>
                  <a:pt x="35" y="96"/>
                  <a:pt x="41" y="95"/>
                  <a:pt x="46" y="93"/>
                </a:cubicBezTo>
                <a:cubicBezTo>
                  <a:pt x="48" y="95"/>
                  <a:pt x="51" y="96"/>
                  <a:pt x="54" y="96"/>
                </a:cubicBezTo>
                <a:cubicBezTo>
                  <a:pt x="56" y="96"/>
                  <a:pt x="57" y="95"/>
                  <a:pt x="59" y="95"/>
                </a:cubicBezTo>
                <a:cubicBezTo>
                  <a:pt x="63" y="99"/>
                  <a:pt x="68" y="103"/>
                  <a:pt x="73" y="107"/>
                </a:cubicBezTo>
                <a:cubicBezTo>
                  <a:pt x="58" y="110"/>
                  <a:pt x="42" y="107"/>
                  <a:pt x="30" y="96"/>
                </a:cubicBezTo>
                <a:close/>
                <a:moveTo>
                  <a:pt x="87" y="101"/>
                </a:moveTo>
                <a:cubicBezTo>
                  <a:pt x="83" y="103"/>
                  <a:pt x="74" y="99"/>
                  <a:pt x="64" y="89"/>
                </a:cubicBezTo>
                <a:cubicBezTo>
                  <a:pt x="65" y="88"/>
                  <a:pt x="65" y="87"/>
                  <a:pt x="65" y="85"/>
                </a:cubicBezTo>
                <a:cubicBezTo>
                  <a:pt x="68" y="84"/>
                  <a:pt x="71" y="82"/>
                  <a:pt x="74" y="80"/>
                </a:cubicBezTo>
                <a:cubicBezTo>
                  <a:pt x="78" y="78"/>
                  <a:pt x="82" y="75"/>
                  <a:pt x="86" y="72"/>
                </a:cubicBezTo>
                <a:cubicBezTo>
                  <a:pt x="91" y="88"/>
                  <a:pt x="91" y="98"/>
                  <a:pt x="87" y="101"/>
                </a:cubicBezTo>
                <a:close/>
                <a:moveTo>
                  <a:pt x="89" y="59"/>
                </a:moveTo>
                <a:cubicBezTo>
                  <a:pt x="87" y="55"/>
                  <a:pt x="84" y="51"/>
                  <a:pt x="82" y="47"/>
                </a:cubicBezTo>
                <a:cubicBezTo>
                  <a:pt x="79" y="43"/>
                  <a:pt x="77" y="40"/>
                  <a:pt x="74" y="36"/>
                </a:cubicBezTo>
                <a:cubicBezTo>
                  <a:pt x="78" y="35"/>
                  <a:pt x="82" y="33"/>
                  <a:pt x="86" y="33"/>
                </a:cubicBezTo>
                <a:cubicBezTo>
                  <a:pt x="88" y="32"/>
                  <a:pt x="91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7"/>
                  <a:pt x="97" y="42"/>
                  <a:pt x="101" y="43"/>
                </a:cubicBezTo>
                <a:cubicBezTo>
                  <a:pt x="98" y="49"/>
                  <a:pt x="94" y="55"/>
                  <a:pt x="89" y="60"/>
                </a:cubicBezTo>
                <a:lnTo>
                  <a:pt x="89" y="59"/>
                </a:lnTo>
                <a:close/>
                <a:moveTo>
                  <a:pt x="98" y="91"/>
                </a:moveTo>
                <a:cubicBezTo>
                  <a:pt x="97" y="83"/>
                  <a:pt x="95" y="75"/>
                  <a:pt x="92" y="67"/>
                </a:cubicBezTo>
                <a:cubicBezTo>
                  <a:pt x="98" y="62"/>
                  <a:pt x="104" y="55"/>
                  <a:pt x="108" y="48"/>
                </a:cubicBezTo>
                <a:cubicBezTo>
                  <a:pt x="112" y="63"/>
                  <a:pt x="108" y="80"/>
                  <a:pt x="98" y="92"/>
                </a:cubicBezTo>
                <a:lnTo>
                  <a:pt x="98" y="9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E484795-0482-9970-8724-3E7A92B8DE6B}"/>
              </a:ext>
            </a:extLst>
          </p:cNvPr>
          <p:cNvGrpSpPr/>
          <p:nvPr/>
        </p:nvGrpSpPr>
        <p:grpSpPr>
          <a:xfrm>
            <a:off x="5644377" y="3775938"/>
            <a:ext cx="438815" cy="274320"/>
            <a:chOff x="7524248" y="5034584"/>
            <a:chExt cx="585086" cy="365760"/>
          </a:xfrm>
        </p:grpSpPr>
        <p:sp>
          <p:nvSpPr>
            <p:cNvPr id="53" name="Freeform 105">
              <a:extLst>
                <a:ext uri="{FF2B5EF4-FFF2-40B4-BE49-F238E27FC236}">
                  <a16:creationId xmlns:a16="http://schemas.microsoft.com/office/drawing/2014/main" id="{5612EE39-EADC-4FFD-835D-09747C3E2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5849" y="5126185"/>
              <a:ext cx="493485" cy="274159"/>
            </a:xfrm>
            <a:custGeom>
              <a:avLst/>
              <a:gdLst>
                <a:gd name="T0" fmla="*/ 1417 w 1530"/>
                <a:gd name="T1" fmla="*/ 0 h 850"/>
                <a:gd name="T2" fmla="*/ 1417 w 1530"/>
                <a:gd name="T3" fmla="*/ 737 h 850"/>
                <a:gd name="T4" fmla="*/ 0 w 1530"/>
                <a:gd name="T5" fmla="*/ 737 h 850"/>
                <a:gd name="T6" fmla="*/ 0 w 1530"/>
                <a:gd name="T7" fmla="*/ 850 h 850"/>
                <a:gd name="T8" fmla="*/ 1530 w 1530"/>
                <a:gd name="T9" fmla="*/ 850 h 850"/>
                <a:gd name="T10" fmla="*/ 1530 w 1530"/>
                <a:gd name="T11" fmla="*/ 0 h 850"/>
                <a:gd name="T12" fmla="*/ 1417 w 1530"/>
                <a:gd name="T13" fmla="*/ 0 h 8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30" h="850">
                  <a:moveTo>
                    <a:pt x="1417" y="0"/>
                  </a:moveTo>
                  <a:lnTo>
                    <a:pt x="1417" y="737"/>
                  </a:lnTo>
                  <a:lnTo>
                    <a:pt x="0" y="737"/>
                  </a:lnTo>
                  <a:lnTo>
                    <a:pt x="0" y="850"/>
                  </a:lnTo>
                  <a:lnTo>
                    <a:pt x="1530" y="850"/>
                  </a:lnTo>
                  <a:lnTo>
                    <a:pt x="1530" y="0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54" name="Freeform 106">
              <a:extLst>
                <a:ext uri="{FF2B5EF4-FFF2-40B4-BE49-F238E27FC236}">
                  <a16:creationId xmlns:a16="http://schemas.microsoft.com/office/drawing/2014/main" id="{4966F989-96B9-4A67-9F7A-26B7AFC3D3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24248" y="5034584"/>
              <a:ext cx="512192" cy="292866"/>
            </a:xfrm>
            <a:custGeom>
              <a:avLst/>
              <a:gdLst>
                <a:gd name="T0" fmla="*/ 672 w 672"/>
                <a:gd name="T1" fmla="*/ 384 h 384"/>
                <a:gd name="T2" fmla="*/ 0 w 672"/>
                <a:gd name="T3" fmla="*/ 0 h 384"/>
                <a:gd name="T4" fmla="*/ 171 w 672"/>
                <a:gd name="T5" fmla="*/ 384 h 384"/>
                <a:gd name="T6" fmla="*/ 456 w 672"/>
                <a:gd name="T7" fmla="*/ 192 h 384"/>
                <a:gd name="T8" fmla="*/ 216 w 672"/>
                <a:gd name="T9" fmla="*/ 192 h 384"/>
                <a:gd name="T10" fmla="*/ 624 w 672"/>
                <a:gd name="T11" fmla="*/ 110 h 384"/>
                <a:gd name="T12" fmla="*/ 609 w 672"/>
                <a:gd name="T13" fmla="*/ 101 h 384"/>
                <a:gd name="T14" fmla="*/ 574 w 672"/>
                <a:gd name="T15" fmla="*/ 69 h 384"/>
                <a:gd name="T16" fmla="*/ 564 w 672"/>
                <a:gd name="T17" fmla="*/ 51 h 384"/>
                <a:gd name="T18" fmla="*/ 624 w 672"/>
                <a:gd name="T19" fmla="*/ 48 h 384"/>
                <a:gd name="T20" fmla="*/ 511 w 672"/>
                <a:gd name="T21" fmla="*/ 48 h 384"/>
                <a:gd name="T22" fmla="*/ 515 w 672"/>
                <a:gd name="T23" fmla="*/ 59 h 384"/>
                <a:gd name="T24" fmla="*/ 526 w 672"/>
                <a:gd name="T25" fmla="*/ 81 h 384"/>
                <a:gd name="T26" fmla="*/ 538 w 672"/>
                <a:gd name="T27" fmla="*/ 101 h 384"/>
                <a:gd name="T28" fmla="*/ 554 w 672"/>
                <a:gd name="T29" fmla="*/ 120 h 384"/>
                <a:gd name="T30" fmla="*/ 578 w 672"/>
                <a:gd name="T31" fmla="*/ 138 h 384"/>
                <a:gd name="T32" fmla="*/ 599 w 672"/>
                <a:gd name="T33" fmla="*/ 151 h 384"/>
                <a:gd name="T34" fmla="*/ 621 w 672"/>
                <a:gd name="T35" fmla="*/ 160 h 384"/>
                <a:gd name="T36" fmla="*/ 624 w 672"/>
                <a:gd name="T37" fmla="*/ 336 h 384"/>
                <a:gd name="T38" fmla="*/ 481 w 672"/>
                <a:gd name="T39" fmla="*/ 107 h 384"/>
                <a:gd name="T40" fmla="*/ 511 w 672"/>
                <a:gd name="T41" fmla="*/ 48 h 384"/>
                <a:gd name="T42" fmla="*/ 250 w 672"/>
                <a:gd name="T43" fmla="*/ 48 h 384"/>
                <a:gd name="T44" fmla="*/ 250 w 672"/>
                <a:gd name="T45" fmla="*/ 336 h 384"/>
                <a:gd name="T46" fmla="*/ 160 w 672"/>
                <a:gd name="T47" fmla="*/ 333 h 384"/>
                <a:gd name="T48" fmla="*/ 151 w 672"/>
                <a:gd name="T49" fmla="*/ 311 h 384"/>
                <a:gd name="T50" fmla="*/ 139 w 672"/>
                <a:gd name="T51" fmla="*/ 290 h 384"/>
                <a:gd name="T52" fmla="*/ 120 w 672"/>
                <a:gd name="T53" fmla="*/ 266 h 384"/>
                <a:gd name="T54" fmla="*/ 101 w 672"/>
                <a:gd name="T55" fmla="*/ 250 h 384"/>
                <a:gd name="T56" fmla="*/ 81 w 672"/>
                <a:gd name="T57" fmla="*/ 237 h 384"/>
                <a:gd name="T58" fmla="*/ 59 w 672"/>
                <a:gd name="T59" fmla="*/ 227 h 384"/>
                <a:gd name="T60" fmla="*/ 48 w 672"/>
                <a:gd name="T61" fmla="*/ 223 h 384"/>
                <a:gd name="T62" fmla="*/ 48 w 672"/>
                <a:gd name="T63" fmla="*/ 275 h 384"/>
                <a:gd name="T64" fmla="*/ 64 w 672"/>
                <a:gd name="T65" fmla="*/ 283 h 384"/>
                <a:gd name="T66" fmla="*/ 98 w 672"/>
                <a:gd name="T67" fmla="*/ 315 h 384"/>
                <a:gd name="T68" fmla="*/ 108 w 672"/>
                <a:gd name="T69" fmla="*/ 333 h 384"/>
                <a:gd name="T70" fmla="*/ 48 w 672"/>
                <a:gd name="T71" fmla="*/ 336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72" h="384">
                  <a:moveTo>
                    <a:pt x="171" y="384"/>
                  </a:moveTo>
                  <a:cubicBezTo>
                    <a:pt x="672" y="384"/>
                    <a:pt x="672" y="384"/>
                    <a:pt x="672" y="384"/>
                  </a:cubicBezTo>
                  <a:cubicBezTo>
                    <a:pt x="672" y="0"/>
                    <a:pt x="672" y="0"/>
                    <a:pt x="67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84"/>
                    <a:pt x="0" y="384"/>
                    <a:pt x="0" y="384"/>
                  </a:cubicBezTo>
                  <a:lnTo>
                    <a:pt x="171" y="384"/>
                  </a:lnTo>
                  <a:close/>
                  <a:moveTo>
                    <a:pt x="336" y="72"/>
                  </a:moveTo>
                  <a:cubicBezTo>
                    <a:pt x="403" y="72"/>
                    <a:pt x="456" y="126"/>
                    <a:pt x="456" y="192"/>
                  </a:cubicBezTo>
                  <a:cubicBezTo>
                    <a:pt x="456" y="258"/>
                    <a:pt x="403" y="312"/>
                    <a:pt x="336" y="312"/>
                  </a:cubicBezTo>
                  <a:cubicBezTo>
                    <a:pt x="270" y="312"/>
                    <a:pt x="216" y="258"/>
                    <a:pt x="216" y="192"/>
                  </a:cubicBezTo>
                  <a:cubicBezTo>
                    <a:pt x="216" y="126"/>
                    <a:pt x="270" y="72"/>
                    <a:pt x="336" y="72"/>
                  </a:cubicBezTo>
                  <a:close/>
                  <a:moveTo>
                    <a:pt x="624" y="110"/>
                  </a:moveTo>
                  <a:cubicBezTo>
                    <a:pt x="623" y="109"/>
                    <a:pt x="622" y="109"/>
                    <a:pt x="621" y="108"/>
                  </a:cubicBezTo>
                  <a:cubicBezTo>
                    <a:pt x="617" y="106"/>
                    <a:pt x="613" y="104"/>
                    <a:pt x="609" y="101"/>
                  </a:cubicBezTo>
                  <a:cubicBezTo>
                    <a:pt x="607" y="100"/>
                    <a:pt x="605" y="99"/>
                    <a:pt x="603" y="98"/>
                  </a:cubicBezTo>
                  <a:cubicBezTo>
                    <a:pt x="592" y="90"/>
                    <a:pt x="582" y="80"/>
                    <a:pt x="574" y="69"/>
                  </a:cubicBezTo>
                  <a:cubicBezTo>
                    <a:pt x="573" y="67"/>
                    <a:pt x="572" y="65"/>
                    <a:pt x="571" y="64"/>
                  </a:cubicBezTo>
                  <a:cubicBezTo>
                    <a:pt x="568" y="60"/>
                    <a:pt x="566" y="55"/>
                    <a:pt x="564" y="51"/>
                  </a:cubicBezTo>
                  <a:cubicBezTo>
                    <a:pt x="564" y="50"/>
                    <a:pt x="563" y="49"/>
                    <a:pt x="563" y="48"/>
                  </a:cubicBezTo>
                  <a:cubicBezTo>
                    <a:pt x="624" y="48"/>
                    <a:pt x="624" y="48"/>
                    <a:pt x="624" y="48"/>
                  </a:cubicBezTo>
                  <a:lnTo>
                    <a:pt x="624" y="110"/>
                  </a:lnTo>
                  <a:close/>
                  <a:moveTo>
                    <a:pt x="511" y="48"/>
                  </a:moveTo>
                  <a:cubicBezTo>
                    <a:pt x="512" y="49"/>
                    <a:pt x="512" y="50"/>
                    <a:pt x="513" y="51"/>
                  </a:cubicBezTo>
                  <a:cubicBezTo>
                    <a:pt x="513" y="54"/>
                    <a:pt x="514" y="56"/>
                    <a:pt x="515" y="59"/>
                  </a:cubicBezTo>
                  <a:cubicBezTo>
                    <a:pt x="517" y="64"/>
                    <a:pt x="519" y="69"/>
                    <a:pt x="522" y="74"/>
                  </a:cubicBezTo>
                  <a:cubicBezTo>
                    <a:pt x="523" y="76"/>
                    <a:pt x="524" y="79"/>
                    <a:pt x="526" y="81"/>
                  </a:cubicBezTo>
                  <a:cubicBezTo>
                    <a:pt x="528" y="86"/>
                    <a:pt x="531" y="90"/>
                    <a:pt x="534" y="95"/>
                  </a:cubicBezTo>
                  <a:cubicBezTo>
                    <a:pt x="536" y="97"/>
                    <a:pt x="537" y="99"/>
                    <a:pt x="538" y="101"/>
                  </a:cubicBezTo>
                  <a:cubicBezTo>
                    <a:pt x="543" y="107"/>
                    <a:pt x="548" y="113"/>
                    <a:pt x="553" y="118"/>
                  </a:cubicBezTo>
                  <a:cubicBezTo>
                    <a:pt x="554" y="120"/>
                    <a:pt x="554" y="120"/>
                    <a:pt x="554" y="120"/>
                  </a:cubicBezTo>
                  <a:cubicBezTo>
                    <a:pt x="560" y="125"/>
                    <a:pt x="565" y="130"/>
                    <a:pt x="571" y="134"/>
                  </a:cubicBezTo>
                  <a:cubicBezTo>
                    <a:pt x="573" y="136"/>
                    <a:pt x="576" y="137"/>
                    <a:pt x="578" y="138"/>
                  </a:cubicBezTo>
                  <a:cubicBezTo>
                    <a:pt x="582" y="141"/>
                    <a:pt x="587" y="144"/>
                    <a:pt x="591" y="147"/>
                  </a:cubicBezTo>
                  <a:cubicBezTo>
                    <a:pt x="594" y="148"/>
                    <a:pt x="596" y="150"/>
                    <a:pt x="599" y="151"/>
                  </a:cubicBezTo>
                  <a:cubicBezTo>
                    <a:pt x="604" y="153"/>
                    <a:pt x="609" y="155"/>
                    <a:pt x="614" y="157"/>
                  </a:cubicBezTo>
                  <a:cubicBezTo>
                    <a:pt x="616" y="158"/>
                    <a:pt x="619" y="159"/>
                    <a:pt x="621" y="160"/>
                  </a:cubicBezTo>
                  <a:cubicBezTo>
                    <a:pt x="622" y="160"/>
                    <a:pt x="623" y="161"/>
                    <a:pt x="624" y="161"/>
                  </a:cubicBezTo>
                  <a:cubicBezTo>
                    <a:pt x="624" y="336"/>
                    <a:pt x="624" y="336"/>
                    <a:pt x="624" y="336"/>
                  </a:cubicBezTo>
                  <a:cubicBezTo>
                    <a:pt x="422" y="336"/>
                    <a:pt x="422" y="336"/>
                    <a:pt x="422" y="336"/>
                  </a:cubicBezTo>
                  <a:cubicBezTo>
                    <a:pt x="502" y="289"/>
                    <a:pt x="528" y="186"/>
                    <a:pt x="481" y="107"/>
                  </a:cubicBezTo>
                  <a:cubicBezTo>
                    <a:pt x="467" y="83"/>
                    <a:pt x="446" y="62"/>
                    <a:pt x="422" y="48"/>
                  </a:cubicBezTo>
                  <a:lnTo>
                    <a:pt x="511" y="48"/>
                  </a:lnTo>
                  <a:close/>
                  <a:moveTo>
                    <a:pt x="48" y="48"/>
                  </a:moveTo>
                  <a:cubicBezTo>
                    <a:pt x="250" y="48"/>
                    <a:pt x="250" y="48"/>
                    <a:pt x="250" y="48"/>
                  </a:cubicBezTo>
                  <a:cubicBezTo>
                    <a:pt x="171" y="95"/>
                    <a:pt x="145" y="198"/>
                    <a:pt x="192" y="278"/>
                  </a:cubicBezTo>
                  <a:cubicBezTo>
                    <a:pt x="206" y="302"/>
                    <a:pt x="226" y="322"/>
                    <a:pt x="250" y="336"/>
                  </a:cubicBezTo>
                  <a:cubicBezTo>
                    <a:pt x="161" y="336"/>
                    <a:pt x="161" y="336"/>
                    <a:pt x="161" y="336"/>
                  </a:cubicBezTo>
                  <a:cubicBezTo>
                    <a:pt x="161" y="335"/>
                    <a:pt x="160" y="334"/>
                    <a:pt x="160" y="333"/>
                  </a:cubicBezTo>
                  <a:cubicBezTo>
                    <a:pt x="159" y="330"/>
                    <a:pt x="158" y="328"/>
                    <a:pt x="157" y="326"/>
                  </a:cubicBezTo>
                  <a:cubicBezTo>
                    <a:pt x="155" y="320"/>
                    <a:pt x="153" y="316"/>
                    <a:pt x="151" y="311"/>
                  </a:cubicBezTo>
                  <a:cubicBezTo>
                    <a:pt x="150" y="308"/>
                    <a:pt x="148" y="306"/>
                    <a:pt x="147" y="303"/>
                  </a:cubicBezTo>
                  <a:cubicBezTo>
                    <a:pt x="144" y="298"/>
                    <a:pt x="142" y="294"/>
                    <a:pt x="139" y="290"/>
                  </a:cubicBezTo>
                  <a:cubicBezTo>
                    <a:pt x="137" y="287"/>
                    <a:pt x="136" y="285"/>
                    <a:pt x="134" y="283"/>
                  </a:cubicBezTo>
                  <a:cubicBezTo>
                    <a:pt x="130" y="277"/>
                    <a:pt x="125" y="272"/>
                    <a:pt x="120" y="266"/>
                  </a:cubicBezTo>
                  <a:cubicBezTo>
                    <a:pt x="118" y="265"/>
                    <a:pt x="118" y="265"/>
                    <a:pt x="118" y="265"/>
                  </a:cubicBezTo>
                  <a:cubicBezTo>
                    <a:pt x="113" y="260"/>
                    <a:pt x="107" y="255"/>
                    <a:pt x="101" y="250"/>
                  </a:cubicBezTo>
                  <a:cubicBezTo>
                    <a:pt x="99" y="249"/>
                    <a:pt x="97" y="247"/>
                    <a:pt x="95" y="246"/>
                  </a:cubicBezTo>
                  <a:cubicBezTo>
                    <a:pt x="91" y="243"/>
                    <a:pt x="86" y="240"/>
                    <a:pt x="81" y="237"/>
                  </a:cubicBezTo>
                  <a:cubicBezTo>
                    <a:pt x="79" y="236"/>
                    <a:pt x="76" y="235"/>
                    <a:pt x="74" y="233"/>
                  </a:cubicBezTo>
                  <a:cubicBezTo>
                    <a:pt x="69" y="231"/>
                    <a:pt x="64" y="229"/>
                    <a:pt x="59" y="227"/>
                  </a:cubicBezTo>
                  <a:cubicBezTo>
                    <a:pt x="56" y="226"/>
                    <a:pt x="54" y="225"/>
                    <a:pt x="51" y="224"/>
                  </a:cubicBezTo>
                  <a:cubicBezTo>
                    <a:pt x="50" y="224"/>
                    <a:pt x="49" y="224"/>
                    <a:pt x="48" y="223"/>
                  </a:cubicBezTo>
                  <a:lnTo>
                    <a:pt x="48" y="48"/>
                  </a:lnTo>
                  <a:close/>
                  <a:moveTo>
                    <a:pt x="48" y="275"/>
                  </a:moveTo>
                  <a:cubicBezTo>
                    <a:pt x="49" y="275"/>
                    <a:pt x="50" y="276"/>
                    <a:pt x="51" y="276"/>
                  </a:cubicBezTo>
                  <a:cubicBezTo>
                    <a:pt x="56" y="278"/>
                    <a:pt x="60" y="280"/>
                    <a:pt x="64" y="283"/>
                  </a:cubicBezTo>
                  <a:cubicBezTo>
                    <a:pt x="66" y="284"/>
                    <a:pt x="68" y="285"/>
                    <a:pt x="69" y="286"/>
                  </a:cubicBezTo>
                  <a:cubicBezTo>
                    <a:pt x="81" y="294"/>
                    <a:pt x="90" y="304"/>
                    <a:pt x="98" y="315"/>
                  </a:cubicBezTo>
                  <a:cubicBezTo>
                    <a:pt x="99" y="317"/>
                    <a:pt x="100" y="319"/>
                    <a:pt x="102" y="321"/>
                  </a:cubicBezTo>
                  <a:cubicBezTo>
                    <a:pt x="104" y="325"/>
                    <a:pt x="106" y="329"/>
                    <a:pt x="108" y="333"/>
                  </a:cubicBezTo>
                  <a:cubicBezTo>
                    <a:pt x="109" y="334"/>
                    <a:pt x="109" y="335"/>
                    <a:pt x="110" y="336"/>
                  </a:cubicBezTo>
                  <a:cubicBezTo>
                    <a:pt x="48" y="336"/>
                    <a:pt x="48" y="336"/>
                    <a:pt x="48" y="336"/>
                  </a:cubicBezTo>
                  <a:lnTo>
                    <a:pt x="48" y="27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681E144-DF43-4771-8A5C-8E5C6B925B72}"/>
              </a:ext>
            </a:extLst>
          </p:cNvPr>
          <p:cNvGrpSpPr/>
          <p:nvPr/>
        </p:nvGrpSpPr>
        <p:grpSpPr>
          <a:xfrm>
            <a:off x="3625623" y="1632638"/>
            <a:ext cx="348430" cy="411480"/>
            <a:chOff x="9536762" y="4390781"/>
            <a:chExt cx="535195" cy="69741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FB51931-7FA3-401E-916E-48A8220BBC5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691271" y="4576440"/>
              <a:ext cx="248877" cy="316734"/>
              <a:chOff x="3498850" y="2844800"/>
              <a:chExt cx="1979613" cy="2519363"/>
            </a:xfrm>
            <a:solidFill>
              <a:schemeClr val="accent1"/>
            </a:solidFill>
          </p:grpSpPr>
          <p:sp>
            <p:nvSpPr>
              <p:cNvPr id="43" name="Freeform 35">
                <a:extLst>
                  <a:ext uri="{FF2B5EF4-FFF2-40B4-BE49-F238E27FC236}">
                    <a16:creationId xmlns:a16="http://schemas.microsoft.com/office/drawing/2014/main" id="{2EE224A4-0E4E-44AF-A052-6B91739C8F8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98850" y="2844800"/>
                <a:ext cx="1979613" cy="2519363"/>
              </a:xfrm>
              <a:custGeom>
                <a:avLst/>
                <a:gdLst>
                  <a:gd name="T0" fmla="*/ 1247 w 1247"/>
                  <a:gd name="T1" fmla="*/ 316 h 1587"/>
                  <a:gd name="T2" fmla="*/ 931 w 1247"/>
                  <a:gd name="T3" fmla="*/ 0 h 1587"/>
                  <a:gd name="T4" fmla="*/ 0 w 1247"/>
                  <a:gd name="T5" fmla="*/ 0 h 1587"/>
                  <a:gd name="T6" fmla="*/ 0 w 1247"/>
                  <a:gd name="T7" fmla="*/ 1587 h 1587"/>
                  <a:gd name="T8" fmla="*/ 1247 w 1247"/>
                  <a:gd name="T9" fmla="*/ 1587 h 1587"/>
                  <a:gd name="T10" fmla="*/ 1247 w 1247"/>
                  <a:gd name="T11" fmla="*/ 316 h 1587"/>
                  <a:gd name="T12" fmla="*/ 1134 w 1247"/>
                  <a:gd name="T13" fmla="*/ 1474 h 1587"/>
                  <a:gd name="T14" fmla="*/ 114 w 1247"/>
                  <a:gd name="T15" fmla="*/ 1474 h 1587"/>
                  <a:gd name="T16" fmla="*/ 114 w 1247"/>
                  <a:gd name="T17" fmla="*/ 113 h 1587"/>
                  <a:gd name="T18" fmla="*/ 884 w 1247"/>
                  <a:gd name="T19" fmla="*/ 113 h 1587"/>
                  <a:gd name="T20" fmla="*/ 1134 w 1247"/>
                  <a:gd name="T21" fmla="*/ 364 h 1587"/>
                  <a:gd name="T22" fmla="*/ 1134 w 1247"/>
                  <a:gd name="T23" fmla="*/ 1474 h 1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47" h="1587">
                    <a:moveTo>
                      <a:pt x="1247" y="316"/>
                    </a:moveTo>
                    <a:lnTo>
                      <a:pt x="931" y="0"/>
                    </a:lnTo>
                    <a:lnTo>
                      <a:pt x="0" y="0"/>
                    </a:lnTo>
                    <a:lnTo>
                      <a:pt x="0" y="1587"/>
                    </a:lnTo>
                    <a:lnTo>
                      <a:pt x="1247" y="1587"/>
                    </a:lnTo>
                    <a:lnTo>
                      <a:pt x="1247" y="316"/>
                    </a:lnTo>
                    <a:close/>
                    <a:moveTo>
                      <a:pt x="1134" y="1474"/>
                    </a:moveTo>
                    <a:lnTo>
                      <a:pt x="114" y="1474"/>
                    </a:lnTo>
                    <a:lnTo>
                      <a:pt x="114" y="113"/>
                    </a:lnTo>
                    <a:lnTo>
                      <a:pt x="884" y="113"/>
                    </a:lnTo>
                    <a:lnTo>
                      <a:pt x="1134" y="364"/>
                    </a:lnTo>
                    <a:lnTo>
                      <a:pt x="1134" y="14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44" name="Freeform 36">
                <a:extLst>
                  <a:ext uri="{FF2B5EF4-FFF2-40B4-BE49-F238E27FC236}">
                    <a16:creationId xmlns:a16="http://schemas.microsoft.com/office/drawing/2014/main" id="{445B2473-F076-4CBA-9BAB-878B77C2E2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8600" y="3294063"/>
                <a:ext cx="900113" cy="1620838"/>
              </a:xfrm>
              <a:custGeom>
                <a:avLst/>
                <a:gdLst>
                  <a:gd name="T0" fmla="*/ 156 w 240"/>
                  <a:gd name="T1" fmla="*/ 192 h 432"/>
                  <a:gd name="T2" fmla="*/ 84 w 240"/>
                  <a:gd name="T3" fmla="*/ 192 h 432"/>
                  <a:gd name="T4" fmla="*/ 48 w 240"/>
                  <a:gd name="T5" fmla="*/ 156 h 432"/>
                  <a:gd name="T6" fmla="*/ 84 w 240"/>
                  <a:gd name="T7" fmla="*/ 120 h 432"/>
                  <a:gd name="T8" fmla="*/ 216 w 240"/>
                  <a:gd name="T9" fmla="*/ 120 h 432"/>
                  <a:gd name="T10" fmla="*/ 216 w 240"/>
                  <a:gd name="T11" fmla="*/ 72 h 432"/>
                  <a:gd name="T12" fmla="*/ 144 w 240"/>
                  <a:gd name="T13" fmla="*/ 72 h 432"/>
                  <a:gd name="T14" fmla="*/ 144 w 240"/>
                  <a:gd name="T15" fmla="*/ 0 h 432"/>
                  <a:gd name="T16" fmla="*/ 96 w 240"/>
                  <a:gd name="T17" fmla="*/ 0 h 432"/>
                  <a:gd name="T18" fmla="*/ 96 w 240"/>
                  <a:gd name="T19" fmla="*/ 72 h 432"/>
                  <a:gd name="T20" fmla="*/ 84 w 240"/>
                  <a:gd name="T21" fmla="*/ 72 h 432"/>
                  <a:gd name="T22" fmla="*/ 0 w 240"/>
                  <a:gd name="T23" fmla="*/ 156 h 432"/>
                  <a:gd name="T24" fmla="*/ 84 w 240"/>
                  <a:gd name="T25" fmla="*/ 240 h 432"/>
                  <a:gd name="T26" fmla="*/ 156 w 240"/>
                  <a:gd name="T27" fmla="*/ 240 h 432"/>
                  <a:gd name="T28" fmla="*/ 192 w 240"/>
                  <a:gd name="T29" fmla="*/ 276 h 432"/>
                  <a:gd name="T30" fmla="*/ 156 w 240"/>
                  <a:gd name="T31" fmla="*/ 312 h 432"/>
                  <a:gd name="T32" fmla="*/ 24 w 240"/>
                  <a:gd name="T33" fmla="*/ 312 h 432"/>
                  <a:gd name="T34" fmla="*/ 24 w 240"/>
                  <a:gd name="T35" fmla="*/ 360 h 432"/>
                  <a:gd name="T36" fmla="*/ 96 w 240"/>
                  <a:gd name="T37" fmla="*/ 360 h 432"/>
                  <a:gd name="T38" fmla="*/ 96 w 240"/>
                  <a:gd name="T39" fmla="*/ 432 h 432"/>
                  <a:gd name="T40" fmla="*/ 144 w 240"/>
                  <a:gd name="T41" fmla="*/ 432 h 432"/>
                  <a:gd name="T42" fmla="*/ 144 w 240"/>
                  <a:gd name="T43" fmla="*/ 360 h 432"/>
                  <a:gd name="T44" fmla="*/ 156 w 240"/>
                  <a:gd name="T45" fmla="*/ 360 h 432"/>
                  <a:gd name="T46" fmla="*/ 240 w 240"/>
                  <a:gd name="T47" fmla="*/ 276 h 432"/>
                  <a:gd name="T48" fmla="*/ 156 w 240"/>
                  <a:gd name="T49" fmla="*/ 192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40" h="432">
                    <a:moveTo>
                      <a:pt x="156" y="192"/>
                    </a:moveTo>
                    <a:cubicBezTo>
                      <a:pt x="84" y="192"/>
                      <a:pt x="84" y="192"/>
                      <a:pt x="84" y="192"/>
                    </a:cubicBezTo>
                    <a:cubicBezTo>
                      <a:pt x="64" y="192"/>
                      <a:pt x="48" y="176"/>
                      <a:pt x="48" y="156"/>
                    </a:cubicBezTo>
                    <a:cubicBezTo>
                      <a:pt x="48" y="136"/>
                      <a:pt x="64" y="120"/>
                      <a:pt x="84" y="120"/>
                    </a:cubicBezTo>
                    <a:cubicBezTo>
                      <a:pt x="216" y="120"/>
                      <a:pt x="216" y="120"/>
                      <a:pt x="216" y="120"/>
                    </a:cubicBezTo>
                    <a:cubicBezTo>
                      <a:pt x="216" y="72"/>
                      <a:pt x="216" y="72"/>
                      <a:pt x="216" y="72"/>
                    </a:cubicBezTo>
                    <a:cubicBezTo>
                      <a:pt x="144" y="72"/>
                      <a:pt x="144" y="72"/>
                      <a:pt x="144" y="72"/>
                    </a:cubicBezTo>
                    <a:cubicBezTo>
                      <a:pt x="144" y="0"/>
                      <a:pt x="144" y="0"/>
                      <a:pt x="144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96" y="72"/>
                      <a:pt x="96" y="72"/>
                      <a:pt x="96" y="72"/>
                    </a:cubicBezTo>
                    <a:cubicBezTo>
                      <a:pt x="84" y="72"/>
                      <a:pt x="84" y="72"/>
                      <a:pt x="84" y="72"/>
                    </a:cubicBezTo>
                    <a:cubicBezTo>
                      <a:pt x="38" y="72"/>
                      <a:pt x="0" y="110"/>
                      <a:pt x="0" y="156"/>
                    </a:cubicBezTo>
                    <a:cubicBezTo>
                      <a:pt x="0" y="202"/>
                      <a:pt x="38" y="240"/>
                      <a:pt x="84" y="240"/>
                    </a:cubicBezTo>
                    <a:cubicBezTo>
                      <a:pt x="156" y="240"/>
                      <a:pt x="156" y="240"/>
                      <a:pt x="156" y="240"/>
                    </a:cubicBezTo>
                    <a:cubicBezTo>
                      <a:pt x="176" y="240"/>
                      <a:pt x="192" y="256"/>
                      <a:pt x="192" y="276"/>
                    </a:cubicBezTo>
                    <a:cubicBezTo>
                      <a:pt x="192" y="296"/>
                      <a:pt x="176" y="312"/>
                      <a:pt x="156" y="312"/>
                    </a:cubicBezTo>
                    <a:cubicBezTo>
                      <a:pt x="24" y="312"/>
                      <a:pt x="24" y="312"/>
                      <a:pt x="24" y="312"/>
                    </a:cubicBezTo>
                    <a:cubicBezTo>
                      <a:pt x="24" y="360"/>
                      <a:pt x="24" y="360"/>
                      <a:pt x="24" y="360"/>
                    </a:cubicBezTo>
                    <a:cubicBezTo>
                      <a:pt x="96" y="360"/>
                      <a:pt x="96" y="360"/>
                      <a:pt x="96" y="360"/>
                    </a:cubicBezTo>
                    <a:cubicBezTo>
                      <a:pt x="96" y="432"/>
                      <a:pt x="96" y="432"/>
                      <a:pt x="96" y="432"/>
                    </a:cubicBezTo>
                    <a:cubicBezTo>
                      <a:pt x="144" y="432"/>
                      <a:pt x="144" y="432"/>
                      <a:pt x="144" y="432"/>
                    </a:cubicBezTo>
                    <a:cubicBezTo>
                      <a:pt x="144" y="360"/>
                      <a:pt x="144" y="360"/>
                      <a:pt x="144" y="360"/>
                    </a:cubicBezTo>
                    <a:cubicBezTo>
                      <a:pt x="156" y="360"/>
                      <a:pt x="156" y="360"/>
                      <a:pt x="156" y="360"/>
                    </a:cubicBezTo>
                    <a:cubicBezTo>
                      <a:pt x="202" y="360"/>
                      <a:pt x="240" y="322"/>
                      <a:pt x="240" y="276"/>
                    </a:cubicBezTo>
                    <a:cubicBezTo>
                      <a:pt x="240" y="230"/>
                      <a:pt x="202" y="192"/>
                      <a:pt x="156" y="19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C95A822-010A-479C-9443-1B08D579D0B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536762" y="4390781"/>
              <a:ext cx="535195" cy="697410"/>
              <a:chOff x="4970463" y="1992313"/>
              <a:chExt cx="2205037" cy="2873375"/>
            </a:xfrm>
            <a:solidFill>
              <a:schemeClr val="accent1"/>
            </a:solidFill>
          </p:grpSpPr>
          <p:sp>
            <p:nvSpPr>
              <p:cNvPr id="56" name="Freeform 130">
                <a:extLst>
                  <a:ext uri="{FF2B5EF4-FFF2-40B4-BE49-F238E27FC236}">
                    <a16:creationId xmlns:a16="http://schemas.microsoft.com/office/drawing/2014/main" id="{AD2BE94A-C9C0-411D-B71C-1BF3ECC018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70463" y="1992313"/>
                <a:ext cx="1624012" cy="2257425"/>
              </a:xfrm>
              <a:custGeom>
                <a:avLst/>
                <a:gdLst>
                  <a:gd name="T0" fmla="*/ 60 w 433"/>
                  <a:gd name="T1" fmla="*/ 383 h 602"/>
                  <a:gd name="T2" fmla="*/ 296 w 433"/>
                  <a:gd name="T3" fmla="*/ 143 h 602"/>
                  <a:gd name="T4" fmla="*/ 338 w 433"/>
                  <a:gd name="T5" fmla="*/ 146 h 602"/>
                  <a:gd name="T6" fmla="*/ 280 w 433"/>
                  <a:gd name="T7" fmla="*/ 204 h 602"/>
                  <a:gd name="T8" fmla="*/ 314 w 433"/>
                  <a:gd name="T9" fmla="*/ 238 h 602"/>
                  <a:gd name="T10" fmla="*/ 433 w 433"/>
                  <a:gd name="T11" fmla="*/ 119 h 602"/>
                  <a:gd name="T12" fmla="*/ 314 w 433"/>
                  <a:gd name="T13" fmla="*/ 0 h 602"/>
                  <a:gd name="T14" fmla="*/ 280 w 433"/>
                  <a:gd name="T15" fmla="*/ 34 h 602"/>
                  <a:gd name="T16" fmla="*/ 345 w 433"/>
                  <a:gd name="T17" fmla="*/ 99 h 602"/>
                  <a:gd name="T18" fmla="*/ 16 w 433"/>
                  <a:gd name="T19" fmla="*/ 337 h 602"/>
                  <a:gd name="T20" fmla="*/ 113 w 433"/>
                  <a:gd name="T21" fmla="*/ 602 h 602"/>
                  <a:gd name="T22" fmla="*/ 147 w 433"/>
                  <a:gd name="T23" fmla="*/ 568 h 602"/>
                  <a:gd name="T24" fmla="*/ 60 w 433"/>
                  <a:gd name="T25" fmla="*/ 383 h 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3" h="602">
                    <a:moveTo>
                      <a:pt x="60" y="383"/>
                    </a:moveTo>
                    <a:cubicBezTo>
                      <a:pt x="59" y="251"/>
                      <a:pt x="165" y="144"/>
                      <a:pt x="296" y="143"/>
                    </a:cubicBezTo>
                    <a:cubicBezTo>
                      <a:pt x="310" y="143"/>
                      <a:pt x="324" y="144"/>
                      <a:pt x="338" y="146"/>
                    </a:cubicBezTo>
                    <a:cubicBezTo>
                      <a:pt x="280" y="204"/>
                      <a:pt x="280" y="204"/>
                      <a:pt x="280" y="204"/>
                    </a:cubicBezTo>
                    <a:cubicBezTo>
                      <a:pt x="314" y="238"/>
                      <a:pt x="314" y="238"/>
                      <a:pt x="314" y="238"/>
                    </a:cubicBezTo>
                    <a:cubicBezTo>
                      <a:pt x="433" y="119"/>
                      <a:pt x="433" y="119"/>
                      <a:pt x="433" y="119"/>
                    </a:cubicBezTo>
                    <a:cubicBezTo>
                      <a:pt x="314" y="0"/>
                      <a:pt x="314" y="0"/>
                      <a:pt x="314" y="0"/>
                    </a:cubicBezTo>
                    <a:cubicBezTo>
                      <a:pt x="280" y="34"/>
                      <a:pt x="280" y="34"/>
                      <a:pt x="280" y="34"/>
                    </a:cubicBezTo>
                    <a:cubicBezTo>
                      <a:pt x="345" y="99"/>
                      <a:pt x="345" y="99"/>
                      <a:pt x="345" y="99"/>
                    </a:cubicBezTo>
                    <a:cubicBezTo>
                      <a:pt x="188" y="74"/>
                      <a:pt x="41" y="181"/>
                      <a:pt x="16" y="337"/>
                    </a:cubicBezTo>
                    <a:cubicBezTo>
                      <a:pt x="0" y="436"/>
                      <a:pt x="37" y="537"/>
                      <a:pt x="113" y="602"/>
                    </a:cubicBezTo>
                    <a:cubicBezTo>
                      <a:pt x="147" y="568"/>
                      <a:pt x="147" y="568"/>
                      <a:pt x="147" y="568"/>
                    </a:cubicBezTo>
                    <a:cubicBezTo>
                      <a:pt x="92" y="522"/>
                      <a:pt x="60" y="454"/>
                      <a:pt x="60" y="38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57" name="Freeform 131">
                <a:extLst>
                  <a:ext uri="{FF2B5EF4-FFF2-40B4-BE49-F238E27FC236}">
                    <a16:creationId xmlns:a16="http://schemas.microsoft.com/office/drawing/2014/main" id="{891A2778-34DC-46C6-A7F0-2596AD0D89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7050" y="2614613"/>
                <a:ext cx="1568450" cy="2251075"/>
              </a:xfrm>
              <a:custGeom>
                <a:avLst/>
                <a:gdLst>
                  <a:gd name="T0" fmla="*/ 418 w 418"/>
                  <a:gd name="T1" fmla="*/ 217 h 600"/>
                  <a:gd name="T2" fmla="*/ 319 w 418"/>
                  <a:gd name="T3" fmla="*/ 0 h 600"/>
                  <a:gd name="T4" fmla="*/ 285 w 418"/>
                  <a:gd name="T5" fmla="*/ 34 h 600"/>
                  <a:gd name="T6" fmla="*/ 370 w 418"/>
                  <a:gd name="T7" fmla="*/ 217 h 600"/>
                  <a:gd name="T8" fmla="*/ 132 w 418"/>
                  <a:gd name="T9" fmla="*/ 457 h 600"/>
                  <a:gd name="T10" fmla="*/ 95 w 418"/>
                  <a:gd name="T11" fmla="*/ 454 h 600"/>
                  <a:gd name="T12" fmla="*/ 153 w 418"/>
                  <a:gd name="T13" fmla="*/ 396 h 600"/>
                  <a:gd name="T14" fmla="*/ 119 w 418"/>
                  <a:gd name="T15" fmla="*/ 362 h 600"/>
                  <a:gd name="T16" fmla="*/ 0 w 418"/>
                  <a:gd name="T17" fmla="*/ 481 h 600"/>
                  <a:gd name="T18" fmla="*/ 119 w 418"/>
                  <a:gd name="T19" fmla="*/ 600 h 600"/>
                  <a:gd name="T20" fmla="*/ 153 w 418"/>
                  <a:gd name="T21" fmla="*/ 566 h 600"/>
                  <a:gd name="T22" fmla="*/ 89 w 418"/>
                  <a:gd name="T23" fmla="*/ 502 h 600"/>
                  <a:gd name="T24" fmla="*/ 415 w 418"/>
                  <a:gd name="T25" fmla="*/ 259 h 600"/>
                  <a:gd name="T26" fmla="*/ 418 w 418"/>
                  <a:gd name="T27" fmla="*/ 217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18" h="600">
                    <a:moveTo>
                      <a:pt x="418" y="217"/>
                    </a:moveTo>
                    <a:cubicBezTo>
                      <a:pt x="418" y="134"/>
                      <a:pt x="382" y="55"/>
                      <a:pt x="319" y="0"/>
                    </a:cubicBezTo>
                    <a:cubicBezTo>
                      <a:pt x="285" y="34"/>
                      <a:pt x="285" y="34"/>
                      <a:pt x="285" y="34"/>
                    </a:cubicBezTo>
                    <a:cubicBezTo>
                      <a:pt x="339" y="79"/>
                      <a:pt x="370" y="146"/>
                      <a:pt x="370" y="217"/>
                    </a:cubicBezTo>
                    <a:cubicBezTo>
                      <a:pt x="370" y="349"/>
                      <a:pt x="264" y="456"/>
                      <a:pt x="132" y="457"/>
                    </a:cubicBezTo>
                    <a:cubicBezTo>
                      <a:pt x="119" y="457"/>
                      <a:pt x="107" y="456"/>
                      <a:pt x="95" y="454"/>
                    </a:cubicBezTo>
                    <a:cubicBezTo>
                      <a:pt x="153" y="396"/>
                      <a:pt x="153" y="396"/>
                      <a:pt x="153" y="396"/>
                    </a:cubicBezTo>
                    <a:cubicBezTo>
                      <a:pt x="119" y="362"/>
                      <a:pt x="119" y="362"/>
                      <a:pt x="119" y="362"/>
                    </a:cubicBezTo>
                    <a:cubicBezTo>
                      <a:pt x="0" y="481"/>
                      <a:pt x="0" y="481"/>
                      <a:pt x="0" y="481"/>
                    </a:cubicBezTo>
                    <a:cubicBezTo>
                      <a:pt x="119" y="600"/>
                      <a:pt x="119" y="600"/>
                      <a:pt x="119" y="600"/>
                    </a:cubicBezTo>
                    <a:cubicBezTo>
                      <a:pt x="153" y="566"/>
                      <a:pt x="153" y="566"/>
                      <a:pt x="153" y="566"/>
                    </a:cubicBezTo>
                    <a:cubicBezTo>
                      <a:pt x="89" y="502"/>
                      <a:pt x="89" y="502"/>
                      <a:pt x="89" y="502"/>
                    </a:cubicBezTo>
                    <a:cubicBezTo>
                      <a:pt x="246" y="525"/>
                      <a:pt x="392" y="416"/>
                      <a:pt x="415" y="259"/>
                    </a:cubicBezTo>
                    <a:cubicBezTo>
                      <a:pt x="417" y="245"/>
                      <a:pt x="418" y="231"/>
                      <a:pt x="418" y="2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498135A-15C2-F0E2-C1BD-F63FC846ACDC}"/>
              </a:ext>
            </a:extLst>
          </p:cNvPr>
          <p:cNvGrpSpPr/>
          <p:nvPr/>
        </p:nvGrpSpPr>
        <p:grpSpPr>
          <a:xfrm>
            <a:off x="713763" y="3638550"/>
            <a:ext cx="3168479" cy="1085601"/>
            <a:chOff x="953726" y="4922924"/>
            <a:chExt cx="4224639" cy="1447468"/>
          </a:xfrm>
        </p:grpSpPr>
        <p:sp>
          <p:nvSpPr>
            <p:cNvPr id="58" name="Text Placeholder 10">
              <a:extLst>
                <a:ext uri="{FF2B5EF4-FFF2-40B4-BE49-F238E27FC236}">
                  <a16:creationId xmlns:a16="http://schemas.microsoft.com/office/drawing/2014/main" id="{6CDD0E8D-FC88-490E-852A-A1E6EE440FF7}"/>
                </a:ext>
              </a:extLst>
            </p:cNvPr>
            <p:cNvSpPr txBox="1">
              <a:spLocks/>
            </p:cNvSpPr>
            <p:nvPr/>
          </p:nvSpPr>
          <p:spPr>
            <a:xfrm>
              <a:off x="953726" y="5733328"/>
              <a:ext cx="3497613" cy="87414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Autofit/>
            </a:bodyPr>
            <a:lstStyle>
              <a:lvl1pPr marL="0" indent="0" algn="ctr" defTabSz="914484" rtl="0" eaLnBrk="1" latinLnBrk="0" hangingPunct="1">
                <a:lnSpc>
                  <a:spcPct val="90000"/>
                </a:lnSpc>
                <a:spcBef>
                  <a:spcPts val="1500"/>
                </a:spcBef>
                <a:buClr>
                  <a:schemeClr val="accent1"/>
                </a:buClr>
                <a:buFont typeface="Arial" panose="020B0604020202020204" pitchFamily="34" charset="0"/>
                <a:buNone/>
                <a:defRPr sz="1800" b="1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28650" indent="-171450" algn="l" defTabSz="914484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bg2">
                    <a:lumMod val="75000"/>
                  </a:schemeClr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5850" indent="-171450" algn="l" defTabSz="914484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bg2">
                    <a:lumMod val="75000"/>
                  </a:schemeClr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43050" indent="-171450" algn="l" defTabSz="914484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bg2">
                    <a:lumMod val="75000"/>
                  </a:schemeClr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00250" indent="-171450" algn="l" defTabSz="914484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bg2">
                    <a:lumMod val="75000"/>
                  </a:schemeClr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830" indent="-228621" algn="l" defTabSz="91448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2072" indent="-228621" algn="l" defTabSz="91448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314" indent="-228621" algn="l" defTabSz="91448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556" indent="-228621" algn="l" defTabSz="91448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400" dirty="0"/>
                <a:t>Steadfast Commitment to foundational</a:t>
              </a:r>
              <a:r>
                <a:rPr lang="en-US" sz="1500" dirty="0"/>
                <a:t> </a:t>
              </a:r>
              <a:r>
                <a:rPr lang="en-US" sz="1400" dirty="0"/>
                <a:t>Values</a:t>
              </a:r>
              <a:endParaRPr lang="en-US" sz="1500" dirty="0"/>
            </a:p>
          </p:txBody>
        </p:sp>
        <p:sp>
          <p:nvSpPr>
            <p:cNvPr id="59" name="Text Placeholder 11">
              <a:extLst>
                <a:ext uri="{FF2B5EF4-FFF2-40B4-BE49-F238E27FC236}">
                  <a16:creationId xmlns:a16="http://schemas.microsoft.com/office/drawing/2014/main" id="{FFA8BE68-B455-43FF-95A4-DD6CC9CCC7D5}"/>
                </a:ext>
              </a:extLst>
            </p:cNvPr>
            <p:cNvSpPr txBox="1">
              <a:spLocks/>
            </p:cNvSpPr>
            <p:nvPr/>
          </p:nvSpPr>
          <p:spPr>
            <a:xfrm>
              <a:off x="1891019" y="5821752"/>
              <a:ext cx="2560320" cy="548640"/>
            </a:xfrm>
            <a:prstGeom prst="rect">
              <a:avLst/>
            </a:prstGeom>
          </p:spPr>
          <p:txBody>
            <a:bodyPr vert="horz" lIns="0" tIns="13716" rIns="0" bIns="34293" rtlCol="0">
              <a:noAutofit/>
            </a:bodyPr>
            <a:lstStyle>
              <a:lvl1pPr marL="0" indent="0" algn="ctr" defTabSz="914484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accent1"/>
                </a:buClr>
                <a:buFont typeface="Arial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28650" indent="-171450" algn="l" defTabSz="914484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bg2">
                    <a:lumMod val="75000"/>
                  </a:schemeClr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85850" indent="-171450" algn="l" defTabSz="914484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bg2">
                    <a:lumMod val="75000"/>
                  </a:schemeClr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43050" indent="-171450" algn="l" defTabSz="914484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bg2">
                    <a:lumMod val="75000"/>
                  </a:schemeClr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00250" indent="-171450" algn="l" defTabSz="914484" rtl="0" eaLnBrk="1" latinLnBrk="0" hangingPunct="1">
                <a:lnSpc>
                  <a:spcPct val="90000"/>
                </a:lnSpc>
                <a:spcBef>
                  <a:spcPts val="600"/>
                </a:spcBef>
                <a:buClr>
                  <a:schemeClr val="bg2">
                    <a:lumMod val="75000"/>
                  </a:schemeClr>
                </a:buClr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830" indent="-228621" algn="l" defTabSz="91448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2072" indent="-228621" algn="l" defTabSz="91448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314" indent="-228621" algn="l" defTabSz="91448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556" indent="-228621" algn="l" defTabSz="91448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spcBef>
                  <a:spcPts val="0"/>
                </a:spcBef>
              </a:pPr>
              <a:r>
                <a:rPr lang="en-US" sz="1050" dirty="0"/>
                <a:t>Respect, Integrity, Compassion, Healing, Teamwork, Innovation, Excellence, Stewardship  </a:t>
              </a:r>
            </a:p>
            <a:p>
              <a:pPr algn="r">
                <a:spcBef>
                  <a:spcPts val="0"/>
                </a:spcBef>
              </a:pPr>
              <a:endParaRPr lang="en-US" sz="1200" dirty="0"/>
            </a:p>
            <a:p>
              <a:pPr algn="r"/>
              <a:endParaRPr lang="en-US" sz="1200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24D7BE5-DE04-4424-8A66-3349E66C488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722027" y="4922924"/>
              <a:ext cx="456338" cy="457200"/>
              <a:chOff x="1630363" y="587376"/>
              <a:chExt cx="739775" cy="738188"/>
            </a:xfrm>
            <a:solidFill>
              <a:schemeClr val="accent1"/>
            </a:solidFill>
          </p:grpSpPr>
          <p:sp>
            <p:nvSpPr>
              <p:cNvPr id="38" name="Freeform 6">
                <a:extLst>
                  <a:ext uri="{FF2B5EF4-FFF2-40B4-BE49-F238E27FC236}">
                    <a16:creationId xmlns:a16="http://schemas.microsoft.com/office/drawing/2014/main" id="{19E9B0F0-6A81-45A7-A887-905BB1FA129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30363" y="587376"/>
                <a:ext cx="739775" cy="342900"/>
              </a:xfrm>
              <a:custGeom>
                <a:avLst/>
                <a:gdLst>
                  <a:gd name="T0" fmla="*/ 233 w 466"/>
                  <a:gd name="T1" fmla="*/ 0 h 216"/>
                  <a:gd name="T2" fmla="*/ 0 w 466"/>
                  <a:gd name="T3" fmla="*/ 216 h 216"/>
                  <a:gd name="T4" fmla="*/ 466 w 466"/>
                  <a:gd name="T5" fmla="*/ 216 h 216"/>
                  <a:gd name="T6" fmla="*/ 233 w 466"/>
                  <a:gd name="T7" fmla="*/ 0 h 216"/>
                  <a:gd name="T8" fmla="*/ 233 w 466"/>
                  <a:gd name="T9" fmla="*/ 45 h 216"/>
                  <a:gd name="T10" fmla="*/ 381 w 466"/>
                  <a:gd name="T11" fmla="*/ 183 h 216"/>
                  <a:gd name="T12" fmla="*/ 85 w 466"/>
                  <a:gd name="T13" fmla="*/ 183 h 216"/>
                  <a:gd name="T14" fmla="*/ 233 w 466"/>
                  <a:gd name="T15" fmla="*/ 45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6" h="216">
                    <a:moveTo>
                      <a:pt x="233" y="0"/>
                    </a:moveTo>
                    <a:lnTo>
                      <a:pt x="0" y="216"/>
                    </a:lnTo>
                    <a:lnTo>
                      <a:pt x="466" y="216"/>
                    </a:lnTo>
                    <a:lnTo>
                      <a:pt x="233" y="0"/>
                    </a:lnTo>
                    <a:close/>
                    <a:moveTo>
                      <a:pt x="233" y="45"/>
                    </a:moveTo>
                    <a:lnTo>
                      <a:pt x="381" y="183"/>
                    </a:lnTo>
                    <a:lnTo>
                      <a:pt x="85" y="183"/>
                    </a:lnTo>
                    <a:lnTo>
                      <a:pt x="233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39" name="Rectangle 7">
                <a:extLst>
                  <a:ext uri="{FF2B5EF4-FFF2-40B4-BE49-F238E27FC236}">
                    <a16:creationId xmlns:a16="http://schemas.microsoft.com/office/drawing/2014/main" id="{30A2CD36-ABFB-47B0-B0FC-B77C9BC71D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6726" y="982663"/>
                <a:ext cx="52388" cy="2381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40" name="Rectangle 8">
                <a:extLst>
                  <a:ext uri="{FF2B5EF4-FFF2-40B4-BE49-F238E27FC236}">
                    <a16:creationId xmlns:a16="http://schemas.microsoft.com/office/drawing/2014/main" id="{4F08D5F9-DC4B-4E57-AB6D-0C027623B0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0363" y="1273176"/>
                <a:ext cx="739775" cy="523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41" name="Rectangle 9">
                <a:extLst>
                  <a:ext uri="{FF2B5EF4-FFF2-40B4-BE49-F238E27FC236}">
                    <a16:creationId xmlns:a16="http://schemas.microsoft.com/office/drawing/2014/main" id="{30385A26-0B39-4B57-BC69-BC01C6D066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93888" y="982663"/>
                <a:ext cx="53975" cy="2381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60" name="Rectangle 10">
                <a:extLst>
                  <a:ext uri="{FF2B5EF4-FFF2-40B4-BE49-F238E27FC236}">
                    <a16:creationId xmlns:a16="http://schemas.microsoft.com/office/drawing/2014/main" id="{C1EA3D20-51A6-4DDC-80FD-3C8FD5E903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2638" y="982663"/>
                <a:ext cx="52388" cy="2381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61" name="Rectangle 11">
                <a:extLst>
                  <a:ext uri="{FF2B5EF4-FFF2-40B4-BE49-F238E27FC236}">
                    <a16:creationId xmlns:a16="http://schemas.microsoft.com/office/drawing/2014/main" id="{2F8B3D22-0444-4741-A7DA-8624EFCFA3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1388" y="982663"/>
                <a:ext cx="52388" cy="2381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4A377E1-3AFE-AC4E-B229-FF691285A685}"/>
              </a:ext>
            </a:extLst>
          </p:cNvPr>
          <p:cNvGrpSpPr/>
          <p:nvPr/>
        </p:nvGrpSpPr>
        <p:grpSpPr>
          <a:xfrm>
            <a:off x="4300844" y="2434380"/>
            <a:ext cx="1099995" cy="1088802"/>
            <a:chOff x="5549376" y="3250424"/>
            <a:chExt cx="1249680" cy="1106825"/>
          </a:xfrm>
        </p:grpSpPr>
        <p:sp>
          <p:nvSpPr>
            <p:cNvPr id="17" name="Freeform 105">
              <a:extLst>
                <a:ext uri="{FF2B5EF4-FFF2-40B4-BE49-F238E27FC236}">
                  <a16:creationId xmlns:a16="http://schemas.microsoft.com/office/drawing/2014/main" id="{13E87CB0-A39E-418B-9484-29A61CD07AEC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5973837" y="3560059"/>
              <a:ext cx="406202" cy="457200"/>
            </a:xfrm>
            <a:custGeom>
              <a:avLst/>
              <a:gdLst>
                <a:gd name="T0" fmla="*/ 576 w 1152"/>
                <a:gd name="T1" fmla="*/ 96 h 1296"/>
                <a:gd name="T2" fmla="*/ 816 w 1152"/>
                <a:gd name="T3" fmla="*/ 336 h 1296"/>
                <a:gd name="T4" fmla="*/ 576 w 1152"/>
                <a:gd name="T5" fmla="*/ 576 h 1296"/>
                <a:gd name="T6" fmla="*/ 336 w 1152"/>
                <a:gd name="T7" fmla="*/ 336 h 1296"/>
                <a:gd name="T8" fmla="*/ 576 w 1152"/>
                <a:gd name="T9" fmla="*/ 96 h 1296"/>
                <a:gd name="T10" fmla="*/ 576 w 1152"/>
                <a:gd name="T11" fmla="*/ 0 h 1296"/>
                <a:gd name="T12" fmla="*/ 240 w 1152"/>
                <a:gd name="T13" fmla="*/ 336 h 1296"/>
                <a:gd name="T14" fmla="*/ 576 w 1152"/>
                <a:gd name="T15" fmla="*/ 672 h 1296"/>
                <a:gd name="T16" fmla="*/ 912 w 1152"/>
                <a:gd name="T17" fmla="*/ 336 h 1296"/>
                <a:gd name="T18" fmla="*/ 576 w 1152"/>
                <a:gd name="T19" fmla="*/ 0 h 1296"/>
                <a:gd name="T20" fmla="*/ 1152 w 1152"/>
                <a:gd name="T21" fmla="*/ 1104 h 1296"/>
                <a:gd name="T22" fmla="*/ 816 w 1152"/>
                <a:gd name="T23" fmla="*/ 768 h 1296"/>
                <a:gd name="T24" fmla="*/ 336 w 1152"/>
                <a:gd name="T25" fmla="*/ 768 h 1296"/>
                <a:gd name="T26" fmla="*/ 0 w 1152"/>
                <a:gd name="T27" fmla="*/ 1104 h 1296"/>
                <a:gd name="T28" fmla="*/ 0 w 1152"/>
                <a:gd name="T29" fmla="*/ 1296 h 1296"/>
                <a:gd name="T30" fmla="*/ 96 w 1152"/>
                <a:gd name="T31" fmla="*/ 1296 h 1296"/>
                <a:gd name="T32" fmla="*/ 96 w 1152"/>
                <a:gd name="T33" fmla="*/ 1104 h 1296"/>
                <a:gd name="T34" fmla="*/ 336 w 1152"/>
                <a:gd name="T35" fmla="*/ 864 h 1296"/>
                <a:gd name="T36" fmla="*/ 816 w 1152"/>
                <a:gd name="T37" fmla="*/ 864 h 1296"/>
                <a:gd name="T38" fmla="*/ 1056 w 1152"/>
                <a:gd name="T39" fmla="*/ 1104 h 1296"/>
                <a:gd name="T40" fmla="*/ 1056 w 1152"/>
                <a:gd name="T41" fmla="*/ 1296 h 1296"/>
                <a:gd name="T42" fmla="*/ 1152 w 1152"/>
                <a:gd name="T43" fmla="*/ 1296 h 1296"/>
                <a:gd name="T44" fmla="*/ 1152 w 1152"/>
                <a:gd name="T45" fmla="*/ 1104 h 1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2" h="1296">
                  <a:moveTo>
                    <a:pt x="576" y="96"/>
                  </a:moveTo>
                  <a:cubicBezTo>
                    <a:pt x="709" y="96"/>
                    <a:pt x="816" y="204"/>
                    <a:pt x="816" y="336"/>
                  </a:cubicBezTo>
                  <a:cubicBezTo>
                    <a:pt x="816" y="469"/>
                    <a:pt x="709" y="576"/>
                    <a:pt x="576" y="576"/>
                  </a:cubicBezTo>
                  <a:cubicBezTo>
                    <a:pt x="443" y="576"/>
                    <a:pt x="336" y="469"/>
                    <a:pt x="336" y="336"/>
                  </a:cubicBezTo>
                  <a:cubicBezTo>
                    <a:pt x="336" y="204"/>
                    <a:pt x="444" y="96"/>
                    <a:pt x="576" y="96"/>
                  </a:cubicBezTo>
                  <a:moveTo>
                    <a:pt x="576" y="0"/>
                  </a:moveTo>
                  <a:cubicBezTo>
                    <a:pt x="390" y="0"/>
                    <a:pt x="240" y="151"/>
                    <a:pt x="240" y="336"/>
                  </a:cubicBezTo>
                  <a:cubicBezTo>
                    <a:pt x="240" y="522"/>
                    <a:pt x="390" y="672"/>
                    <a:pt x="576" y="672"/>
                  </a:cubicBezTo>
                  <a:cubicBezTo>
                    <a:pt x="762" y="672"/>
                    <a:pt x="912" y="522"/>
                    <a:pt x="912" y="336"/>
                  </a:cubicBezTo>
                  <a:cubicBezTo>
                    <a:pt x="912" y="151"/>
                    <a:pt x="762" y="0"/>
                    <a:pt x="576" y="0"/>
                  </a:cubicBezTo>
                  <a:close/>
                  <a:moveTo>
                    <a:pt x="1152" y="1104"/>
                  </a:moveTo>
                  <a:cubicBezTo>
                    <a:pt x="1152" y="919"/>
                    <a:pt x="1001" y="768"/>
                    <a:pt x="816" y="768"/>
                  </a:cubicBezTo>
                  <a:cubicBezTo>
                    <a:pt x="336" y="768"/>
                    <a:pt x="336" y="768"/>
                    <a:pt x="336" y="768"/>
                  </a:cubicBezTo>
                  <a:cubicBezTo>
                    <a:pt x="151" y="768"/>
                    <a:pt x="0" y="919"/>
                    <a:pt x="0" y="1104"/>
                  </a:cubicBezTo>
                  <a:cubicBezTo>
                    <a:pt x="0" y="1296"/>
                    <a:pt x="0" y="1296"/>
                    <a:pt x="0" y="1296"/>
                  </a:cubicBezTo>
                  <a:cubicBezTo>
                    <a:pt x="96" y="1296"/>
                    <a:pt x="96" y="1296"/>
                    <a:pt x="96" y="1296"/>
                  </a:cubicBezTo>
                  <a:cubicBezTo>
                    <a:pt x="96" y="1104"/>
                    <a:pt x="96" y="1104"/>
                    <a:pt x="96" y="1104"/>
                  </a:cubicBezTo>
                  <a:cubicBezTo>
                    <a:pt x="96" y="972"/>
                    <a:pt x="204" y="864"/>
                    <a:pt x="336" y="864"/>
                  </a:cubicBezTo>
                  <a:cubicBezTo>
                    <a:pt x="816" y="864"/>
                    <a:pt x="816" y="864"/>
                    <a:pt x="816" y="864"/>
                  </a:cubicBezTo>
                  <a:cubicBezTo>
                    <a:pt x="948" y="864"/>
                    <a:pt x="1056" y="972"/>
                    <a:pt x="1056" y="1104"/>
                  </a:cubicBezTo>
                  <a:cubicBezTo>
                    <a:pt x="1056" y="1296"/>
                    <a:pt x="1056" y="1296"/>
                    <a:pt x="1056" y="1296"/>
                  </a:cubicBezTo>
                  <a:cubicBezTo>
                    <a:pt x="1152" y="1296"/>
                    <a:pt x="1152" y="1296"/>
                    <a:pt x="1152" y="1296"/>
                  </a:cubicBezTo>
                  <a:lnTo>
                    <a:pt x="1152" y="110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9323E89-5972-2079-21DB-8D056EDEDA63}"/>
                </a:ext>
              </a:extLst>
            </p:cNvPr>
            <p:cNvSpPr/>
            <p:nvPr/>
          </p:nvSpPr>
          <p:spPr>
            <a:xfrm>
              <a:off x="5549376" y="3250424"/>
              <a:ext cx="1249680" cy="1106825"/>
            </a:xfrm>
            <a:prstGeom prst="rect">
              <a:avLst/>
            </a:prstGeom>
            <a:noFill/>
          </p:spPr>
          <p:txBody>
            <a:bodyPr spcFirstLastPara="1" wrap="none" lIns="68580" tIns="34290" rIns="68580" bIns="34290" numCol="1">
              <a:prstTxWarp prst="textCircle">
                <a:avLst>
                  <a:gd name="adj" fmla="val 10907786"/>
                </a:avLst>
              </a:prstTxWarp>
              <a:spAutoFit/>
            </a:bodyPr>
            <a:lstStyle/>
            <a:p>
              <a:pPr algn="ctr"/>
              <a:r>
                <a:rPr lang="en-US" b="1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The Needs of the Patient come first</a:t>
              </a:r>
            </a:p>
          </p:txBody>
        </p:sp>
      </p:grp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C691B8C4-ED89-9F4F-636D-9608E21027DB}"/>
              </a:ext>
            </a:extLst>
          </p:cNvPr>
          <p:cNvSpPr txBox="1">
            <a:spLocks/>
          </p:cNvSpPr>
          <p:nvPr/>
        </p:nvSpPr>
        <p:spPr>
          <a:xfrm>
            <a:off x="1787812" y="1085032"/>
            <a:ext cx="5773304" cy="411480"/>
          </a:xfrm>
          <a:prstGeom prst="rect">
            <a:avLst/>
          </a:prstGeom>
        </p:spPr>
        <p:txBody>
          <a:bodyPr vert="horz" lIns="34290" tIns="0" rIns="34290" bIns="34293" rtlCol="0">
            <a:noAutofit/>
          </a:bodyPr>
          <a:lstStyle>
            <a:lvl1pPr marL="0" indent="0" algn="ctr" defTabSz="914484" rtl="0" eaLnBrk="1" latinLnBrk="0" hangingPunct="1">
              <a:lnSpc>
                <a:spcPct val="100000"/>
              </a:lnSpc>
              <a:spcBef>
                <a:spcPts val="2400"/>
              </a:spcBef>
              <a:buClr>
                <a:schemeClr val="accent1"/>
              </a:buClr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171450" algn="l" defTabSz="914484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5850" indent="-171450" algn="l" defTabSz="914484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43050" indent="-171450" algn="l" defTabSz="914484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71450" algn="l" defTabSz="914484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830" indent="-228621" algn="l" defTabSz="91448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2072" indent="-228621" algn="l" defTabSz="91448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314" indent="-228621" algn="l" defTabSz="91448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556" indent="-228621" algn="l" defTabSz="91448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“…</a:t>
            </a:r>
            <a:r>
              <a:rPr lang="en-US" sz="15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best interest of the patient is the only interest to be considered…..”</a:t>
            </a:r>
            <a:endParaRPr lang="en-US" sz="15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5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714DE57-16FE-EAE8-4F68-9D7B6D1CF6D3}"/>
              </a:ext>
            </a:extLst>
          </p:cNvPr>
          <p:cNvGrpSpPr/>
          <p:nvPr/>
        </p:nvGrpSpPr>
        <p:grpSpPr>
          <a:xfrm>
            <a:off x="5363367" y="1672151"/>
            <a:ext cx="572700" cy="337029"/>
            <a:chOff x="7149568" y="2229534"/>
            <a:chExt cx="763600" cy="44937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D55FCD6-B960-1C81-9A70-14F3BAC45950}"/>
                </a:ext>
              </a:extLst>
            </p:cNvPr>
            <p:cNvGrpSpPr/>
            <p:nvPr/>
          </p:nvGrpSpPr>
          <p:grpSpPr>
            <a:xfrm>
              <a:off x="7149568" y="2239768"/>
              <a:ext cx="360363" cy="409576"/>
              <a:chOff x="6787096" y="2472995"/>
              <a:chExt cx="360363" cy="409576"/>
            </a:xfrm>
          </p:grpSpPr>
          <p:sp>
            <p:nvSpPr>
              <p:cNvPr id="47" name="Freeform 91">
                <a:extLst>
                  <a:ext uri="{FF2B5EF4-FFF2-40B4-BE49-F238E27FC236}">
                    <a16:creationId xmlns:a16="http://schemas.microsoft.com/office/drawing/2014/main" id="{5E3F873B-2D2D-40A3-9AA3-21CD36E95A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863296" y="2472995"/>
                <a:ext cx="209550" cy="209550"/>
              </a:xfrm>
              <a:custGeom>
                <a:avLst/>
                <a:gdLst>
                  <a:gd name="T0" fmla="*/ 28 w 56"/>
                  <a:gd name="T1" fmla="*/ 8 h 56"/>
                  <a:gd name="T2" fmla="*/ 48 w 56"/>
                  <a:gd name="T3" fmla="*/ 28 h 56"/>
                  <a:gd name="T4" fmla="*/ 28 w 56"/>
                  <a:gd name="T5" fmla="*/ 48 h 56"/>
                  <a:gd name="T6" fmla="*/ 8 w 56"/>
                  <a:gd name="T7" fmla="*/ 28 h 56"/>
                  <a:gd name="T8" fmla="*/ 8 w 56"/>
                  <a:gd name="T9" fmla="*/ 28 h 56"/>
                  <a:gd name="T10" fmla="*/ 28 w 56"/>
                  <a:gd name="T11" fmla="*/ 8 h 56"/>
                  <a:gd name="T12" fmla="*/ 28 w 56"/>
                  <a:gd name="T13" fmla="*/ 0 h 56"/>
                  <a:gd name="T14" fmla="*/ 0 w 56"/>
                  <a:gd name="T15" fmla="*/ 28 h 56"/>
                  <a:gd name="T16" fmla="*/ 28 w 56"/>
                  <a:gd name="T17" fmla="*/ 56 h 56"/>
                  <a:gd name="T18" fmla="*/ 56 w 56"/>
                  <a:gd name="T19" fmla="*/ 28 h 56"/>
                  <a:gd name="T20" fmla="*/ 28 w 56"/>
                  <a:gd name="T21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6" h="56">
                    <a:moveTo>
                      <a:pt x="28" y="8"/>
                    </a:moveTo>
                    <a:cubicBezTo>
                      <a:pt x="39" y="8"/>
                      <a:pt x="48" y="17"/>
                      <a:pt x="48" y="28"/>
                    </a:cubicBezTo>
                    <a:cubicBezTo>
                      <a:pt x="48" y="39"/>
                      <a:pt x="39" y="48"/>
                      <a:pt x="28" y="48"/>
                    </a:cubicBezTo>
                    <a:cubicBezTo>
                      <a:pt x="17" y="48"/>
                      <a:pt x="8" y="39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8" y="17"/>
                      <a:pt x="17" y="8"/>
                      <a:pt x="28" y="8"/>
                    </a:cubicBezTo>
                    <a:moveTo>
                      <a:pt x="28" y="0"/>
                    </a:moveTo>
                    <a:cubicBezTo>
                      <a:pt x="12" y="0"/>
                      <a:pt x="0" y="12"/>
                      <a:pt x="0" y="28"/>
                    </a:cubicBezTo>
                    <a:cubicBezTo>
                      <a:pt x="0" y="43"/>
                      <a:pt x="12" y="56"/>
                      <a:pt x="28" y="56"/>
                    </a:cubicBezTo>
                    <a:cubicBezTo>
                      <a:pt x="43" y="56"/>
                      <a:pt x="56" y="43"/>
                      <a:pt x="56" y="28"/>
                    </a:cubicBezTo>
                    <a:cubicBezTo>
                      <a:pt x="56" y="12"/>
                      <a:pt x="43" y="0"/>
                      <a:pt x="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  <p:sp>
            <p:nvSpPr>
              <p:cNvPr id="48" name="Freeform 92">
                <a:extLst>
                  <a:ext uri="{FF2B5EF4-FFF2-40B4-BE49-F238E27FC236}">
                    <a16:creationId xmlns:a16="http://schemas.microsoft.com/office/drawing/2014/main" id="{8BF9122F-D82D-4736-922D-59F49D6225C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787096" y="2712708"/>
                <a:ext cx="360363" cy="169863"/>
              </a:xfrm>
              <a:custGeom>
                <a:avLst/>
                <a:gdLst>
                  <a:gd name="T0" fmla="*/ 68 w 96"/>
                  <a:gd name="T1" fmla="*/ 0 h 45"/>
                  <a:gd name="T2" fmla="*/ 28 w 96"/>
                  <a:gd name="T3" fmla="*/ 0 h 45"/>
                  <a:gd name="T4" fmla="*/ 0 w 96"/>
                  <a:gd name="T5" fmla="*/ 28 h 45"/>
                  <a:gd name="T6" fmla="*/ 0 w 96"/>
                  <a:gd name="T7" fmla="*/ 44 h 45"/>
                  <a:gd name="T8" fmla="*/ 8 w 96"/>
                  <a:gd name="T9" fmla="*/ 44 h 45"/>
                  <a:gd name="T10" fmla="*/ 8 w 96"/>
                  <a:gd name="T11" fmla="*/ 28 h 45"/>
                  <a:gd name="T12" fmla="*/ 28 w 96"/>
                  <a:gd name="T13" fmla="*/ 8 h 45"/>
                  <a:gd name="T14" fmla="*/ 28 w 96"/>
                  <a:gd name="T15" fmla="*/ 16 h 45"/>
                  <a:gd name="T16" fmla="*/ 16 w 96"/>
                  <a:gd name="T17" fmla="*/ 32 h 45"/>
                  <a:gd name="T18" fmla="*/ 16 w 96"/>
                  <a:gd name="T19" fmla="*/ 44 h 45"/>
                  <a:gd name="T20" fmla="*/ 24 w 96"/>
                  <a:gd name="T21" fmla="*/ 44 h 45"/>
                  <a:gd name="T22" fmla="*/ 24 w 96"/>
                  <a:gd name="T23" fmla="*/ 32 h 45"/>
                  <a:gd name="T24" fmla="*/ 32 w 96"/>
                  <a:gd name="T25" fmla="*/ 24 h 45"/>
                  <a:gd name="T26" fmla="*/ 40 w 96"/>
                  <a:gd name="T27" fmla="*/ 32 h 45"/>
                  <a:gd name="T28" fmla="*/ 40 w 96"/>
                  <a:gd name="T29" fmla="*/ 44 h 45"/>
                  <a:gd name="T30" fmla="*/ 48 w 96"/>
                  <a:gd name="T31" fmla="*/ 44 h 45"/>
                  <a:gd name="T32" fmla="*/ 48 w 96"/>
                  <a:gd name="T33" fmla="*/ 32 h 45"/>
                  <a:gd name="T34" fmla="*/ 36 w 96"/>
                  <a:gd name="T35" fmla="*/ 16 h 45"/>
                  <a:gd name="T36" fmla="*/ 36 w 96"/>
                  <a:gd name="T37" fmla="*/ 8 h 45"/>
                  <a:gd name="T38" fmla="*/ 66 w 96"/>
                  <a:gd name="T39" fmla="*/ 8 h 45"/>
                  <a:gd name="T40" fmla="*/ 66 w 96"/>
                  <a:gd name="T41" fmla="*/ 24 h 45"/>
                  <a:gd name="T42" fmla="*/ 61 w 96"/>
                  <a:gd name="T43" fmla="*/ 38 h 45"/>
                  <a:gd name="T44" fmla="*/ 74 w 96"/>
                  <a:gd name="T45" fmla="*/ 43 h 45"/>
                  <a:gd name="T46" fmla="*/ 79 w 96"/>
                  <a:gd name="T47" fmla="*/ 30 h 45"/>
                  <a:gd name="T48" fmla="*/ 74 w 96"/>
                  <a:gd name="T49" fmla="*/ 24 h 45"/>
                  <a:gd name="T50" fmla="*/ 74 w 96"/>
                  <a:gd name="T51" fmla="*/ 9 h 45"/>
                  <a:gd name="T52" fmla="*/ 88 w 96"/>
                  <a:gd name="T53" fmla="*/ 28 h 45"/>
                  <a:gd name="T54" fmla="*/ 88 w 96"/>
                  <a:gd name="T55" fmla="*/ 44 h 45"/>
                  <a:gd name="T56" fmla="*/ 96 w 96"/>
                  <a:gd name="T57" fmla="*/ 44 h 45"/>
                  <a:gd name="T58" fmla="*/ 96 w 96"/>
                  <a:gd name="T59" fmla="*/ 28 h 45"/>
                  <a:gd name="T60" fmla="*/ 68 w 96"/>
                  <a:gd name="T61" fmla="*/ 0 h 45"/>
                  <a:gd name="T62" fmla="*/ 70 w 96"/>
                  <a:gd name="T63" fmla="*/ 38 h 45"/>
                  <a:gd name="T64" fmla="*/ 66 w 96"/>
                  <a:gd name="T65" fmla="*/ 34 h 45"/>
                  <a:gd name="T66" fmla="*/ 70 w 96"/>
                  <a:gd name="T67" fmla="*/ 30 h 45"/>
                  <a:gd name="T68" fmla="*/ 74 w 96"/>
                  <a:gd name="T69" fmla="*/ 34 h 45"/>
                  <a:gd name="T70" fmla="*/ 70 w 96"/>
                  <a:gd name="T71" fmla="*/ 38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6" h="45">
                    <a:moveTo>
                      <a:pt x="68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12" y="0"/>
                      <a:pt x="0" y="12"/>
                      <a:pt x="0" y="28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8" y="17"/>
                      <a:pt x="17" y="8"/>
                      <a:pt x="28" y="8"/>
                    </a:cubicBezTo>
                    <a:cubicBezTo>
                      <a:pt x="28" y="16"/>
                      <a:pt x="28" y="16"/>
                      <a:pt x="28" y="16"/>
                    </a:cubicBezTo>
                    <a:cubicBezTo>
                      <a:pt x="21" y="18"/>
                      <a:pt x="16" y="24"/>
                      <a:pt x="16" y="32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24" y="44"/>
                      <a:pt x="24" y="44"/>
                      <a:pt x="24" y="44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27"/>
                      <a:pt x="27" y="24"/>
                      <a:pt x="32" y="24"/>
                    </a:cubicBezTo>
                    <a:cubicBezTo>
                      <a:pt x="36" y="24"/>
                      <a:pt x="40" y="27"/>
                      <a:pt x="40" y="32"/>
                    </a:cubicBezTo>
                    <a:cubicBezTo>
                      <a:pt x="40" y="44"/>
                      <a:pt x="40" y="44"/>
                      <a:pt x="40" y="44"/>
                    </a:cubicBezTo>
                    <a:cubicBezTo>
                      <a:pt x="48" y="44"/>
                      <a:pt x="48" y="44"/>
                      <a:pt x="48" y="44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8" y="24"/>
                      <a:pt x="43" y="18"/>
                      <a:pt x="36" y="16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66" y="8"/>
                      <a:pt x="66" y="8"/>
                      <a:pt x="66" y="8"/>
                    </a:cubicBezTo>
                    <a:cubicBezTo>
                      <a:pt x="66" y="24"/>
                      <a:pt x="66" y="24"/>
                      <a:pt x="66" y="24"/>
                    </a:cubicBezTo>
                    <a:cubicBezTo>
                      <a:pt x="61" y="27"/>
                      <a:pt x="58" y="33"/>
                      <a:pt x="61" y="38"/>
                    </a:cubicBezTo>
                    <a:cubicBezTo>
                      <a:pt x="63" y="43"/>
                      <a:pt x="69" y="45"/>
                      <a:pt x="74" y="43"/>
                    </a:cubicBezTo>
                    <a:cubicBezTo>
                      <a:pt x="79" y="41"/>
                      <a:pt x="81" y="35"/>
                      <a:pt x="79" y="30"/>
                    </a:cubicBezTo>
                    <a:cubicBezTo>
                      <a:pt x="78" y="27"/>
                      <a:pt x="76" y="25"/>
                      <a:pt x="74" y="24"/>
                    </a:cubicBezTo>
                    <a:cubicBezTo>
                      <a:pt x="74" y="9"/>
                      <a:pt x="74" y="9"/>
                      <a:pt x="74" y="9"/>
                    </a:cubicBezTo>
                    <a:cubicBezTo>
                      <a:pt x="82" y="11"/>
                      <a:pt x="88" y="19"/>
                      <a:pt x="88" y="28"/>
                    </a:cubicBezTo>
                    <a:cubicBezTo>
                      <a:pt x="88" y="44"/>
                      <a:pt x="88" y="44"/>
                      <a:pt x="88" y="44"/>
                    </a:cubicBezTo>
                    <a:cubicBezTo>
                      <a:pt x="96" y="44"/>
                      <a:pt x="96" y="44"/>
                      <a:pt x="96" y="44"/>
                    </a:cubicBezTo>
                    <a:cubicBezTo>
                      <a:pt x="96" y="28"/>
                      <a:pt x="96" y="28"/>
                      <a:pt x="96" y="28"/>
                    </a:cubicBezTo>
                    <a:cubicBezTo>
                      <a:pt x="96" y="12"/>
                      <a:pt x="83" y="0"/>
                      <a:pt x="68" y="0"/>
                    </a:cubicBezTo>
                    <a:close/>
                    <a:moveTo>
                      <a:pt x="70" y="38"/>
                    </a:moveTo>
                    <a:cubicBezTo>
                      <a:pt x="68" y="38"/>
                      <a:pt x="66" y="36"/>
                      <a:pt x="66" y="34"/>
                    </a:cubicBezTo>
                    <a:cubicBezTo>
                      <a:pt x="66" y="31"/>
                      <a:pt x="68" y="30"/>
                      <a:pt x="70" y="30"/>
                    </a:cubicBezTo>
                    <a:cubicBezTo>
                      <a:pt x="72" y="30"/>
                      <a:pt x="74" y="31"/>
                      <a:pt x="74" y="34"/>
                    </a:cubicBezTo>
                    <a:cubicBezTo>
                      <a:pt x="74" y="36"/>
                      <a:pt x="72" y="38"/>
                      <a:pt x="70" y="3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 dirty="0"/>
              </a:p>
            </p:txBody>
          </p:sp>
        </p:grpSp>
        <p:sp>
          <p:nvSpPr>
            <p:cNvPr id="19" name="Freeform 105">
              <a:extLst>
                <a:ext uri="{FF2B5EF4-FFF2-40B4-BE49-F238E27FC236}">
                  <a16:creationId xmlns:a16="http://schemas.microsoft.com/office/drawing/2014/main" id="{0C017127-139C-AB09-74A7-598BD6298D2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7542691" y="2229534"/>
              <a:ext cx="370477" cy="416990"/>
            </a:xfrm>
            <a:custGeom>
              <a:avLst/>
              <a:gdLst>
                <a:gd name="T0" fmla="*/ 576 w 1152"/>
                <a:gd name="T1" fmla="*/ 96 h 1296"/>
                <a:gd name="T2" fmla="*/ 816 w 1152"/>
                <a:gd name="T3" fmla="*/ 336 h 1296"/>
                <a:gd name="T4" fmla="*/ 576 w 1152"/>
                <a:gd name="T5" fmla="*/ 576 h 1296"/>
                <a:gd name="T6" fmla="*/ 336 w 1152"/>
                <a:gd name="T7" fmla="*/ 336 h 1296"/>
                <a:gd name="T8" fmla="*/ 576 w 1152"/>
                <a:gd name="T9" fmla="*/ 96 h 1296"/>
                <a:gd name="T10" fmla="*/ 576 w 1152"/>
                <a:gd name="T11" fmla="*/ 0 h 1296"/>
                <a:gd name="T12" fmla="*/ 240 w 1152"/>
                <a:gd name="T13" fmla="*/ 336 h 1296"/>
                <a:gd name="T14" fmla="*/ 576 w 1152"/>
                <a:gd name="T15" fmla="*/ 672 h 1296"/>
                <a:gd name="T16" fmla="*/ 912 w 1152"/>
                <a:gd name="T17" fmla="*/ 336 h 1296"/>
                <a:gd name="T18" fmla="*/ 576 w 1152"/>
                <a:gd name="T19" fmla="*/ 0 h 1296"/>
                <a:gd name="T20" fmla="*/ 1152 w 1152"/>
                <a:gd name="T21" fmla="*/ 1104 h 1296"/>
                <a:gd name="T22" fmla="*/ 816 w 1152"/>
                <a:gd name="T23" fmla="*/ 768 h 1296"/>
                <a:gd name="T24" fmla="*/ 336 w 1152"/>
                <a:gd name="T25" fmla="*/ 768 h 1296"/>
                <a:gd name="T26" fmla="*/ 0 w 1152"/>
                <a:gd name="T27" fmla="*/ 1104 h 1296"/>
                <a:gd name="T28" fmla="*/ 0 w 1152"/>
                <a:gd name="T29" fmla="*/ 1296 h 1296"/>
                <a:gd name="T30" fmla="*/ 96 w 1152"/>
                <a:gd name="T31" fmla="*/ 1296 h 1296"/>
                <a:gd name="T32" fmla="*/ 96 w 1152"/>
                <a:gd name="T33" fmla="*/ 1104 h 1296"/>
                <a:gd name="T34" fmla="*/ 336 w 1152"/>
                <a:gd name="T35" fmla="*/ 864 h 1296"/>
                <a:gd name="T36" fmla="*/ 816 w 1152"/>
                <a:gd name="T37" fmla="*/ 864 h 1296"/>
                <a:gd name="T38" fmla="*/ 1056 w 1152"/>
                <a:gd name="T39" fmla="*/ 1104 h 1296"/>
                <a:gd name="T40" fmla="*/ 1056 w 1152"/>
                <a:gd name="T41" fmla="*/ 1296 h 1296"/>
                <a:gd name="T42" fmla="*/ 1152 w 1152"/>
                <a:gd name="T43" fmla="*/ 1296 h 1296"/>
                <a:gd name="T44" fmla="*/ 1152 w 1152"/>
                <a:gd name="T45" fmla="*/ 1104 h 1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52" h="1296">
                  <a:moveTo>
                    <a:pt x="576" y="96"/>
                  </a:moveTo>
                  <a:cubicBezTo>
                    <a:pt x="709" y="96"/>
                    <a:pt x="816" y="204"/>
                    <a:pt x="816" y="336"/>
                  </a:cubicBezTo>
                  <a:cubicBezTo>
                    <a:pt x="816" y="469"/>
                    <a:pt x="709" y="576"/>
                    <a:pt x="576" y="576"/>
                  </a:cubicBezTo>
                  <a:cubicBezTo>
                    <a:pt x="443" y="576"/>
                    <a:pt x="336" y="469"/>
                    <a:pt x="336" y="336"/>
                  </a:cubicBezTo>
                  <a:cubicBezTo>
                    <a:pt x="336" y="204"/>
                    <a:pt x="444" y="96"/>
                    <a:pt x="576" y="96"/>
                  </a:cubicBezTo>
                  <a:moveTo>
                    <a:pt x="576" y="0"/>
                  </a:moveTo>
                  <a:cubicBezTo>
                    <a:pt x="390" y="0"/>
                    <a:pt x="240" y="151"/>
                    <a:pt x="240" y="336"/>
                  </a:cubicBezTo>
                  <a:cubicBezTo>
                    <a:pt x="240" y="522"/>
                    <a:pt x="390" y="672"/>
                    <a:pt x="576" y="672"/>
                  </a:cubicBezTo>
                  <a:cubicBezTo>
                    <a:pt x="762" y="672"/>
                    <a:pt x="912" y="522"/>
                    <a:pt x="912" y="336"/>
                  </a:cubicBezTo>
                  <a:cubicBezTo>
                    <a:pt x="912" y="151"/>
                    <a:pt x="762" y="0"/>
                    <a:pt x="576" y="0"/>
                  </a:cubicBezTo>
                  <a:close/>
                  <a:moveTo>
                    <a:pt x="1152" y="1104"/>
                  </a:moveTo>
                  <a:cubicBezTo>
                    <a:pt x="1152" y="919"/>
                    <a:pt x="1001" y="768"/>
                    <a:pt x="816" y="768"/>
                  </a:cubicBezTo>
                  <a:cubicBezTo>
                    <a:pt x="336" y="768"/>
                    <a:pt x="336" y="768"/>
                    <a:pt x="336" y="768"/>
                  </a:cubicBezTo>
                  <a:cubicBezTo>
                    <a:pt x="151" y="768"/>
                    <a:pt x="0" y="919"/>
                    <a:pt x="0" y="1104"/>
                  </a:cubicBezTo>
                  <a:cubicBezTo>
                    <a:pt x="0" y="1296"/>
                    <a:pt x="0" y="1296"/>
                    <a:pt x="0" y="1296"/>
                  </a:cubicBezTo>
                  <a:cubicBezTo>
                    <a:pt x="96" y="1296"/>
                    <a:pt x="96" y="1296"/>
                    <a:pt x="96" y="1296"/>
                  </a:cubicBezTo>
                  <a:cubicBezTo>
                    <a:pt x="96" y="1104"/>
                    <a:pt x="96" y="1104"/>
                    <a:pt x="96" y="1104"/>
                  </a:cubicBezTo>
                  <a:cubicBezTo>
                    <a:pt x="96" y="972"/>
                    <a:pt x="204" y="864"/>
                    <a:pt x="336" y="864"/>
                  </a:cubicBezTo>
                  <a:cubicBezTo>
                    <a:pt x="816" y="864"/>
                    <a:pt x="816" y="864"/>
                    <a:pt x="816" y="864"/>
                  </a:cubicBezTo>
                  <a:cubicBezTo>
                    <a:pt x="948" y="864"/>
                    <a:pt x="1056" y="972"/>
                    <a:pt x="1056" y="1104"/>
                  </a:cubicBezTo>
                  <a:cubicBezTo>
                    <a:pt x="1056" y="1296"/>
                    <a:pt x="1056" y="1296"/>
                    <a:pt x="1056" y="1296"/>
                  </a:cubicBezTo>
                  <a:cubicBezTo>
                    <a:pt x="1152" y="1296"/>
                    <a:pt x="1152" y="1296"/>
                    <a:pt x="1152" y="1296"/>
                  </a:cubicBezTo>
                  <a:lnTo>
                    <a:pt x="1152" y="110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467B6111-8AE8-8B4A-6B6A-B3952485E7BA}"/>
                </a:ext>
              </a:extLst>
            </p:cNvPr>
            <p:cNvSpPr/>
            <p:nvPr/>
          </p:nvSpPr>
          <p:spPr>
            <a:xfrm rot="10800000">
              <a:off x="7690597" y="2493023"/>
              <a:ext cx="74792" cy="4127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29" name="Diamond 28">
              <a:extLst>
                <a:ext uri="{FF2B5EF4-FFF2-40B4-BE49-F238E27FC236}">
                  <a16:creationId xmlns:a16="http://schemas.microsoft.com/office/drawing/2014/main" id="{8C996E06-2807-7417-B88D-92D8A44ECB2F}"/>
                </a:ext>
              </a:extLst>
            </p:cNvPr>
            <p:cNvSpPr/>
            <p:nvPr/>
          </p:nvSpPr>
          <p:spPr>
            <a:xfrm>
              <a:off x="7690556" y="2512634"/>
              <a:ext cx="74792" cy="166272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91972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456333666122852"/>
</p:tagLst>
</file>

<file path=ppt/theme/theme1.xml><?xml version="1.0" encoding="utf-8"?>
<a:theme xmlns:a="http://schemas.openxmlformats.org/drawingml/2006/main" name="2_16-9 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6-9 White Backgroud">
  <a:themeElements>
    <a:clrScheme name="Custom 1">
      <a:dk1>
        <a:srgbClr val="000000"/>
      </a:dk1>
      <a:lt1>
        <a:srgbClr val="FFFFFF"/>
      </a:lt1>
      <a:dk2>
        <a:srgbClr val="333F48"/>
      </a:dk2>
      <a:lt2>
        <a:srgbClr val="D6D2CF"/>
      </a:lt2>
      <a:accent1>
        <a:srgbClr val="00A8B6"/>
      </a:accent1>
      <a:accent2>
        <a:srgbClr val="BF5700"/>
      </a:accent2>
      <a:accent3>
        <a:srgbClr val="A5A5A5"/>
      </a:accent3>
      <a:accent4>
        <a:srgbClr val="F8971F"/>
      </a:accent4>
      <a:accent5>
        <a:srgbClr val="005E86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16-9 White Backgroud">
  <a:themeElements>
    <a:clrScheme name="UT new orange">
      <a:dk1>
        <a:srgbClr val="000000"/>
      </a:dk1>
      <a:lt1>
        <a:srgbClr val="FFFFFF"/>
      </a:lt1>
      <a:dk2>
        <a:srgbClr val="333F48"/>
      </a:dk2>
      <a:lt2>
        <a:srgbClr val="D6D2CF"/>
      </a:lt2>
      <a:accent1>
        <a:srgbClr val="005F86"/>
      </a:accent1>
      <a:accent2>
        <a:srgbClr val="BF5700"/>
      </a:accent2>
      <a:accent3>
        <a:srgbClr val="A5A5A5"/>
      </a:accent3>
      <a:accent4>
        <a:srgbClr val="F8971F"/>
      </a:accent4>
      <a:accent5>
        <a:srgbClr val="00A9B7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16-9 White Backgroud">
  <a:themeElements>
    <a:clrScheme name="UT new orange">
      <a:dk1>
        <a:srgbClr val="000000"/>
      </a:dk1>
      <a:lt1>
        <a:srgbClr val="FFFFFF"/>
      </a:lt1>
      <a:dk2>
        <a:srgbClr val="333F48"/>
      </a:dk2>
      <a:lt2>
        <a:srgbClr val="D6D2CF"/>
      </a:lt2>
      <a:accent1>
        <a:srgbClr val="005F86"/>
      </a:accent1>
      <a:accent2>
        <a:srgbClr val="BF5700"/>
      </a:accent2>
      <a:accent3>
        <a:srgbClr val="A5A5A5"/>
      </a:accent3>
      <a:accent4>
        <a:srgbClr val="F8971F"/>
      </a:accent4>
      <a:accent5>
        <a:srgbClr val="00A9B7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TemplafySlideTemplateConfiguration><![CDATA[{"slideVersion":1,"isValidatorEnabled":false,"isLocked":false,"elementsMetadata":[],"slideId":"637565206210064266","enableDocumentContentUpdater":false,"version":"2.0"}]]></TemplafySlideTemplateConfiguration>
</file>

<file path=customXml/item2.xml><?xml version="1.0" encoding="utf-8"?>
<TemplafySlideFormConfiguration><![CDATA[{"formFields":[],"formDataEntries":[]}]]></TemplafySlideFormConfiguration>
</file>

<file path=customXml/itemProps1.xml><?xml version="1.0" encoding="utf-8"?>
<ds:datastoreItem xmlns:ds="http://schemas.openxmlformats.org/officeDocument/2006/customXml" ds:itemID="{CDA7268D-53B7-7A41-B1BE-4B48D7F910CD}">
  <ds:schemaRefs/>
</ds:datastoreItem>
</file>

<file path=customXml/itemProps2.xml><?xml version="1.0" encoding="utf-8"?>
<ds:datastoreItem xmlns:ds="http://schemas.openxmlformats.org/officeDocument/2006/customXml" ds:itemID="{19307893-FF6C-D041-95C4-17C6193495F1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9162</TotalTime>
  <Words>801</Words>
  <Application>Microsoft Office PowerPoint</Application>
  <PresentationFormat>On-screen Show (16:9)</PresentationFormat>
  <Paragraphs>165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Arial Black</vt:lpstr>
      <vt:lpstr>Calibri</vt:lpstr>
      <vt:lpstr>Times New Roman</vt:lpstr>
      <vt:lpstr>Wingdings</vt:lpstr>
      <vt:lpstr>ヒラギノ角ゴ Pro W3</vt:lpstr>
      <vt:lpstr>2_16-9 Cover</vt:lpstr>
      <vt:lpstr>16-9 White Backgroud</vt:lpstr>
      <vt:lpstr>1_16-9 White Backgroud</vt:lpstr>
      <vt:lpstr>2_16-9 White Backgroud</vt:lpstr>
      <vt:lpstr>Mayo Model of leadership &amp; Administration</vt:lpstr>
      <vt:lpstr>Outline</vt:lpstr>
      <vt:lpstr>History &amp; Evolution</vt:lpstr>
      <vt:lpstr>Physician Led; Professionally Managed Shared Governance Leadership Model “Defined the Dyad”</vt:lpstr>
      <vt:lpstr>Plummers Practice</vt:lpstr>
      <vt:lpstr>Harwicks Organizational Innovation</vt:lpstr>
      <vt:lpstr>Harwicks Talent Cultivation</vt:lpstr>
      <vt:lpstr>Key differentiators of Mayo Clinic</vt:lpstr>
      <vt:lpstr>6 Distinguishing features of Mayo Clinic</vt:lpstr>
      <vt:lpstr>Mayo Properties to trust</vt:lpstr>
      <vt:lpstr>Mayo Administrator Role</vt:lpstr>
      <vt:lpstr>Role of the Mayo Administrator</vt:lpstr>
      <vt:lpstr>Qualities of a Mayo Administrator</vt:lpstr>
      <vt:lpstr>Relieve the MD Leader of Admin “Burden”</vt:lpstr>
      <vt:lpstr>The Model in Practice-How it Gets Done</vt:lpstr>
      <vt:lpstr>Talent Cultivation 3 Epochs</vt:lpstr>
      <vt:lpstr>PowerPoint Presentation</vt:lpstr>
      <vt:lpstr>Assignments </vt:lpstr>
      <vt:lpstr>Examples of impact-Patient Centric</vt:lpstr>
      <vt:lpstr>Physician Leadership &amp; Assignment Matching</vt:lpstr>
      <vt:lpstr>Rotational leadership</vt:lpstr>
      <vt:lpstr>Rotational Advantages</vt:lpstr>
      <vt:lpstr>Critical Success Factors of a Mayo Administrator</vt:lpstr>
      <vt:lpstr>Establishing Credibility- Must be earned must be authentic</vt:lpstr>
      <vt:lpstr>Managing Performance</vt:lpstr>
      <vt:lpstr>Managing Career Growth</vt:lpstr>
      <vt:lpstr>QUESTIONS  &amp; ANSWERS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</dc:title>
  <dc:subject/>
  <dc:creator>University Marketing and Creative Services</dc:creator>
  <cp:keywords/>
  <dc:description/>
  <cp:lastModifiedBy>Patel, Sima</cp:lastModifiedBy>
  <cp:revision>481</cp:revision>
  <cp:lastPrinted>2011-01-24T02:49:42Z</cp:lastPrinted>
  <dcterms:created xsi:type="dcterms:W3CDTF">2011-06-30T15:04:08Z</dcterms:created>
  <dcterms:modified xsi:type="dcterms:W3CDTF">2023-11-03T02:21:08Z</dcterms:modified>
  <cp:category/>
</cp:coreProperties>
</file>