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696" r:id="rId5"/>
    <p:sldMasterId id="2147483660" r:id="rId6"/>
    <p:sldMasterId id="2147483672" r:id="rId7"/>
    <p:sldMasterId id="2147483684" r:id="rId8"/>
  </p:sldMasterIdLst>
  <p:notesMasterIdLst>
    <p:notesMasterId r:id="rId14"/>
  </p:notesMasterIdLst>
  <p:sldIdLst>
    <p:sldId id="1264" r:id="rId9"/>
    <p:sldId id="1265" r:id="rId10"/>
    <p:sldId id="1266" r:id="rId11"/>
    <p:sldId id="1267" r:id="rId12"/>
    <p:sldId id="443" r:id="rId1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297"/>
    <a:srgbClr val="BF5700"/>
    <a:srgbClr val="00A9B7"/>
    <a:srgbClr val="015CAB"/>
    <a:srgbClr val="C05601"/>
    <a:srgbClr val="6E6F71"/>
    <a:srgbClr val="5F5F5F"/>
    <a:srgbClr val="C0C0C0"/>
    <a:srgbClr val="848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9" autoAdjust="0"/>
    <p:restoredTop sz="94708"/>
  </p:normalViewPr>
  <p:slideViewPr>
    <p:cSldViewPr snapToGrid="0" snapToObjects="1">
      <p:cViewPr varScale="1">
        <p:scale>
          <a:sx n="138" d="100"/>
          <a:sy n="138" d="100"/>
        </p:scale>
        <p:origin x="978" y="120"/>
      </p:cViewPr>
      <p:guideLst>
        <p:guide orient="horz" pos="1548"/>
        <p:guide pos="2880"/>
        <p:guide pos="1440"/>
        <p:guide pos="4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1C13C8-2E24-43C0-BFB6-08E97004F6A3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5B2963-7B56-4634-853D-C5D86F21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10-16-2023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B2963-7B56-4634-853D-C5D86F210B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Updated 10-16-2023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B2963-7B56-4634-853D-C5D86F210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n-US" dirty="0"/>
              <a:t>SR</a:t>
            </a:r>
            <a:endParaRPr dirty="0"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4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21D33-F118-8E49-855C-0856111F2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172" y="1495931"/>
            <a:ext cx="8242160" cy="154608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rgbClr val="C056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RGB_formal_Dell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72" y="441601"/>
            <a:ext cx="3617410" cy="65578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139488" y="3283763"/>
            <a:ext cx="6867525" cy="4747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400"/>
              </a:spcAft>
              <a:buFontTx/>
              <a:buNone/>
              <a:defRPr sz="2400" b="1"/>
            </a:lvl1pPr>
            <a:lvl2pPr marL="0" indent="0" algn="ctr">
              <a:spcBef>
                <a:spcPts val="0"/>
              </a:spcBef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139487" y="3790356"/>
            <a:ext cx="6867525" cy="10925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89820" y="207396"/>
            <a:ext cx="1904512" cy="8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53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83" lvl="1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675" lvl="2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566" lvl="3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457" lvl="4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348" lvl="5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6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3603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03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85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712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549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945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46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8065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46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EDEA-B4C7-804D-8F0D-0E1AEB18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1847-1E89-7A49-AE52-6DC9C93F8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5" y="1106424"/>
            <a:ext cx="8425790" cy="33467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341563" y="4517136"/>
            <a:ext cx="5421312" cy="557783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E6F71"/>
                </a:solidFill>
              </a:defRPr>
            </a:lvl1pPr>
            <a:lvl2pPr marL="457200" indent="0">
              <a:spcAft>
                <a:spcPts val="0"/>
              </a:spcAft>
              <a:buNone/>
              <a:defRPr sz="1400">
                <a:solidFill>
                  <a:srgbClr val="6E6F71"/>
                </a:solidFill>
              </a:defRPr>
            </a:lvl2pPr>
            <a:lvl3pPr marL="914400" indent="0">
              <a:spcAft>
                <a:spcPts val="0"/>
              </a:spcAft>
              <a:buNone/>
              <a:defRPr sz="1400">
                <a:solidFill>
                  <a:srgbClr val="6E6F71"/>
                </a:solidFill>
              </a:defRPr>
            </a:lvl3pPr>
            <a:lvl4pPr marL="1371600" indent="0">
              <a:spcAft>
                <a:spcPts val="0"/>
              </a:spcAft>
              <a:buNone/>
              <a:defRPr sz="1400">
                <a:solidFill>
                  <a:srgbClr val="6E6F71"/>
                </a:solidFill>
              </a:defRPr>
            </a:lvl4pPr>
            <a:lvl5pPr marL="1828800" indent="0">
              <a:spcAft>
                <a:spcPts val="0"/>
              </a:spcAft>
              <a:buNone/>
              <a:defRPr sz="1400">
                <a:solidFill>
                  <a:srgbClr val="6E6F7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42141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573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461"/>
            <a:ext cx="2057400" cy="410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461"/>
            <a:ext cx="6019800" cy="410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E584-EBFB-2148-B937-200753D6561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B0E2-CCC2-354A-A2EE-BABE1BE2D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2958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678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165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2816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9727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787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1569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1569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3011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712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712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09182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1419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459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132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2612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18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07E8F-F76C-064C-AA99-1F6A8C51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680E-D79B-DB43-A426-6ABB7366D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749" y="1370013"/>
            <a:ext cx="3897051" cy="31093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2279E-FF5A-E248-A458-B1980BD8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299" y="1370013"/>
            <a:ext cx="3897051" cy="31093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7627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988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75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24275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149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391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1507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1507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DC8D-BF94-774B-9230-AAB2346DB724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FAE6-B0EF-124B-B009-0E6C50D6F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6663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173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402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69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0685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703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0811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93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14CF-6F3D-BF43-9D2D-48210691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80176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5175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9783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0058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CCDE-61F9-774B-832E-61ADD19C4E8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781F0-D6EE-D640-9226-270F17FAE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401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11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50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9329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03792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648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3428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56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903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414CF-6F3D-BF43-9D2D-48210691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C30F07-DF83-8949-BB34-DF4AC926C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105" y="4636827"/>
            <a:ext cx="8425790" cy="26464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0840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8794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93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2988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875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24275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668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027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118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118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49B5D-1667-4546-AACC-0CBEFFC2C35B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2F9B5-2A22-C04C-97DF-8FC3844C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02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9408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293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9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9" y="4656119"/>
            <a:ext cx="1913971" cy="309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2839" y="4533090"/>
            <a:ext cx="92667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DA762-2C23-A447-B5E0-1D10175B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05" y="148894"/>
            <a:ext cx="8425790" cy="829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004C-8BE1-3542-A09A-1EF50FEF7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105" y="1106424"/>
            <a:ext cx="8425790" cy="314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RGB_formal_Dell.pd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" y="4623724"/>
            <a:ext cx="1924985" cy="348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76549" y="4499393"/>
            <a:ext cx="1008346" cy="47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0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8" r:id="rId5"/>
    <p:sldLayoutId id="2147483724" r:id="rId6"/>
    <p:sldLayoutId id="2147483725" r:id="rId7"/>
    <p:sldLayoutId id="2147483726" r:id="rId8"/>
    <p:sldLayoutId id="2147483727" r:id="rId9"/>
    <p:sldLayoutId id="2147483729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.AppleSystemUIFont" charset="-12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SzPct val="80000"/>
        <a:buFont typeface="Wingdings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9385"/>
            <a:ext cx="8229600" cy="614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A333E584-EBFB-2148-B937-200753D6561E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97ECB0E2-CCC2-354A-A2EE-BABE1BE2DA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5690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129DC8D-BF94-774B-9230-AAB2346DB724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45690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45690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1A8FAE6-B0EF-124B-B009-0E6C50D6F8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6821"/>
            <a:ext cx="8229600" cy="64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68BCCDE-61F9-774B-832E-61ADD19C4E8E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E6A781F0-D6EE-D640-9226-270F17FAEB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6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30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43388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4BA49B5D-1667-4546-AACC-0CBEFFC2C35B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43388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43388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D42F9B5-2A22-C04C-97DF-8FC3844C9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BF3DF-86BB-0C4A-89FD-9F4270FE2A81}"/>
              </a:ext>
            </a:extLst>
          </p:cNvPr>
          <p:cNvSpPr txBox="1"/>
          <p:nvPr/>
        </p:nvSpPr>
        <p:spPr>
          <a:xfrm>
            <a:off x="1047651" y="99365"/>
            <a:ext cx="69002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Institute for Cardiovascular Health</a:t>
            </a:r>
          </a:p>
        </p:txBody>
      </p:sp>
      <p:sp>
        <p:nvSpPr>
          <p:cNvPr id="109" name="Rounded Rectangle 31">
            <a:hlinkHover r:id="" action="ppaction://noaction"/>
            <a:extLst>
              <a:ext uri="{FF2B5EF4-FFF2-40B4-BE49-F238E27FC236}">
                <a16:creationId xmlns:a16="http://schemas.microsoft.com/office/drawing/2014/main" id="{C9EC9815-F316-4A92-8A81-19EFABA89648}"/>
              </a:ext>
            </a:extLst>
          </p:cNvPr>
          <p:cNvSpPr/>
          <p:nvPr/>
        </p:nvSpPr>
        <p:spPr>
          <a:xfrm>
            <a:off x="660239" y="1108253"/>
            <a:ext cx="7807648" cy="760958"/>
          </a:xfrm>
          <a:prstGeom prst="roundRect">
            <a:avLst/>
          </a:prstGeom>
          <a:solidFill>
            <a:srgbClr val="333F48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0" bIns="91440" rtlCol="0" anchor="ctr"/>
          <a:lstStyle/>
          <a:p>
            <a:r>
              <a:rPr lang="en-US" sz="1100" b="1" dirty="0"/>
              <a:t>Executive </a:t>
            </a:r>
          </a:p>
          <a:p>
            <a:r>
              <a:rPr lang="en-US" sz="1100" b="1" dirty="0"/>
              <a:t>Steering </a:t>
            </a:r>
          </a:p>
          <a:p>
            <a:r>
              <a:rPr lang="en-US" sz="1100" b="1" dirty="0"/>
              <a:t>Committee</a:t>
            </a:r>
            <a:endParaRPr lang="en-US" sz="1000" dirty="0"/>
          </a:p>
        </p:txBody>
      </p:sp>
      <p:sp>
        <p:nvSpPr>
          <p:cNvPr id="89" name="Rounded Rectangle 31">
            <a:extLst>
              <a:ext uri="{FF2B5EF4-FFF2-40B4-BE49-F238E27FC236}">
                <a16:creationId xmlns:a16="http://schemas.microsoft.com/office/drawing/2014/main" id="{7DF50EA4-F453-4373-B045-678D32D39A19}"/>
              </a:ext>
            </a:extLst>
          </p:cNvPr>
          <p:cNvSpPr/>
          <p:nvPr/>
        </p:nvSpPr>
        <p:spPr>
          <a:xfrm>
            <a:off x="5962333" y="589685"/>
            <a:ext cx="1469729" cy="261381"/>
          </a:xfrm>
          <a:prstGeom prst="roundRect">
            <a:avLst/>
          </a:prstGeom>
          <a:solidFill>
            <a:srgbClr val="1C429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Blake Gentile</a:t>
            </a:r>
          </a:p>
          <a:p>
            <a:pPr algn="ctr"/>
            <a:r>
              <a:rPr lang="en-US" sz="600" dirty="0"/>
              <a:t>VP – Cardiovascular Services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3FC8A2B-3C20-46C7-83A2-1F1D006D633B}"/>
              </a:ext>
            </a:extLst>
          </p:cNvPr>
          <p:cNvCxnSpPr>
            <a:cxnSpLocks/>
            <a:stCxn id="109" idx="0"/>
            <a:endCxn id="57" idx="2"/>
          </p:cNvCxnSpPr>
          <p:nvPr/>
        </p:nvCxnSpPr>
        <p:spPr>
          <a:xfrm rot="5400000" flipH="1" flipV="1">
            <a:off x="4448731" y="992921"/>
            <a:ext cx="230664" cy="1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ounded Rectangle 31">
            <a:extLst>
              <a:ext uri="{FF2B5EF4-FFF2-40B4-BE49-F238E27FC236}">
                <a16:creationId xmlns:a16="http://schemas.microsoft.com/office/drawing/2014/main" id="{8CFB43E5-E8B0-4AB2-9F3C-5B58DDAC54A2}"/>
              </a:ext>
            </a:extLst>
          </p:cNvPr>
          <p:cNvSpPr/>
          <p:nvPr/>
        </p:nvSpPr>
        <p:spPr>
          <a:xfrm>
            <a:off x="3529778" y="563163"/>
            <a:ext cx="2068572" cy="314426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Charles D. Fraser, Jr., MD</a:t>
            </a:r>
          </a:p>
          <a:p>
            <a:pPr algn="ctr"/>
            <a:r>
              <a:rPr lang="en-US" sz="800" dirty="0"/>
              <a:t>Executive Director, ICVH</a:t>
            </a:r>
            <a:endParaRPr lang="en-US" sz="500" dirty="0"/>
          </a:p>
        </p:txBody>
      </p:sp>
      <p:sp>
        <p:nvSpPr>
          <p:cNvPr id="168" name="Rounded Rectangle 31">
            <a:extLst>
              <a:ext uri="{FF2B5EF4-FFF2-40B4-BE49-F238E27FC236}">
                <a16:creationId xmlns:a16="http://schemas.microsoft.com/office/drawing/2014/main" id="{F0C45FF5-A970-4493-8543-B39AA5265B7F}"/>
              </a:ext>
            </a:extLst>
          </p:cNvPr>
          <p:cNvSpPr/>
          <p:nvPr/>
        </p:nvSpPr>
        <p:spPr>
          <a:xfrm>
            <a:off x="3479504" y="1178428"/>
            <a:ext cx="1469729" cy="241679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George </a:t>
            </a:r>
            <a:r>
              <a:rPr lang="en-US" sz="800" b="1" dirty="0" err="1"/>
              <a:t>Arnaoutakis</a:t>
            </a:r>
            <a:r>
              <a:rPr lang="en-US" sz="800" b="1" dirty="0"/>
              <a:t>, MD</a:t>
            </a:r>
          </a:p>
          <a:p>
            <a:pPr algn="ctr"/>
            <a:r>
              <a:rPr lang="en-US" sz="700" dirty="0"/>
              <a:t>Chief – Adult CV </a:t>
            </a:r>
            <a:r>
              <a:rPr lang="en-US" sz="700" dirty="0" err="1"/>
              <a:t>Sugery</a:t>
            </a:r>
            <a:endParaRPr lang="en-US" sz="700" dirty="0"/>
          </a:p>
        </p:txBody>
      </p:sp>
      <p:sp>
        <p:nvSpPr>
          <p:cNvPr id="90" name="Rounded Rectangle 31">
            <a:extLst>
              <a:ext uri="{FF2B5EF4-FFF2-40B4-BE49-F238E27FC236}">
                <a16:creationId xmlns:a16="http://schemas.microsoft.com/office/drawing/2014/main" id="{668CBDC4-7E42-4542-9FFA-DA9955B8124F}"/>
              </a:ext>
            </a:extLst>
          </p:cNvPr>
          <p:cNvSpPr/>
          <p:nvPr/>
        </p:nvSpPr>
        <p:spPr>
          <a:xfrm>
            <a:off x="5127400" y="1178428"/>
            <a:ext cx="1469729" cy="241679"/>
          </a:xfrm>
          <a:prstGeom prst="roundRect">
            <a:avLst/>
          </a:prstGeom>
          <a:solidFill>
            <a:srgbClr val="1C429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Mark </a:t>
            </a:r>
            <a:r>
              <a:rPr lang="en-US" sz="800" b="1" dirty="0" err="1"/>
              <a:t>Pirwitz</a:t>
            </a:r>
            <a:r>
              <a:rPr lang="en-US" sz="800" b="1" dirty="0"/>
              <a:t>, MD</a:t>
            </a:r>
          </a:p>
          <a:p>
            <a:pPr algn="ctr"/>
            <a:r>
              <a:rPr lang="en-US" sz="700" dirty="0"/>
              <a:t>Chief – Adult Cardiology</a:t>
            </a:r>
          </a:p>
        </p:txBody>
      </p:sp>
      <p:sp>
        <p:nvSpPr>
          <p:cNvPr id="100" name="Rounded Rectangle 31">
            <a:extLst>
              <a:ext uri="{FF2B5EF4-FFF2-40B4-BE49-F238E27FC236}">
                <a16:creationId xmlns:a16="http://schemas.microsoft.com/office/drawing/2014/main" id="{6FE3076F-4E50-A344-B78E-4A5743B26D58}"/>
              </a:ext>
            </a:extLst>
          </p:cNvPr>
          <p:cNvSpPr/>
          <p:nvPr/>
        </p:nvSpPr>
        <p:spPr>
          <a:xfrm>
            <a:off x="6775297" y="1553768"/>
            <a:ext cx="1469729" cy="241679"/>
          </a:xfrm>
          <a:prstGeom prst="roundRect">
            <a:avLst/>
          </a:prstGeom>
          <a:solidFill>
            <a:srgbClr val="1C429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Peter </a:t>
            </a:r>
            <a:r>
              <a:rPr lang="en-US" sz="800" b="1" dirty="0" err="1"/>
              <a:t>Montenleone</a:t>
            </a:r>
            <a:r>
              <a:rPr lang="en-US" sz="800" b="1" dirty="0"/>
              <a:t>, MD</a:t>
            </a:r>
          </a:p>
          <a:p>
            <a:pPr algn="ctr"/>
            <a:r>
              <a:rPr lang="en-US" sz="700" dirty="0"/>
              <a:t>Adult Cardiology</a:t>
            </a:r>
          </a:p>
        </p:txBody>
      </p:sp>
      <p:sp>
        <p:nvSpPr>
          <p:cNvPr id="101" name="Rounded Rectangle 31">
            <a:extLst>
              <a:ext uri="{FF2B5EF4-FFF2-40B4-BE49-F238E27FC236}">
                <a16:creationId xmlns:a16="http://schemas.microsoft.com/office/drawing/2014/main" id="{F41C440B-FC3A-4E43-9D1E-AFE218CBB0AC}"/>
              </a:ext>
            </a:extLst>
          </p:cNvPr>
          <p:cNvSpPr/>
          <p:nvPr/>
        </p:nvSpPr>
        <p:spPr>
          <a:xfrm>
            <a:off x="6775297" y="1178428"/>
            <a:ext cx="1469729" cy="241679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Byron Holt, MD</a:t>
            </a:r>
          </a:p>
          <a:p>
            <a:pPr algn="ctr"/>
            <a:r>
              <a:rPr lang="en-US" sz="700" dirty="0"/>
              <a:t>Chief – Pediatric Cardiology</a:t>
            </a:r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9FC10711-E56C-EE47-BA0E-18524A1485B2}"/>
              </a:ext>
            </a:extLst>
          </p:cNvPr>
          <p:cNvSpPr/>
          <p:nvPr/>
        </p:nvSpPr>
        <p:spPr>
          <a:xfrm>
            <a:off x="3479503" y="1557357"/>
            <a:ext cx="1469729" cy="241679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Erin Gottlieb, MD</a:t>
            </a:r>
          </a:p>
          <a:p>
            <a:pPr algn="ctr"/>
            <a:r>
              <a:rPr lang="en-US" sz="700" dirty="0"/>
              <a:t>Chief Pediatric Anesthesia</a:t>
            </a:r>
          </a:p>
        </p:txBody>
      </p:sp>
      <p:sp>
        <p:nvSpPr>
          <p:cNvPr id="104" name="Rounded Rectangle 31">
            <a:extLst>
              <a:ext uri="{FF2B5EF4-FFF2-40B4-BE49-F238E27FC236}">
                <a16:creationId xmlns:a16="http://schemas.microsoft.com/office/drawing/2014/main" id="{31114C71-3AA0-B044-A693-4A42E0F14B9D}"/>
              </a:ext>
            </a:extLst>
          </p:cNvPr>
          <p:cNvSpPr/>
          <p:nvPr/>
        </p:nvSpPr>
        <p:spPr>
          <a:xfrm>
            <a:off x="1831608" y="1178428"/>
            <a:ext cx="1469729" cy="241679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Charles D. Fraser, Jr., MD</a:t>
            </a:r>
            <a:endParaRPr lang="en-US" sz="800" dirty="0"/>
          </a:p>
          <a:p>
            <a:pPr algn="ctr"/>
            <a:r>
              <a:rPr lang="en-US" sz="800" dirty="0"/>
              <a:t>Exec Director ICVH</a:t>
            </a:r>
          </a:p>
        </p:txBody>
      </p:sp>
      <p:sp>
        <p:nvSpPr>
          <p:cNvPr id="110" name="Rounded Rectangle 31">
            <a:extLst>
              <a:ext uri="{FF2B5EF4-FFF2-40B4-BE49-F238E27FC236}">
                <a16:creationId xmlns:a16="http://schemas.microsoft.com/office/drawing/2014/main" id="{ABD4C087-CF8F-E342-90E7-9EE6DC322544}"/>
              </a:ext>
            </a:extLst>
          </p:cNvPr>
          <p:cNvSpPr/>
          <p:nvPr/>
        </p:nvSpPr>
        <p:spPr>
          <a:xfrm>
            <a:off x="1831608" y="1562848"/>
            <a:ext cx="1469729" cy="241679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Carlos </a:t>
            </a:r>
            <a:r>
              <a:rPr lang="en-US" sz="800" b="1" dirty="0" err="1"/>
              <a:t>Mery</a:t>
            </a:r>
            <a:r>
              <a:rPr lang="en-US" sz="800" b="1" dirty="0"/>
              <a:t>, MD</a:t>
            </a:r>
          </a:p>
          <a:p>
            <a:pPr algn="ctr"/>
            <a:r>
              <a:rPr lang="en-US" sz="700" dirty="0"/>
              <a:t>VP Clinical Affairs, Dell Medical School</a:t>
            </a:r>
          </a:p>
        </p:txBody>
      </p:sp>
      <p:sp>
        <p:nvSpPr>
          <p:cNvPr id="291" name="Rounded Rectangle 31">
            <a:extLst>
              <a:ext uri="{FF2B5EF4-FFF2-40B4-BE49-F238E27FC236}">
                <a16:creationId xmlns:a16="http://schemas.microsoft.com/office/drawing/2014/main" id="{ED91CB2B-F145-4F7F-8952-97E600AD79F1}"/>
              </a:ext>
            </a:extLst>
          </p:cNvPr>
          <p:cNvSpPr/>
          <p:nvPr/>
        </p:nvSpPr>
        <p:spPr>
          <a:xfrm>
            <a:off x="1306521" y="2052159"/>
            <a:ext cx="1903333" cy="313428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Texas Center for Pediatric and Congenital Heart Disease</a:t>
            </a:r>
            <a:endParaRPr lang="en-US" sz="600" dirty="0"/>
          </a:p>
        </p:txBody>
      </p:sp>
      <p:sp>
        <p:nvSpPr>
          <p:cNvPr id="111" name="Rounded Rectangle 31">
            <a:extLst>
              <a:ext uri="{FF2B5EF4-FFF2-40B4-BE49-F238E27FC236}">
                <a16:creationId xmlns:a16="http://schemas.microsoft.com/office/drawing/2014/main" id="{DBB12452-5A13-B94C-B141-CEFAD6AA1087}"/>
              </a:ext>
            </a:extLst>
          </p:cNvPr>
          <p:cNvSpPr/>
          <p:nvPr/>
        </p:nvSpPr>
        <p:spPr>
          <a:xfrm>
            <a:off x="832938" y="2522582"/>
            <a:ext cx="1421730" cy="258733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Charles Fraser</a:t>
            </a:r>
          </a:p>
          <a:p>
            <a:pPr algn="ctr"/>
            <a:r>
              <a:rPr lang="en-US" sz="600" dirty="0"/>
              <a:t>Executive Director, TCPCHD</a:t>
            </a:r>
            <a:endParaRPr lang="en-US" sz="300" dirty="0"/>
          </a:p>
        </p:txBody>
      </p:sp>
      <p:sp>
        <p:nvSpPr>
          <p:cNvPr id="115" name="Rounded Rectangle 31">
            <a:extLst>
              <a:ext uri="{FF2B5EF4-FFF2-40B4-BE49-F238E27FC236}">
                <a16:creationId xmlns:a16="http://schemas.microsoft.com/office/drawing/2014/main" id="{BD56F258-2595-DC45-B476-C8383B36E713}"/>
              </a:ext>
            </a:extLst>
          </p:cNvPr>
          <p:cNvSpPr/>
          <p:nvPr/>
        </p:nvSpPr>
        <p:spPr>
          <a:xfrm>
            <a:off x="5906333" y="2052159"/>
            <a:ext cx="1903333" cy="313428"/>
          </a:xfrm>
          <a:prstGeom prst="roundRect">
            <a:avLst/>
          </a:prstGeom>
          <a:solidFill>
            <a:srgbClr val="1C429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Adult CVT | Ascension CV/HVI</a:t>
            </a:r>
          </a:p>
        </p:txBody>
      </p:sp>
      <p:sp>
        <p:nvSpPr>
          <p:cNvPr id="118" name="Rounded Rectangle 31">
            <a:extLst>
              <a:ext uri="{FF2B5EF4-FFF2-40B4-BE49-F238E27FC236}">
                <a16:creationId xmlns:a16="http://schemas.microsoft.com/office/drawing/2014/main" id="{25F212B4-FC0C-614A-A69F-B6E580FCFA24}"/>
              </a:ext>
            </a:extLst>
          </p:cNvPr>
          <p:cNvSpPr/>
          <p:nvPr/>
        </p:nvSpPr>
        <p:spPr>
          <a:xfrm>
            <a:off x="5184810" y="2525184"/>
            <a:ext cx="1590487" cy="252460"/>
          </a:xfrm>
          <a:prstGeom prst="roundRect">
            <a:avLst/>
          </a:prstGeom>
          <a:solidFill>
            <a:srgbClr val="1C429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Mark </a:t>
            </a:r>
            <a:r>
              <a:rPr lang="en-US" sz="800" b="1" dirty="0" err="1"/>
              <a:t>Pirwitz</a:t>
            </a:r>
            <a:r>
              <a:rPr lang="en-US" sz="800" b="1" dirty="0"/>
              <a:t>, MD</a:t>
            </a:r>
          </a:p>
          <a:p>
            <a:pPr algn="ctr"/>
            <a:r>
              <a:rPr lang="en-US" sz="600" dirty="0"/>
              <a:t>Exec. Co-Director, Chief-Cardiology</a:t>
            </a:r>
          </a:p>
        </p:txBody>
      </p:sp>
      <p:sp>
        <p:nvSpPr>
          <p:cNvPr id="124" name="Rounded Rectangle 31">
            <a:extLst>
              <a:ext uri="{FF2B5EF4-FFF2-40B4-BE49-F238E27FC236}">
                <a16:creationId xmlns:a16="http://schemas.microsoft.com/office/drawing/2014/main" id="{F6804607-A9D6-5A4C-93DF-092038734B82}"/>
              </a:ext>
            </a:extLst>
          </p:cNvPr>
          <p:cNvSpPr/>
          <p:nvPr/>
        </p:nvSpPr>
        <p:spPr>
          <a:xfrm>
            <a:off x="6931720" y="2525184"/>
            <a:ext cx="1590487" cy="252460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George </a:t>
            </a:r>
            <a:r>
              <a:rPr lang="en-US" sz="900" b="1" dirty="0" err="1"/>
              <a:t>Arnaoutakis</a:t>
            </a:r>
            <a:r>
              <a:rPr lang="en-US" sz="900" b="1" dirty="0"/>
              <a:t>, MD</a:t>
            </a:r>
          </a:p>
          <a:p>
            <a:pPr algn="ctr"/>
            <a:r>
              <a:rPr lang="en-US" sz="600" dirty="0"/>
              <a:t>Exec. Co-Director, Chief-Adult CV Surgery</a:t>
            </a:r>
            <a:endParaRPr lang="en-US" sz="300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26818C4-6DF2-8049-94CB-EE05255FC7AD}"/>
              </a:ext>
            </a:extLst>
          </p:cNvPr>
          <p:cNvCxnSpPr>
            <a:cxnSpLocks/>
            <a:stCxn id="118" idx="3"/>
            <a:endCxn id="124" idx="1"/>
          </p:cNvCxnSpPr>
          <p:nvPr/>
        </p:nvCxnSpPr>
        <p:spPr>
          <a:xfrm>
            <a:off x="6775297" y="2651414"/>
            <a:ext cx="15642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8" name="Rounded Rectangle 31">
            <a:hlinkHover r:id="" action="ppaction://noaction"/>
            <a:extLst>
              <a:ext uri="{FF2B5EF4-FFF2-40B4-BE49-F238E27FC236}">
                <a16:creationId xmlns:a16="http://schemas.microsoft.com/office/drawing/2014/main" id="{68D18B97-2B47-6F4E-A05D-01242CA86FD8}"/>
              </a:ext>
            </a:extLst>
          </p:cNvPr>
          <p:cNvSpPr/>
          <p:nvPr/>
        </p:nvSpPr>
        <p:spPr>
          <a:xfrm>
            <a:off x="4700825" y="3026165"/>
            <a:ext cx="4265465" cy="1494311"/>
          </a:xfrm>
          <a:prstGeom prst="roundRect">
            <a:avLst/>
          </a:prstGeom>
          <a:solidFill>
            <a:srgbClr val="333F48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</p:txBody>
      </p:sp>
      <p:sp>
        <p:nvSpPr>
          <p:cNvPr id="159" name="Rounded Rectangle 31">
            <a:extLst>
              <a:ext uri="{FF2B5EF4-FFF2-40B4-BE49-F238E27FC236}">
                <a16:creationId xmlns:a16="http://schemas.microsoft.com/office/drawing/2014/main" id="{D85F1BE6-8B6E-CE41-AB7B-0557D87377A4}"/>
              </a:ext>
            </a:extLst>
          </p:cNvPr>
          <p:cNvSpPr/>
          <p:nvPr/>
        </p:nvSpPr>
        <p:spPr>
          <a:xfrm>
            <a:off x="5674807" y="3367962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Outcomes/Registries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60" name="Rounded Rectangle 3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FD1D8FC4-50F3-214C-B76C-F4650292E3F8}"/>
              </a:ext>
            </a:extLst>
          </p:cNvPr>
          <p:cNvSpPr/>
          <p:nvPr/>
        </p:nvSpPr>
        <p:spPr>
          <a:xfrm>
            <a:off x="4865392" y="3138694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Cardiology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1" name="Rounded Rectangle 31">
            <a:extLst>
              <a:ext uri="{FF2B5EF4-FFF2-40B4-BE49-F238E27FC236}">
                <a16:creationId xmlns:a16="http://schemas.microsoft.com/office/drawing/2014/main" id="{C88E22CE-B54A-CB4F-A692-0DDD56C22F2C}"/>
              </a:ext>
            </a:extLst>
          </p:cNvPr>
          <p:cNvSpPr/>
          <p:nvPr/>
        </p:nvSpPr>
        <p:spPr>
          <a:xfrm>
            <a:off x="8099215" y="3138694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CV Nursing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2" name="Rounded Rectangle 31">
            <a:extLst>
              <a:ext uri="{FF2B5EF4-FFF2-40B4-BE49-F238E27FC236}">
                <a16:creationId xmlns:a16="http://schemas.microsoft.com/office/drawing/2014/main" id="{947CFB54-5AA5-7B4C-A464-93673D66DB28}"/>
              </a:ext>
            </a:extLst>
          </p:cNvPr>
          <p:cNvSpPr/>
          <p:nvPr/>
        </p:nvSpPr>
        <p:spPr>
          <a:xfrm>
            <a:off x="5673848" y="3138694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CV Surgery</a:t>
            </a:r>
          </a:p>
          <a:p>
            <a:pPr algn="ctr"/>
            <a:r>
              <a:rPr lang="en-US" sz="400" dirty="0">
                <a:solidFill>
                  <a:schemeClr val="bg1"/>
                </a:solidFill>
              </a:rPr>
              <a:t>Heart/Vascular &amp; Thoracic</a:t>
            </a:r>
          </a:p>
        </p:txBody>
      </p:sp>
      <p:sp>
        <p:nvSpPr>
          <p:cNvPr id="163" name="Rounded Rectangle 31">
            <a:extLst>
              <a:ext uri="{FF2B5EF4-FFF2-40B4-BE49-F238E27FC236}">
                <a16:creationId xmlns:a16="http://schemas.microsoft.com/office/drawing/2014/main" id="{0F6DAD8D-567C-4E46-B98F-26F61D8B6BA1}"/>
              </a:ext>
            </a:extLst>
          </p:cNvPr>
          <p:cNvSpPr/>
          <p:nvPr/>
        </p:nvSpPr>
        <p:spPr>
          <a:xfrm>
            <a:off x="6482304" y="3138694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Anesthesia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4" name="Rounded Rectangle 31">
            <a:extLst>
              <a:ext uri="{FF2B5EF4-FFF2-40B4-BE49-F238E27FC236}">
                <a16:creationId xmlns:a16="http://schemas.microsoft.com/office/drawing/2014/main" id="{8E1E1713-760B-D74C-AC65-021E90B7BE3B}"/>
              </a:ext>
            </a:extLst>
          </p:cNvPr>
          <p:cNvSpPr/>
          <p:nvPr/>
        </p:nvSpPr>
        <p:spPr>
          <a:xfrm>
            <a:off x="7290760" y="3138694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Critical Care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5" name="Rounded Rectangle 31">
            <a:extLst>
              <a:ext uri="{FF2B5EF4-FFF2-40B4-BE49-F238E27FC236}">
                <a16:creationId xmlns:a16="http://schemas.microsoft.com/office/drawing/2014/main" id="{6285A732-C4C6-F745-AE39-DE97D8B648A6}"/>
              </a:ext>
            </a:extLst>
          </p:cNvPr>
          <p:cNvSpPr/>
          <p:nvPr/>
        </p:nvSpPr>
        <p:spPr>
          <a:xfrm>
            <a:off x="4866830" y="3367962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CCU Nursing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6" name="Rounded Rectangle 31">
            <a:extLst>
              <a:ext uri="{FF2B5EF4-FFF2-40B4-BE49-F238E27FC236}">
                <a16:creationId xmlns:a16="http://schemas.microsoft.com/office/drawing/2014/main" id="{30D38757-7B49-394C-86A6-62783B3247E8}"/>
              </a:ext>
            </a:extLst>
          </p:cNvPr>
          <p:cNvSpPr/>
          <p:nvPr/>
        </p:nvSpPr>
        <p:spPr>
          <a:xfrm>
            <a:off x="6482784" y="3367962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Development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67" name="Rounded Rectangle 31">
            <a:extLst>
              <a:ext uri="{FF2B5EF4-FFF2-40B4-BE49-F238E27FC236}">
                <a16:creationId xmlns:a16="http://schemas.microsoft.com/office/drawing/2014/main" id="{EBBF6D17-16DF-C742-B502-D165F83EB926}"/>
              </a:ext>
            </a:extLst>
          </p:cNvPr>
          <p:cNvSpPr/>
          <p:nvPr/>
        </p:nvSpPr>
        <p:spPr>
          <a:xfrm>
            <a:off x="7290760" y="3367962"/>
            <a:ext cx="731520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Perfusion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76" name="Picture 175" descr="Logo&#10;&#10;Description automatically generated">
            <a:extLst>
              <a:ext uri="{FF2B5EF4-FFF2-40B4-BE49-F238E27FC236}">
                <a16:creationId xmlns:a16="http://schemas.microsoft.com/office/drawing/2014/main" id="{CCC90138-BC6B-6C46-B0BD-A741093C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4" y="4638675"/>
            <a:ext cx="1299220" cy="361953"/>
          </a:xfrm>
          <a:prstGeom prst="rect">
            <a:avLst/>
          </a:prstGeom>
        </p:spPr>
      </p:pic>
      <p:pic>
        <p:nvPicPr>
          <p:cNvPr id="178" name="Picture 177" descr="Logo, company name&#10;&#10;Description automatically generated">
            <a:extLst>
              <a:ext uri="{FF2B5EF4-FFF2-40B4-BE49-F238E27FC236}">
                <a16:creationId xmlns:a16="http://schemas.microsoft.com/office/drawing/2014/main" id="{BCB1DD1B-A4E3-8444-A49C-AE22BFD0AC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337" b="23064"/>
          <a:stretch/>
        </p:blipFill>
        <p:spPr>
          <a:xfrm>
            <a:off x="7339013" y="4550785"/>
            <a:ext cx="1600305" cy="449843"/>
          </a:xfrm>
          <a:prstGeom prst="rect">
            <a:avLst/>
          </a:prstGeom>
        </p:spPr>
      </p:pic>
      <p:cxnSp>
        <p:nvCxnSpPr>
          <p:cNvPr id="186" name="Connector: Elbow 15">
            <a:extLst>
              <a:ext uri="{FF2B5EF4-FFF2-40B4-BE49-F238E27FC236}">
                <a16:creationId xmlns:a16="http://schemas.microsoft.com/office/drawing/2014/main" id="{FD2DC42D-2EAA-B941-9FE9-A2917AFD4E5F}"/>
              </a:ext>
            </a:extLst>
          </p:cNvPr>
          <p:cNvCxnSpPr>
            <a:cxnSpLocks/>
            <a:stCxn id="109" idx="2"/>
            <a:endCxn id="115" idx="1"/>
          </p:cNvCxnSpPr>
          <p:nvPr/>
        </p:nvCxnSpPr>
        <p:spPr>
          <a:xfrm rot="16200000" flipH="1">
            <a:off x="5065367" y="1367907"/>
            <a:ext cx="339662" cy="1342270"/>
          </a:xfrm>
          <a:prstGeom prst="bentConnector2">
            <a:avLst/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7" name="Connector: Elbow 15">
            <a:extLst>
              <a:ext uri="{FF2B5EF4-FFF2-40B4-BE49-F238E27FC236}">
                <a16:creationId xmlns:a16="http://schemas.microsoft.com/office/drawing/2014/main" id="{AA309E4C-F105-FB4B-B456-204CD061D35D}"/>
              </a:ext>
            </a:extLst>
          </p:cNvPr>
          <p:cNvCxnSpPr>
            <a:cxnSpLocks/>
            <a:stCxn id="291" idx="3"/>
            <a:endCxn id="109" idx="2"/>
          </p:cNvCxnSpPr>
          <p:nvPr/>
        </p:nvCxnSpPr>
        <p:spPr>
          <a:xfrm flipV="1">
            <a:off x="3209854" y="1869211"/>
            <a:ext cx="1354209" cy="339662"/>
          </a:xfrm>
          <a:prstGeom prst="bentConnector2">
            <a:avLst/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31">
            <a:extLst>
              <a:ext uri="{FF2B5EF4-FFF2-40B4-BE49-F238E27FC236}">
                <a16:creationId xmlns:a16="http://schemas.microsoft.com/office/drawing/2014/main" id="{DC0E231B-AD56-72BD-726B-643691E992BD}"/>
              </a:ext>
            </a:extLst>
          </p:cNvPr>
          <p:cNvSpPr/>
          <p:nvPr/>
        </p:nvSpPr>
        <p:spPr>
          <a:xfrm>
            <a:off x="5127400" y="1550504"/>
            <a:ext cx="1469729" cy="241679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/>
              <a:t>Dan Stromberg, MD</a:t>
            </a:r>
            <a:endParaRPr lang="en-US" sz="800" dirty="0"/>
          </a:p>
          <a:p>
            <a:pPr algn="ctr"/>
            <a:r>
              <a:rPr lang="en-US" sz="700" dirty="0"/>
              <a:t>Chief – Pediatric Cardiac Critical Care</a:t>
            </a:r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6D363FEB-8EED-969F-2061-9C16F0A64339}"/>
              </a:ext>
            </a:extLst>
          </p:cNvPr>
          <p:cNvSpPr/>
          <p:nvPr/>
        </p:nvSpPr>
        <p:spPr>
          <a:xfrm>
            <a:off x="2339046" y="2522582"/>
            <a:ext cx="1421730" cy="252460"/>
          </a:xfrm>
          <a:prstGeom prst="roundRect">
            <a:avLst/>
          </a:prstGeom>
          <a:solidFill>
            <a:srgbClr val="1C4297"/>
          </a:solidFill>
          <a:ln w="28575">
            <a:solidFill>
              <a:srgbClr val="BF5700"/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Joel Wise</a:t>
            </a:r>
          </a:p>
          <a:p>
            <a:pPr algn="ctr"/>
            <a:r>
              <a:rPr lang="en-US" sz="600" dirty="0"/>
              <a:t>Cardiac Service Line Director, TCPCHD</a:t>
            </a:r>
          </a:p>
        </p:txBody>
      </p:sp>
      <p:sp>
        <p:nvSpPr>
          <p:cNvPr id="8" name="Rounded Rectangle 31">
            <a:hlinkHover r:id="" action="ppaction://noaction"/>
            <a:extLst>
              <a:ext uri="{FF2B5EF4-FFF2-40B4-BE49-F238E27FC236}">
                <a16:creationId xmlns:a16="http://schemas.microsoft.com/office/drawing/2014/main" id="{21F9EA9C-FF15-E244-E3AA-DED0DFDFE8B5}"/>
              </a:ext>
            </a:extLst>
          </p:cNvPr>
          <p:cNvSpPr/>
          <p:nvPr/>
        </p:nvSpPr>
        <p:spPr>
          <a:xfrm>
            <a:off x="177710" y="3017199"/>
            <a:ext cx="4262210" cy="1503286"/>
          </a:xfrm>
          <a:prstGeom prst="roundRect">
            <a:avLst/>
          </a:prstGeom>
          <a:solidFill>
            <a:srgbClr val="333F48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t"/>
          <a:lstStyle/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2D8D5104-D52B-B587-6C57-B4B3482FA4BF}"/>
              </a:ext>
            </a:extLst>
          </p:cNvPr>
          <p:cNvSpPr/>
          <p:nvPr/>
        </p:nvSpPr>
        <p:spPr>
          <a:xfrm>
            <a:off x="3171067" y="362289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Clinic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0" name="Rounded Rectangle 3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9BEA3735-A762-3980-BAC6-45B3DBF7C1F0}"/>
              </a:ext>
            </a:extLst>
          </p:cNvPr>
          <p:cNvSpPr/>
          <p:nvPr/>
        </p:nvSpPr>
        <p:spPr>
          <a:xfrm>
            <a:off x="325462" y="311078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CV Surgery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D5ABFBDF-168B-06A8-A801-5857882E6D72}"/>
              </a:ext>
            </a:extLst>
          </p:cNvPr>
          <p:cNvSpPr/>
          <p:nvPr/>
        </p:nvSpPr>
        <p:spPr>
          <a:xfrm>
            <a:off x="1133412" y="3367961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HTD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3C26F51B-CB59-C9B0-1B13-BE3057E0D4C8}"/>
              </a:ext>
            </a:extLst>
          </p:cNvPr>
          <p:cNvSpPr/>
          <p:nvPr/>
        </p:nvSpPr>
        <p:spPr>
          <a:xfrm>
            <a:off x="1942188" y="311078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CV Anesthesia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54E3385E-C844-B3A3-407B-AB511BF2F839}"/>
              </a:ext>
            </a:extLst>
          </p:cNvPr>
          <p:cNvSpPr/>
          <p:nvPr/>
        </p:nvSpPr>
        <p:spPr>
          <a:xfrm>
            <a:off x="3558916" y="311078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Perfusion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176D430B-D9FA-3690-5285-F3F46D6CAFCD}"/>
              </a:ext>
            </a:extLst>
          </p:cNvPr>
          <p:cNvSpPr/>
          <p:nvPr/>
        </p:nvSpPr>
        <p:spPr>
          <a:xfrm>
            <a:off x="2750552" y="311078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Critical Care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15E64E8C-8E33-2B48-8A93-9F1804CA45EC}"/>
              </a:ext>
            </a:extLst>
          </p:cNvPr>
          <p:cNvSpPr/>
          <p:nvPr/>
        </p:nvSpPr>
        <p:spPr>
          <a:xfrm>
            <a:off x="1133825" y="311078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Cardiology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C1835543-EF42-05FA-FDB1-9479BF6777AB}"/>
              </a:ext>
            </a:extLst>
          </p:cNvPr>
          <p:cNvSpPr/>
          <p:nvPr/>
        </p:nvSpPr>
        <p:spPr>
          <a:xfrm>
            <a:off x="2749312" y="3367961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APPs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7286ED15-4916-B761-EE57-4DA30D2F4A83}"/>
              </a:ext>
            </a:extLst>
          </p:cNvPr>
          <p:cNvSpPr/>
          <p:nvPr/>
        </p:nvSpPr>
        <p:spPr>
          <a:xfrm>
            <a:off x="1941362" y="3367961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</a:rPr>
              <a:t>Heart Failure/</a:t>
            </a:r>
          </a:p>
          <a:p>
            <a:pPr algn="ctr"/>
            <a:r>
              <a:rPr lang="en-US" sz="600" b="1" dirty="0">
                <a:solidFill>
                  <a:schemeClr val="bg1"/>
                </a:solidFill>
              </a:rPr>
              <a:t>Transplant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1E4F6A31-3CCB-6FD0-1257-D2A7E87927F4}"/>
              </a:ext>
            </a:extLst>
          </p:cNvPr>
          <p:cNvSpPr/>
          <p:nvPr/>
        </p:nvSpPr>
        <p:spPr>
          <a:xfrm>
            <a:off x="325462" y="3367961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CCU Nursing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1" name="Rounded Rectangle 31">
            <a:extLst>
              <a:ext uri="{FF2B5EF4-FFF2-40B4-BE49-F238E27FC236}">
                <a16:creationId xmlns:a16="http://schemas.microsoft.com/office/drawing/2014/main" id="{56EC3B16-D913-F082-EA02-BFB82A51BC8A}"/>
              </a:ext>
            </a:extLst>
          </p:cNvPr>
          <p:cNvSpPr/>
          <p:nvPr/>
        </p:nvSpPr>
        <p:spPr>
          <a:xfrm>
            <a:off x="747217" y="362289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Development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14A7E4A5-BD3F-FB6E-DF85-C52FA42FAEC3}"/>
              </a:ext>
            </a:extLst>
          </p:cNvPr>
          <p:cNvSpPr/>
          <p:nvPr/>
        </p:nvSpPr>
        <p:spPr>
          <a:xfrm>
            <a:off x="3557263" y="3367961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Outreach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B4668CCA-0F02-92C8-87EA-756C00676536}"/>
              </a:ext>
            </a:extLst>
          </p:cNvPr>
          <p:cNvSpPr/>
          <p:nvPr/>
        </p:nvSpPr>
        <p:spPr>
          <a:xfrm>
            <a:off x="1555167" y="362289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Academic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EA3E18EB-3C2F-78D7-174E-D2A29A6FEDC0}"/>
              </a:ext>
            </a:extLst>
          </p:cNvPr>
          <p:cNvSpPr/>
          <p:nvPr/>
        </p:nvSpPr>
        <p:spPr>
          <a:xfrm>
            <a:off x="2363117" y="3622898"/>
            <a:ext cx="749018" cy="187319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700" b="1" dirty="0">
                <a:solidFill>
                  <a:schemeClr val="bg1"/>
                </a:solidFill>
              </a:rPr>
              <a:t>Imaging/Echo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220F58-4CCB-E21D-ECEF-45374E5E7D1B}"/>
              </a:ext>
            </a:extLst>
          </p:cNvPr>
          <p:cNvSpPr txBox="1"/>
          <p:nvPr/>
        </p:nvSpPr>
        <p:spPr>
          <a:xfrm>
            <a:off x="852093" y="3849616"/>
            <a:ext cx="297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65ACC8-AF23-2332-A474-92ABD6B006B6}"/>
              </a:ext>
            </a:extLst>
          </p:cNvPr>
          <p:cNvSpPr txBox="1"/>
          <p:nvPr/>
        </p:nvSpPr>
        <p:spPr>
          <a:xfrm>
            <a:off x="414374" y="4025983"/>
            <a:ext cx="3902324" cy="383286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Gottlieb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Stromberg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Mery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Affolter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McCullum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Krauklis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Hemingway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DCMC Admin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McKaig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9FCA5C-7406-2016-FAEB-577A62E5C7B3}"/>
              </a:ext>
            </a:extLst>
          </p:cNvPr>
          <p:cNvSpPr txBox="1"/>
          <p:nvPr/>
        </p:nvSpPr>
        <p:spPr>
          <a:xfrm>
            <a:off x="5444767" y="3625367"/>
            <a:ext cx="29739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4CA7176-0B1E-0C1C-C993-5E913F6925CF}"/>
              </a:ext>
            </a:extLst>
          </p:cNvPr>
          <p:cNvSpPr txBox="1"/>
          <p:nvPr/>
        </p:nvSpPr>
        <p:spPr>
          <a:xfrm>
            <a:off x="5016731" y="3897078"/>
            <a:ext cx="3712895" cy="584775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Pirwitz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Arnaoutakis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Texeria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CAA TBD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Monteleone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CCU TBD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Cauthen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PerfusionTBD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Thoracic TBD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 Tidwell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CVOR TBD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CCU Nursing</a:t>
            </a:r>
          </a:p>
        </p:txBody>
      </p:sp>
      <p:cxnSp>
        <p:nvCxnSpPr>
          <p:cNvPr id="5" name="Connector: Elbow 15">
            <a:extLst>
              <a:ext uri="{FF2B5EF4-FFF2-40B4-BE49-F238E27FC236}">
                <a16:creationId xmlns:a16="http://schemas.microsoft.com/office/drawing/2014/main" id="{0E71C277-CB49-CA2F-5338-DF299A061AC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rot="5400000">
            <a:off x="2558285" y="2525572"/>
            <a:ext cx="242157" cy="741096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15">
            <a:extLst>
              <a:ext uri="{FF2B5EF4-FFF2-40B4-BE49-F238E27FC236}">
                <a16:creationId xmlns:a16="http://schemas.microsoft.com/office/drawing/2014/main" id="{ED5669DC-CB25-5B65-223D-2F2321B799C7}"/>
              </a:ext>
            </a:extLst>
          </p:cNvPr>
          <p:cNvCxnSpPr>
            <a:cxnSpLocks/>
            <a:stCxn id="111" idx="2"/>
            <a:endCxn id="8" idx="0"/>
          </p:cNvCxnSpPr>
          <p:nvPr/>
        </p:nvCxnSpPr>
        <p:spPr>
          <a:xfrm rot="16200000" flipH="1">
            <a:off x="1808367" y="2516751"/>
            <a:ext cx="235884" cy="765012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Elbow 15">
            <a:extLst>
              <a:ext uri="{FF2B5EF4-FFF2-40B4-BE49-F238E27FC236}">
                <a16:creationId xmlns:a16="http://schemas.microsoft.com/office/drawing/2014/main" id="{D9404E34-227C-75B0-0A63-AD02BE30A740}"/>
              </a:ext>
            </a:extLst>
          </p:cNvPr>
          <p:cNvCxnSpPr>
            <a:cxnSpLocks/>
            <a:stCxn id="124" idx="2"/>
            <a:endCxn id="158" idx="0"/>
          </p:cNvCxnSpPr>
          <p:nvPr/>
        </p:nvCxnSpPr>
        <p:spPr>
          <a:xfrm rot="5400000">
            <a:off x="7156001" y="2455201"/>
            <a:ext cx="248521" cy="893406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nector: Elbow 15">
            <a:extLst>
              <a:ext uri="{FF2B5EF4-FFF2-40B4-BE49-F238E27FC236}">
                <a16:creationId xmlns:a16="http://schemas.microsoft.com/office/drawing/2014/main" id="{345EAD60-D65F-CD18-97B4-2D3E4875700C}"/>
              </a:ext>
            </a:extLst>
          </p:cNvPr>
          <p:cNvCxnSpPr>
            <a:cxnSpLocks/>
            <a:stCxn id="118" idx="2"/>
            <a:endCxn id="158" idx="0"/>
          </p:cNvCxnSpPr>
          <p:nvPr/>
        </p:nvCxnSpPr>
        <p:spPr>
          <a:xfrm rot="16200000" flipH="1">
            <a:off x="6282546" y="2475152"/>
            <a:ext cx="248521" cy="853504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367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1">
            <a:hlinkHover r:id="" action="ppaction://noaction"/>
            <a:extLst>
              <a:ext uri="{FF2B5EF4-FFF2-40B4-BE49-F238E27FC236}">
                <a16:creationId xmlns:a16="http://schemas.microsoft.com/office/drawing/2014/main" id="{B8A6DF0D-AD9C-46BD-E8DF-A53D1077AECD}"/>
              </a:ext>
            </a:extLst>
          </p:cNvPr>
          <p:cNvSpPr/>
          <p:nvPr/>
        </p:nvSpPr>
        <p:spPr>
          <a:xfrm>
            <a:off x="342082" y="1741189"/>
            <a:ext cx="8459836" cy="2283456"/>
          </a:xfrm>
          <a:prstGeom prst="roundRect">
            <a:avLst/>
          </a:prstGeom>
          <a:solidFill>
            <a:srgbClr val="333F48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t"/>
          <a:lstStyle/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</p:txBody>
      </p:sp>
      <p:sp>
        <p:nvSpPr>
          <p:cNvPr id="7" name="Rounded Rectangle 31">
            <a:extLst>
              <a:ext uri="{FF2B5EF4-FFF2-40B4-BE49-F238E27FC236}">
                <a16:creationId xmlns:a16="http://schemas.microsoft.com/office/drawing/2014/main" id="{E9A577AD-CB69-F6B4-66AE-5ADEE4F3D6EF}"/>
              </a:ext>
            </a:extLst>
          </p:cNvPr>
          <p:cNvSpPr/>
          <p:nvPr/>
        </p:nvSpPr>
        <p:spPr>
          <a:xfrm>
            <a:off x="6361173" y="3480743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Clinic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" name="Rounded Rectangle 31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C5446C7D-DE7A-9C94-02F4-9F688B106916}"/>
              </a:ext>
            </a:extLst>
          </p:cNvPr>
          <p:cNvSpPr/>
          <p:nvPr/>
        </p:nvSpPr>
        <p:spPr>
          <a:xfrm>
            <a:off x="3948157" y="1936624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CV Surgery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8D9C8440-86DC-606D-BB7E-16A70FC22D0E}"/>
              </a:ext>
            </a:extLst>
          </p:cNvPr>
          <p:cNvSpPr/>
          <p:nvPr/>
        </p:nvSpPr>
        <p:spPr>
          <a:xfrm>
            <a:off x="6361173" y="2451330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HTD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B248BB98-35AF-EB8F-5774-83C84F2894F3}"/>
              </a:ext>
            </a:extLst>
          </p:cNvPr>
          <p:cNvSpPr/>
          <p:nvPr/>
        </p:nvSpPr>
        <p:spPr>
          <a:xfrm>
            <a:off x="6361173" y="1936624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CV Anesthesia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4E903384-1AB6-6265-8CE2-B65385E5B1D1}"/>
              </a:ext>
            </a:extLst>
          </p:cNvPr>
          <p:cNvSpPr/>
          <p:nvPr/>
        </p:nvSpPr>
        <p:spPr>
          <a:xfrm>
            <a:off x="3948157" y="2451330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Perfusion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C4716423-0FE5-E6BA-0EC0-2518674C28FB}"/>
              </a:ext>
            </a:extLst>
          </p:cNvPr>
          <p:cNvSpPr/>
          <p:nvPr/>
        </p:nvSpPr>
        <p:spPr>
          <a:xfrm>
            <a:off x="7567680" y="1936624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Critical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ECA36269-644D-AC53-2D54-75D5E2657947}"/>
              </a:ext>
            </a:extLst>
          </p:cNvPr>
          <p:cNvSpPr/>
          <p:nvPr/>
        </p:nvSpPr>
        <p:spPr>
          <a:xfrm>
            <a:off x="5154665" y="1936624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Cardiology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A832EB81-A563-6026-7DFF-E3FEC47EC77D}"/>
              </a:ext>
            </a:extLst>
          </p:cNvPr>
          <p:cNvSpPr/>
          <p:nvPr/>
        </p:nvSpPr>
        <p:spPr>
          <a:xfrm>
            <a:off x="3948157" y="2966036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APPs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DC4A0982-572B-07F6-28EC-142AEBBB2380}"/>
              </a:ext>
            </a:extLst>
          </p:cNvPr>
          <p:cNvSpPr/>
          <p:nvPr/>
        </p:nvSpPr>
        <p:spPr>
          <a:xfrm>
            <a:off x="7567680" y="2451330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</a:rPr>
              <a:t>Heart Failure/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</a:rPr>
              <a:t>Transplant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Rounded Rectangle 31">
            <a:extLst>
              <a:ext uri="{FF2B5EF4-FFF2-40B4-BE49-F238E27FC236}">
                <a16:creationId xmlns:a16="http://schemas.microsoft.com/office/drawing/2014/main" id="{EF13A8F5-B5DC-885A-D3C5-62C020086B73}"/>
              </a:ext>
            </a:extLst>
          </p:cNvPr>
          <p:cNvSpPr/>
          <p:nvPr/>
        </p:nvSpPr>
        <p:spPr>
          <a:xfrm>
            <a:off x="5154665" y="2451330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CCU Nursing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B995DB23-F14E-E0EE-A837-71C39957F9DF}"/>
              </a:ext>
            </a:extLst>
          </p:cNvPr>
          <p:cNvSpPr/>
          <p:nvPr/>
        </p:nvSpPr>
        <p:spPr>
          <a:xfrm>
            <a:off x="6361173" y="2966036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Development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8" name="Rounded Rectangle 31">
            <a:extLst>
              <a:ext uri="{FF2B5EF4-FFF2-40B4-BE49-F238E27FC236}">
                <a16:creationId xmlns:a16="http://schemas.microsoft.com/office/drawing/2014/main" id="{F350DCC4-763C-12BC-7DE7-A3F720F0DF61}"/>
              </a:ext>
            </a:extLst>
          </p:cNvPr>
          <p:cNvSpPr/>
          <p:nvPr/>
        </p:nvSpPr>
        <p:spPr>
          <a:xfrm>
            <a:off x="5154665" y="2966036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Outreach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ounded Rectangle 31">
            <a:extLst>
              <a:ext uri="{FF2B5EF4-FFF2-40B4-BE49-F238E27FC236}">
                <a16:creationId xmlns:a16="http://schemas.microsoft.com/office/drawing/2014/main" id="{B022A55B-0F85-A8AC-241B-1322D661CE78}"/>
              </a:ext>
            </a:extLst>
          </p:cNvPr>
          <p:cNvSpPr/>
          <p:nvPr/>
        </p:nvSpPr>
        <p:spPr>
          <a:xfrm>
            <a:off x="7567680" y="2966036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Academic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23C00D2B-9121-B07F-78EA-D9A7D8803E66}"/>
              </a:ext>
            </a:extLst>
          </p:cNvPr>
          <p:cNvSpPr/>
          <p:nvPr/>
        </p:nvSpPr>
        <p:spPr>
          <a:xfrm>
            <a:off x="5154665" y="3480743"/>
            <a:ext cx="1084221" cy="338553"/>
          </a:xfrm>
          <a:prstGeom prst="roundRect">
            <a:avLst/>
          </a:prstGeom>
          <a:solidFill>
            <a:srgbClr val="00A9B7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Imaging/Echo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id="{DF5E3406-2A30-5DF5-1B0F-A080CD9B9F4E}"/>
              </a:ext>
            </a:extLst>
          </p:cNvPr>
          <p:cNvSpPr/>
          <p:nvPr/>
        </p:nvSpPr>
        <p:spPr>
          <a:xfrm>
            <a:off x="4843295" y="831192"/>
            <a:ext cx="2226510" cy="470301"/>
          </a:xfrm>
          <a:prstGeom prst="roundRect">
            <a:avLst/>
          </a:prstGeom>
          <a:solidFill>
            <a:srgbClr val="1C4297"/>
          </a:solidFill>
          <a:ln w="38100">
            <a:solidFill>
              <a:srgbClr val="BF5700"/>
            </a:solidFill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Joel Wise</a:t>
            </a:r>
          </a:p>
          <a:p>
            <a:pPr algn="ctr"/>
            <a:r>
              <a:rPr lang="en-US" sz="900" dirty="0"/>
              <a:t>Cardiac Service Line Director, TCPCHD</a:t>
            </a:r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EED10B60-C128-38B6-90E6-074EAAB3253F}"/>
              </a:ext>
            </a:extLst>
          </p:cNvPr>
          <p:cNvSpPr/>
          <p:nvPr/>
        </p:nvSpPr>
        <p:spPr>
          <a:xfrm>
            <a:off x="2074195" y="831192"/>
            <a:ext cx="2226510" cy="470301"/>
          </a:xfrm>
          <a:prstGeom prst="roundRect">
            <a:avLst/>
          </a:prstGeom>
          <a:solidFill>
            <a:srgbClr val="BF5700"/>
          </a:solidFill>
          <a:ln>
            <a:noFill/>
          </a:ln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Charles Fraser, MD</a:t>
            </a:r>
          </a:p>
          <a:p>
            <a:pPr algn="ctr"/>
            <a:r>
              <a:rPr lang="en-US" sz="900" dirty="0"/>
              <a:t>Executive Director, TCPCHD</a:t>
            </a:r>
            <a:endParaRPr lang="en-US" sz="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310E8B-E9BD-97DF-2703-1F62BBC9AED1}"/>
              </a:ext>
            </a:extLst>
          </p:cNvPr>
          <p:cNvSpPr txBox="1"/>
          <p:nvPr/>
        </p:nvSpPr>
        <p:spPr>
          <a:xfrm>
            <a:off x="641660" y="1889223"/>
            <a:ext cx="290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02A0F72-3D47-59C8-4251-6844D720520D}"/>
              </a:ext>
            </a:extLst>
          </p:cNvPr>
          <p:cNvSpPr txBox="1"/>
          <p:nvPr/>
        </p:nvSpPr>
        <p:spPr>
          <a:xfrm>
            <a:off x="855117" y="2345000"/>
            <a:ext cx="2738052" cy="135699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Gottlieb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Affolter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McCullum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Krauklis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Hemingway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DCMC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McKaig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Owens</a:t>
            </a:r>
          </a:p>
        </p:txBody>
      </p:sp>
      <p:cxnSp>
        <p:nvCxnSpPr>
          <p:cNvPr id="6" name="Connector: Elbow 15">
            <a:extLst>
              <a:ext uri="{FF2B5EF4-FFF2-40B4-BE49-F238E27FC236}">
                <a16:creationId xmlns:a16="http://schemas.microsoft.com/office/drawing/2014/main" id="{595B618D-CFE4-0D10-3AF1-3B176E79A291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rot="5400000" flipH="1" flipV="1">
            <a:off x="5044427" y="829066"/>
            <a:ext cx="439696" cy="1384550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or: Elbow 15">
            <a:extLst>
              <a:ext uri="{FF2B5EF4-FFF2-40B4-BE49-F238E27FC236}">
                <a16:creationId xmlns:a16="http://schemas.microsoft.com/office/drawing/2014/main" id="{732EF035-91AE-6EF9-0F96-84860158335A}"/>
              </a:ext>
            </a:extLst>
          </p:cNvPr>
          <p:cNvCxnSpPr>
            <a:cxnSpLocks/>
            <a:stCxn id="5" idx="0"/>
            <a:endCxn id="26" idx="2"/>
          </p:cNvCxnSpPr>
          <p:nvPr/>
        </p:nvCxnSpPr>
        <p:spPr>
          <a:xfrm rot="16200000" flipV="1">
            <a:off x="3659877" y="829066"/>
            <a:ext cx="439696" cy="1384550"/>
          </a:xfrm>
          <a:prstGeom prst="bent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>
            <a:bevelT w="25400" h="254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F4CD361-1D80-807F-714F-A3AB1BBE95A0}"/>
              </a:ext>
            </a:extLst>
          </p:cNvPr>
          <p:cNvSpPr txBox="1"/>
          <p:nvPr/>
        </p:nvSpPr>
        <p:spPr>
          <a:xfrm>
            <a:off x="1121865" y="120324"/>
            <a:ext cx="69002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A6D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Texas Center for Pediatric and Congenital Heart Disease</a:t>
            </a:r>
          </a:p>
        </p:txBody>
      </p:sp>
    </p:spTree>
    <p:extLst>
      <p:ext uri="{BB962C8B-B14F-4D97-AF65-F5344CB8AC3E}">
        <p14:creationId xmlns:p14="http://schemas.microsoft.com/office/powerpoint/2010/main" val="32842706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97ACB-A814-C95D-A833-482BC4552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359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E575B-C9BF-A6A2-901D-7076089D1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3975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1145560" y="373418"/>
            <a:ext cx="2748805" cy="2467755"/>
            <a:chOff x="1486469" y="1543760"/>
            <a:chExt cx="3833457" cy="3833457"/>
          </a:xfrm>
        </p:grpSpPr>
        <p:pic>
          <p:nvPicPr>
            <p:cNvPr id="101" name="Google Shape;101;p6" descr="Image result for dell children's medical center draw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86469" y="1543760"/>
              <a:ext cx="3833457" cy="3833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792620" y="2544527"/>
              <a:ext cx="1461055" cy="6854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6"/>
          <p:cNvSpPr txBox="1"/>
          <p:nvPr/>
        </p:nvSpPr>
        <p:spPr>
          <a:xfrm>
            <a:off x="822081" y="3216083"/>
            <a:ext cx="2875093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Program development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Clinical operations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Facility management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Community outreach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Infrastructure for innovation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4932976" y="3230404"/>
            <a:ext cx="2875093" cy="877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Clinical leadership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Faculty development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Quality &amp; outcomes</a:t>
            </a: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Educational oversight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685783">
              <a:defRPr/>
            </a:pPr>
            <a:r>
              <a:rPr lang="en-US" sz="105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Research &amp; innovation  </a:t>
            </a:r>
            <a:endParaRPr sz="105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>
            <a:off x="3697174" y="3578683"/>
            <a:ext cx="1470820" cy="558192"/>
            <a:chOff x="4954137" y="5211833"/>
            <a:chExt cx="1760562" cy="629409"/>
          </a:xfrm>
        </p:grpSpPr>
        <p:cxnSp>
          <p:nvCxnSpPr>
            <p:cNvPr id="109" name="Google Shape;109;p6"/>
            <p:cNvCxnSpPr/>
            <p:nvPr/>
          </p:nvCxnSpPr>
          <p:spPr>
            <a:xfrm>
              <a:off x="4954137" y="5211833"/>
              <a:ext cx="1760562" cy="0"/>
            </a:xfrm>
            <a:prstGeom prst="straightConnector1">
              <a:avLst/>
            </a:prstGeom>
            <a:noFill/>
            <a:ln w="635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6"/>
            <p:cNvCxnSpPr/>
            <p:nvPr/>
          </p:nvCxnSpPr>
          <p:spPr>
            <a:xfrm>
              <a:off x="5813946" y="5211833"/>
              <a:ext cx="0" cy="629409"/>
            </a:xfrm>
            <a:prstGeom prst="straightConnector1">
              <a:avLst/>
            </a:prstGeom>
            <a:noFill/>
            <a:ln w="635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111" name="Google Shape;111;p6"/>
          <p:cNvSpPr txBox="1"/>
          <p:nvPr/>
        </p:nvSpPr>
        <p:spPr>
          <a:xfrm>
            <a:off x="2879776" y="4192573"/>
            <a:ext cx="3071410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783">
              <a:defRPr/>
            </a:pP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  <a:sym typeface="Book Antiqua"/>
              </a:rPr>
              <a:t>UT Health Austin</a:t>
            </a:r>
          </a:p>
          <a:p>
            <a:pPr algn="ctr" defTabSz="685783">
              <a:defRPr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ea typeface="Book Antiqua"/>
                <a:cs typeface="Arial" panose="020B0604020202020204" pitchFamily="34" charset="0"/>
                <a:sym typeface="Book Antiqua"/>
              </a:rPr>
              <a:t>Pediatric Neurosciences</a:t>
            </a:r>
          </a:p>
          <a:p>
            <a:pPr algn="ctr" defTabSz="685783">
              <a:defRPr/>
            </a:pP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Book Antiqua"/>
              </a:rPr>
              <a:t>at Dell Children’s</a:t>
            </a:r>
            <a:endParaRPr sz="1500" b="1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0B420F-BFCF-420E-B7C6-D6853D443772}"/>
              </a:ext>
            </a:extLst>
          </p:cNvPr>
          <p:cNvGrpSpPr/>
          <p:nvPr/>
        </p:nvGrpSpPr>
        <p:grpSpPr>
          <a:xfrm>
            <a:off x="4357385" y="373417"/>
            <a:ext cx="3245613" cy="2767049"/>
            <a:chOff x="5809846" y="598713"/>
            <a:chExt cx="4565756" cy="3917021"/>
          </a:xfrm>
        </p:grpSpPr>
        <p:pic>
          <p:nvPicPr>
            <p:cNvPr id="105" name="Google Shape;105;p6" descr="Related imag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19557" y="3480613"/>
              <a:ext cx="3036072" cy="10351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2D4085C-B549-4E8C-8AF2-9C12E00AE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6" y="598713"/>
              <a:ext cx="4565756" cy="3048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22506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l Medical Template" id="{FE929AF4-8F9A-4C9E-8FA9-555A9F448811}" vid="{DBF8D8CF-052E-4F43-816C-F6B41FAF5284}"/>
    </a:ext>
  </a:extLst>
</a:theme>
</file>

<file path=ppt/theme/theme2.xml><?xml version="1.0" encoding="utf-8"?>
<a:theme xmlns:a="http://schemas.openxmlformats.org/drawingml/2006/main" name="2015 DMS Top Branded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ll Medical Template" id="{FE929AF4-8F9A-4C9E-8FA9-555A9F448811}" vid="{4781DFE1-5858-4C72-AAA1-DA4FEF4C7DFD}"/>
    </a:ext>
  </a:extLst>
</a:theme>
</file>

<file path=ppt/theme/theme3.xml><?xml version="1.0" encoding="utf-8"?>
<a:theme xmlns:a="http://schemas.openxmlformats.org/drawingml/2006/main" name="2015 DMS Bottom Branded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ll Medical Template" id="{FE929AF4-8F9A-4C9E-8FA9-555A9F448811}" vid="{8CE15DF2-16A0-4E8F-8435-E3B585A39EF1}"/>
    </a:ext>
  </a:extLst>
</a:theme>
</file>

<file path=ppt/theme/theme4.xml><?xml version="1.0" encoding="utf-8"?>
<a:theme xmlns:a="http://schemas.openxmlformats.org/drawingml/2006/main" name="2015 DMS Top Branded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ll Medical Template" id="{FE929AF4-8F9A-4C9E-8FA9-555A9F448811}" vid="{F38E70B4-9375-4E35-83D1-7E6052B63BE2}"/>
    </a:ext>
  </a:extLst>
</a:theme>
</file>

<file path=ppt/theme/theme5.xml><?xml version="1.0" encoding="utf-8"?>
<a:theme xmlns:a="http://schemas.openxmlformats.org/drawingml/2006/main" name="2015 DMS Bottom Branded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ll Medical Template" id="{FE929AF4-8F9A-4C9E-8FA9-555A9F448811}" vid="{DB5C8367-25B4-4C56-A724-777135B74E5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100068EDBAA478CB5BA1EA0242AA4" ma:contentTypeVersion="8" ma:contentTypeDescription="Create a new document." ma:contentTypeScope="" ma:versionID="e38fb3e4e19931921b274cfc7a200c05">
  <xsd:schema xmlns:xsd="http://www.w3.org/2001/XMLSchema" xmlns:xs="http://www.w3.org/2001/XMLSchema" xmlns:p="http://schemas.microsoft.com/office/2006/metadata/properties" xmlns:ns3="2fdef7d3-4bd9-49fc-bc5e-afb470220dba" targetNamespace="http://schemas.microsoft.com/office/2006/metadata/properties" ma:root="true" ma:fieldsID="ab5842318583f67d4af70c40c5da7044" ns3:_="">
    <xsd:import namespace="2fdef7d3-4bd9-49fc-bc5e-afb470220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ef7d3-4bd9-49fc-bc5e-afb470220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8F257F-559C-4AD5-9526-4F83A8DCE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ef7d3-4bd9-49fc-bc5e-afb470220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968C04-0E31-40C9-A94B-FF2A81BB1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050D0-C3C1-42C0-AAE5-C29B8E404FEB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fdef7d3-4bd9-49fc-bc5e-afb470220dba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 Medical Template</Template>
  <TotalTime>1449</TotalTime>
  <Words>327</Words>
  <Application>Microsoft Office PowerPoint</Application>
  <PresentationFormat>On-screen Show (16:9)</PresentationFormat>
  <Paragraphs>147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.AppleSystemUIFont</vt:lpstr>
      <vt:lpstr>Arial</vt:lpstr>
      <vt:lpstr>Calibri</vt:lpstr>
      <vt:lpstr>Wingdings</vt:lpstr>
      <vt:lpstr>1_Custom Design</vt:lpstr>
      <vt:lpstr>2015 DMS Top Branded Light</vt:lpstr>
      <vt:lpstr>2015 DMS Bottom Branded Light</vt:lpstr>
      <vt:lpstr>2015 DMS Top Branded Dark</vt:lpstr>
      <vt:lpstr>2015 DMS Bottom Branded Dark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talk</dc:title>
  <dc:creator>Garcia, Aurelio</dc:creator>
  <cp:lastModifiedBy>Lee, Amy</cp:lastModifiedBy>
  <cp:revision>147</cp:revision>
  <cp:lastPrinted>2019-11-20T18:03:21Z</cp:lastPrinted>
  <dcterms:created xsi:type="dcterms:W3CDTF">2019-11-18T16:56:02Z</dcterms:created>
  <dcterms:modified xsi:type="dcterms:W3CDTF">2023-11-01T22:03:36Z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0x010100630100068EDBAA478CB5BA1EA0242AA4</vt:lpwstr>
  </property>
</Properties>
</file>