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6" r:id="rId4"/>
  </p:sldMasterIdLst>
  <p:notesMasterIdLst>
    <p:notesMasterId r:id="rId46"/>
  </p:notesMasterIdLst>
  <p:handoutMasterIdLst>
    <p:handoutMasterId r:id="rId47"/>
  </p:handoutMasterIdLst>
  <p:sldIdLst>
    <p:sldId id="256" r:id="rId5"/>
    <p:sldId id="330" r:id="rId6"/>
    <p:sldId id="320" r:id="rId7"/>
    <p:sldId id="277" r:id="rId8"/>
    <p:sldId id="309" r:id="rId9"/>
    <p:sldId id="310" r:id="rId10"/>
    <p:sldId id="311" r:id="rId11"/>
    <p:sldId id="308" r:id="rId12"/>
    <p:sldId id="278" r:id="rId13"/>
    <p:sldId id="281" r:id="rId14"/>
    <p:sldId id="279" r:id="rId15"/>
    <p:sldId id="280" r:id="rId16"/>
    <p:sldId id="295" r:id="rId17"/>
    <p:sldId id="284" r:id="rId18"/>
    <p:sldId id="296" r:id="rId19"/>
    <p:sldId id="297" r:id="rId20"/>
    <p:sldId id="290" r:id="rId21"/>
    <p:sldId id="291" r:id="rId22"/>
    <p:sldId id="305" r:id="rId23"/>
    <p:sldId id="283" r:id="rId24"/>
    <p:sldId id="312" r:id="rId25"/>
    <p:sldId id="285" r:id="rId26"/>
    <p:sldId id="325" r:id="rId27"/>
    <p:sldId id="326" r:id="rId28"/>
    <p:sldId id="265" r:id="rId29"/>
    <p:sldId id="266" r:id="rId30"/>
    <p:sldId id="324" r:id="rId31"/>
    <p:sldId id="313" r:id="rId32"/>
    <p:sldId id="314" r:id="rId33"/>
    <p:sldId id="315" r:id="rId34"/>
    <p:sldId id="329" r:id="rId35"/>
    <p:sldId id="327" r:id="rId36"/>
    <p:sldId id="298" r:id="rId37"/>
    <p:sldId id="299" r:id="rId38"/>
    <p:sldId id="300" r:id="rId39"/>
    <p:sldId id="316" r:id="rId40"/>
    <p:sldId id="317" r:id="rId41"/>
    <p:sldId id="331" r:id="rId42"/>
    <p:sldId id="328" r:id="rId43"/>
    <p:sldId id="303" r:id="rId44"/>
    <p:sldId id="30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67" autoAdjust="0"/>
    <p:restoredTop sz="80527"/>
  </p:normalViewPr>
  <p:slideViewPr>
    <p:cSldViewPr snapToGrid="0">
      <p:cViewPr varScale="1">
        <p:scale>
          <a:sx n="86" d="100"/>
          <a:sy n="86" d="100"/>
        </p:scale>
        <p:origin x="2052" y="78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998C6A-5516-1D42-9DEC-D13AE9FB294A}" type="doc">
      <dgm:prSet loTypeId="urn:microsoft.com/office/officeart/2005/8/layout/hList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4E15FD5-4A19-A54F-8B5F-8B83FC8D44BB}">
      <dgm:prSet phldrT="[Text]"/>
      <dgm:spPr/>
      <dgm:t>
        <a:bodyPr/>
        <a:lstStyle/>
        <a:p>
          <a:r>
            <a:rPr lang="en-US" dirty="0"/>
            <a:t>1961</a:t>
          </a:r>
        </a:p>
      </dgm:t>
    </dgm:pt>
    <dgm:pt modelId="{E195B088-A780-CD43-A72A-76DC22F7674C}" type="parTrans" cxnId="{D715C53B-595D-9549-9AED-2F352272396A}">
      <dgm:prSet/>
      <dgm:spPr/>
      <dgm:t>
        <a:bodyPr/>
        <a:lstStyle/>
        <a:p>
          <a:endParaRPr lang="en-US"/>
        </a:p>
      </dgm:t>
    </dgm:pt>
    <dgm:pt modelId="{C2096F62-78CA-E242-82D9-D34D7021E0B2}" type="sibTrans" cxnId="{D715C53B-595D-9549-9AED-2F352272396A}">
      <dgm:prSet/>
      <dgm:spPr/>
      <dgm:t>
        <a:bodyPr/>
        <a:lstStyle/>
        <a:p>
          <a:endParaRPr lang="en-US"/>
        </a:p>
      </dgm:t>
    </dgm:pt>
    <dgm:pt modelId="{DB02F813-75AC-724D-B65B-F2753C0F83C3}">
      <dgm:prSet phldrT="[Text]" custT="1"/>
      <dgm:spPr/>
      <dgm:t>
        <a:bodyPr/>
        <a:lstStyle/>
        <a:p>
          <a:r>
            <a:rPr lang="en-US" sz="1600" dirty="0"/>
            <a:t>IBM 7030 x 2400 units</a:t>
          </a:r>
        </a:p>
      </dgm:t>
    </dgm:pt>
    <dgm:pt modelId="{C57C5AF9-1506-0B42-980D-73D247FE19F7}" type="parTrans" cxnId="{C83FE27A-F445-B64A-BB9F-4B043419ABAB}">
      <dgm:prSet/>
      <dgm:spPr/>
      <dgm:t>
        <a:bodyPr/>
        <a:lstStyle/>
        <a:p>
          <a:endParaRPr lang="en-US"/>
        </a:p>
      </dgm:t>
    </dgm:pt>
    <dgm:pt modelId="{0A85B1EC-A44A-5243-A776-569B93BD0FD6}" type="sibTrans" cxnId="{C83FE27A-F445-B64A-BB9F-4B043419ABAB}">
      <dgm:prSet/>
      <dgm:spPr/>
      <dgm:t>
        <a:bodyPr/>
        <a:lstStyle/>
        <a:p>
          <a:endParaRPr lang="en-US"/>
        </a:p>
      </dgm:t>
    </dgm:pt>
    <dgm:pt modelId="{6AFCA746-DE5A-AC4A-A93A-E453BB18AEEE}">
      <dgm:prSet phldrT="[Text]"/>
      <dgm:spPr/>
      <dgm:t>
        <a:bodyPr/>
        <a:lstStyle/>
        <a:p>
          <a:r>
            <a:rPr lang="en-US" dirty="0"/>
            <a:t>2023</a:t>
          </a:r>
        </a:p>
      </dgm:t>
    </dgm:pt>
    <dgm:pt modelId="{06B0AFB5-4F19-D645-AAFC-EBAE0891B8C9}" type="parTrans" cxnId="{22995AD0-15DD-2048-A748-B8052385F6E2}">
      <dgm:prSet/>
      <dgm:spPr/>
      <dgm:t>
        <a:bodyPr/>
        <a:lstStyle/>
        <a:p>
          <a:endParaRPr lang="en-US"/>
        </a:p>
      </dgm:t>
    </dgm:pt>
    <dgm:pt modelId="{4BCA075A-73CE-A742-9316-EC92C5F317C1}" type="sibTrans" cxnId="{22995AD0-15DD-2048-A748-B8052385F6E2}">
      <dgm:prSet/>
      <dgm:spPr/>
      <dgm:t>
        <a:bodyPr/>
        <a:lstStyle/>
        <a:p>
          <a:endParaRPr lang="en-US"/>
        </a:p>
      </dgm:t>
    </dgm:pt>
    <dgm:pt modelId="{8779B7ED-DB5E-E743-8841-8D8210112907}">
      <dgm:prSet phldrT="[Text]" custT="1"/>
      <dgm:spPr/>
      <dgm:t>
        <a:bodyPr/>
        <a:lstStyle/>
        <a:p>
          <a:r>
            <a:rPr lang="en-US" sz="1600" dirty="0"/>
            <a:t>Radeon RX 7600 x 1</a:t>
          </a:r>
        </a:p>
      </dgm:t>
    </dgm:pt>
    <dgm:pt modelId="{8CCC8EDD-F45F-2A48-B0A1-7E991F88F4A0}" type="parTrans" cxnId="{4D0A170F-8629-3D4D-B783-7F7CD9966BC4}">
      <dgm:prSet/>
      <dgm:spPr/>
      <dgm:t>
        <a:bodyPr/>
        <a:lstStyle/>
        <a:p>
          <a:endParaRPr lang="en-US"/>
        </a:p>
      </dgm:t>
    </dgm:pt>
    <dgm:pt modelId="{40E37135-D73B-0C48-995B-D3C8C90BFACC}" type="sibTrans" cxnId="{4D0A170F-8629-3D4D-B783-7F7CD9966BC4}">
      <dgm:prSet/>
      <dgm:spPr/>
      <dgm:t>
        <a:bodyPr/>
        <a:lstStyle/>
        <a:p>
          <a:endParaRPr lang="en-US"/>
        </a:p>
      </dgm:t>
    </dgm:pt>
    <dgm:pt modelId="{EE10A810-953F-4E4D-B38D-33CC7B8A377A}">
      <dgm:prSet phldrT="[Text]" custT="1"/>
      <dgm:spPr/>
      <dgm:t>
        <a:bodyPr/>
        <a:lstStyle/>
        <a:p>
          <a:r>
            <a:rPr lang="en-US" sz="1600" dirty="0"/>
            <a:t>Cost per GFLOPS = </a:t>
          </a:r>
          <a:br>
            <a:rPr lang="en-US" sz="1600" dirty="0"/>
          </a:br>
          <a:r>
            <a:rPr lang="en-US" sz="1600" b="1" dirty="0"/>
            <a:t>$156B (adjusted)</a:t>
          </a:r>
        </a:p>
      </dgm:t>
    </dgm:pt>
    <dgm:pt modelId="{E7ACEA06-C5CB-6C45-B761-821E5067123E}" type="parTrans" cxnId="{E50E6DCE-2330-3B4F-91D9-2DF1B9AEEE48}">
      <dgm:prSet/>
      <dgm:spPr/>
      <dgm:t>
        <a:bodyPr/>
        <a:lstStyle/>
        <a:p>
          <a:endParaRPr lang="en-US"/>
        </a:p>
      </dgm:t>
    </dgm:pt>
    <dgm:pt modelId="{34F48B79-473A-FD4D-8078-5ECD1A695621}" type="sibTrans" cxnId="{E50E6DCE-2330-3B4F-91D9-2DF1B9AEEE48}">
      <dgm:prSet/>
      <dgm:spPr/>
      <dgm:t>
        <a:bodyPr/>
        <a:lstStyle/>
        <a:p>
          <a:endParaRPr lang="en-US"/>
        </a:p>
      </dgm:t>
    </dgm:pt>
    <dgm:pt modelId="{E29C8056-FC79-784B-9A56-A1DF44E4E579}">
      <dgm:prSet phldrT="[Text]" custT="1"/>
      <dgm:spPr/>
      <dgm:t>
        <a:bodyPr/>
        <a:lstStyle/>
        <a:p>
          <a:r>
            <a:rPr lang="en-US" sz="1600" dirty="0"/>
            <a:t>Cost per GFLOPS =</a:t>
          </a:r>
          <a:br>
            <a:rPr lang="en-US" sz="1600" dirty="0"/>
          </a:br>
          <a:r>
            <a:rPr lang="en-US" sz="1600" b="1" dirty="0"/>
            <a:t>$0.02 (adjusted)</a:t>
          </a:r>
        </a:p>
      </dgm:t>
    </dgm:pt>
    <dgm:pt modelId="{5554B7A6-3739-1A47-8F5E-3E92607FAD8A}" type="parTrans" cxnId="{5ED6E82F-F88E-314B-8D3A-BBBB3127C18A}">
      <dgm:prSet/>
      <dgm:spPr/>
      <dgm:t>
        <a:bodyPr/>
        <a:lstStyle/>
        <a:p>
          <a:endParaRPr lang="en-US"/>
        </a:p>
      </dgm:t>
    </dgm:pt>
    <dgm:pt modelId="{46141122-3348-0C44-8EA0-0E0AC9890C1A}" type="sibTrans" cxnId="{5ED6E82F-F88E-314B-8D3A-BBBB3127C18A}">
      <dgm:prSet/>
      <dgm:spPr/>
      <dgm:t>
        <a:bodyPr/>
        <a:lstStyle/>
        <a:p>
          <a:endParaRPr lang="en-US"/>
        </a:p>
      </dgm:t>
    </dgm:pt>
    <dgm:pt modelId="{D3B02F9D-1054-C948-B543-68EE6318530D}">
      <dgm:prSet phldrT="[Text]" custT="1"/>
      <dgm:spPr/>
      <dgm:t>
        <a:bodyPr/>
        <a:lstStyle/>
        <a:p>
          <a:r>
            <a:rPr lang="en-US" sz="1600" dirty="0"/>
            <a:t>2.3 pounds</a:t>
          </a:r>
        </a:p>
      </dgm:t>
    </dgm:pt>
    <dgm:pt modelId="{F0C5C0FF-975B-B542-AF62-9F09BD55C0E8}" type="parTrans" cxnId="{49674151-EABE-574D-9E0B-B0545FC8739D}">
      <dgm:prSet/>
      <dgm:spPr/>
      <dgm:t>
        <a:bodyPr/>
        <a:lstStyle/>
        <a:p>
          <a:endParaRPr lang="en-US"/>
        </a:p>
      </dgm:t>
    </dgm:pt>
    <dgm:pt modelId="{C6708610-0D76-AA46-B2C9-9A6C3FE73E86}" type="sibTrans" cxnId="{49674151-EABE-574D-9E0B-B0545FC8739D}">
      <dgm:prSet/>
      <dgm:spPr/>
      <dgm:t>
        <a:bodyPr/>
        <a:lstStyle/>
        <a:p>
          <a:endParaRPr lang="en-US"/>
        </a:p>
      </dgm:t>
    </dgm:pt>
    <dgm:pt modelId="{9F943DA6-3372-3147-8B9B-C98B1B2A4402}">
      <dgm:prSet phldrT="[Text]" custT="1"/>
      <dgm:spPr/>
      <dgm:t>
        <a:bodyPr/>
        <a:lstStyle/>
        <a:p>
          <a:r>
            <a:rPr lang="en-US" sz="1600" dirty="0"/>
            <a:t>84,000 tons</a:t>
          </a:r>
        </a:p>
      </dgm:t>
    </dgm:pt>
    <dgm:pt modelId="{4392D856-43AE-7B43-9120-BA91CC9762D9}" type="parTrans" cxnId="{741047A9-71E2-3F47-9F1B-6B12B3BD1126}">
      <dgm:prSet/>
      <dgm:spPr/>
      <dgm:t>
        <a:bodyPr/>
        <a:lstStyle/>
        <a:p>
          <a:endParaRPr lang="en-US"/>
        </a:p>
      </dgm:t>
    </dgm:pt>
    <dgm:pt modelId="{AAF6682B-8B7F-8E47-B1DC-C664B93AC1B8}" type="sibTrans" cxnId="{741047A9-71E2-3F47-9F1B-6B12B3BD1126}">
      <dgm:prSet/>
      <dgm:spPr/>
      <dgm:t>
        <a:bodyPr/>
        <a:lstStyle/>
        <a:p>
          <a:endParaRPr lang="en-US"/>
        </a:p>
      </dgm:t>
    </dgm:pt>
    <dgm:pt modelId="{939279B4-3B49-8F42-BBE6-6F9BC197CE8A}" type="pres">
      <dgm:prSet presAssocID="{9E998C6A-5516-1D42-9DEC-D13AE9FB294A}" presName="Name0" presStyleCnt="0">
        <dgm:presLayoutVars>
          <dgm:dir/>
          <dgm:animLvl val="lvl"/>
          <dgm:resizeHandles val="exact"/>
        </dgm:presLayoutVars>
      </dgm:prSet>
      <dgm:spPr/>
    </dgm:pt>
    <dgm:pt modelId="{B83B0F40-FF93-0749-93A0-D2CAF9555C40}" type="pres">
      <dgm:prSet presAssocID="{14E15FD5-4A19-A54F-8B5F-8B83FC8D44BB}" presName="composite" presStyleCnt="0"/>
      <dgm:spPr/>
    </dgm:pt>
    <dgm:pt modelId="{11310590-6C23-2E44-835F-646BA27CD7DF}" type="pres">
      <dgm:prSet presAssocID="{14E15FD5-4A19-A54F-8B5F-8B83FC8D44B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F174AEB0-450E-FB4D-85FA-ED78117657FD}" type="pres">
      <dgm:prSet presAssocID="{14E15FD5-4A19-A54F-8B5F-8B83FC8D44BB}" presName="desTx" presStyleLbl="alignAccFollowNode1" presStyleIdx="0" presStyleCnt="2">
        <dgm:presLayoutVars>
          <dgm:bulletEnabled val="1"/>
        </dgm:presLayoutVars>
      </dgm:prSet>
      <dgm:spPr/>
    </dgm:pt>
    <dgm:pt modelId="{C5E49AA6-DD9B-8647-9D1C-BAA17BA37059}" type="pres">
      <dgm:prSet presAssocID="{C2096F62-78CA-E242-82D9-D34D7021E0B2}" presName="space" presStyleCnt="0"/>
      <dgm:spPr/>
    </dgm:pt>
    <dgm:pt modelId="{4A070697-5467-9748-91D8-7574ACAE5E11}" type="pres">
      <dgm:prSet presAssocID="{6AFCA746-DE5A-AC4A-A93A-E453BB18AEEE}" presName="composite" presStyleCnt="0"/>
      <dgm:spPr/>
    </dgm:pt>
    <dgm:pt modelId="{515AF5D0-E0AC-E941-92A2-816BA7EAF9E8}" type="pres">
      <dgm:prSet presAssocID="{6AFCA746-DE5A-AC4A-A93A-E453BB18AEE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50F1AD62-3F91-7141-A462-76EE3300E232}" type="pres">
      <dgm:prSet presAssocID="{6AFCA746-DE5A-AC4A-A93A-E453BB18AEEE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4D0A170F-8629-3D4D-B783-7F7CD9966BC4}" srcId="{6AFCA746-DE5A-AC4A-A93A-E453BB18AEEE}" destId="{8779B7ED-DB5E-E743-8841-8D8210112907}" srcOrd="0" destOrd="0" parTransId="{8CCC8EDD-F45F-2A48-B0A1-7E991F88F4A0}" sibTransId="{40E37135-D73B-0C48-995B-D3C8C90BFACC}"/>
    <dgm:cxn modelId="{6F921315-99FC-EC49-A081-2D8A789A6B2A}" type="presOf" srcId="{9E998C6A-5516-1D42-9DEC-D13AE9FB294A}" destId="{939279B4-3B49-8F42-BBE6-6F9BC197CE8A}" srcOrd="0" destOrd="0" presId="urn:microsoft.com/office/officeart/2005/8/layout/hList1"/>
    <dgm:cxn modelId="{2D8C8717-DD21-8946-8A74-9ECDCBEC38CA}" type="presOf" srcId="{6AFCA746-DE5A-AC4A-A93A-E453BB18AEEE}" destId="{515AF5D0-E0AC-E941-92A2-816BA7EAF9E8}" srcOrd="0" destOrd="0" presId="urn:microsoft.com/office/officeart/2005/8/layout/hList1"/>
    <dgm:cxn modelId="{5ED6E82F-F88E-314B-8D3A-BBBB3127C18A}" srcId="{6AFCA746-DE5A-AC4A-A93A-E453BB18AEEE}" destId="{E29C8056-FC79-784B-9A56-A1DF44E4E579}" srcOrd="2" destOrd="0" parTransId="{5554B7A6-3739-1A47-8F5E-3E92607FAD8A}" sibTransId="{46141122-3348-0C44-8EA0-0E0AC9890C1A}"/>
    <dgm:cxn modelId="{D715C53B-595D-9549-9AED-2F352272396A}" srcId="{9E998C6A-5516-1D42-9DEC-D13AE9FB294A}" destId="{14E15FD5-4A19-A54F-8B5F-8B83FC8D44BB}" srcOrd="0" destOrd="0" parTransId="{E195B088-A780-CD43-A72A-76DC22F7674C}" sibTransId="{C2096F62-78CA-E242-82D9-D34D7021E0B2}"/>
    <dgm:cxn modelId="{645C183E-B5CB-C745-AE93-77F180D1C7C3}" type="presOf" srcId="{DB02F813-75AC-724D-B65B-F2753C0F83C3}" destId="{F174AEB0-450E-FB4D-85FA-ED78117657FD}" srcOrd="0" destOrd="0" presId="urn:microsoft.com/office/officeart/2005/8/layout/hList1"/>
    <dgm:cxn modelId="{72306361-E5C7-054C-8C13-44B5A60F74AA}" type="presOf" srcId="{EE10A810-953F-4E4D-B38D-33CC7B8A377A}" destId="{F174AEB0-450E-FB4D-85FA-ED78117657FD}" srcOrd="0" destOrd="2" presId="urn:microsoft.com/office/officeart/2005/8/layout/hList1"/>
    <dgm:cxn modelId="{531DD666-FB78-4541-BF5A-650EF971BF7C}" type="presOf" srcId="{8779B7ED-DB5E-E743-8841-8D8210112907}" destId="{50F1AD62-3F91-7141-A462-76EE3300E232}" srcOrd="0" destOrd="0" presId="urn:microsoft.com/office/officeart/2005/8/layout/hList1"/>
    <dgm:cxn modelId="{49674151-EABE-574D-9E0B-B0545FC8739D}" srcId="{6AFCA746-DE5A-AC4A-A93A-E453BB18AEEE}" destId="{D3B02F9D-1054-C948-B543-68EE6318530D}" srcOrd="1" destOrd="0" parTransId="{F0C5C0FF-975B-B542-AF62-9F09BD55C0E8}" sibTransId="{C6708610-0D76-AA46-B2C9-9A6C3FE73E86}"/>
    <dgm:cxn modelId="{6F95C273-E59D-4748-A708-D1D70CD55D76}" type="presOf" srcId="{E29C8056-FC79-784B-9A56-A1DF44E4E579}" destId="{50F1AD62-3F91-7141-A462-76EE3300E232}" srcOrd="0" destOrd="2" presId="urn:microsoft.com/office/officeart/2005/8/layout/hList1"/>
    <dgm:cxn modelId="{07E1FE75-001F-3F46-89D2-F2A8B6175643}" type="presOf" srcId="{14E15FD5-4A19-A54F-8B5F-8B83FC8D44BB}" destId="{11310590-6C23-2E44-835F-646BA27CD7DF}" srcOrd="0" destOrd="0" presId="urn:microsoft.com/office/officeart/2005/8/layout/hList1"/>
    <dgm:cxn modelId="{C83FE27A-F445-B64A-BB9F-4B043419ABAB}" srcId="{14E15FD5-4A19-A54F-8B5F-8B83FC8D44BB}" destId="{DB02F813-75AC-724D-B65B-F2753C0F83C3}" srcOrd="0" destOrd="0" parTransId="{C57C5AF9-1506-0B42-980D-73D247FE19F7}" sibTransId="{0A85B1EC-A44A-5243-A776-569B93BD0FD6}"/>
    <dgm:cxn modelId="{C552FB94-4887-A74B-AA0B-2C208F5AECF5}" type="presOf" srcId="{D3B02F9D-1054-C948-B543-68EE6318530D}" destId="{50F1AD62-3F91-7141-A462-76EE3300E232}" srcOrd="0" destOrd="1" presId="urn:microsoft.com/office/officeart/2005/8/layout/hList1"/>
    <dgm:cxn modelId="{741047A9-71E2-3F47-9F1B-6B12B3BD1126}" srcId="{14E15FD5-4A19-A54F-8B5F-8B83FC8D44BB}" destId="{9F943DA6-3372-3147-8B9B-C98B1B2A4402}" srcOrd="1" destOrd="0" parTransId="{4392D856-43AE-7B43-9120-BA91CC9762D9}" sibTransId="{AAF6682B-8B7F-8E47-B1DC-C664B93AC1B8}"/>
    <dgm:cxn modelId="{E50E6DCE-2330-3B4F-91D9-2DF1B9AEEE48}" srcId="{14E15FD5-4A19-A54F-8B5F-8B83FC8D44BB}" destId="{EE10A810-953F-4E4D-B38D-33CC7B8A377A}" srcOrd="2" destOrd="0" parTransId="{E7ACEA06-C5CB-6C45-B761-821E5067123E}" sibTransId="{34F48B79-473A-FD4D-8078-5ECD1A695621}"/>
    <dgm:cxn modelId="{22995AD0-15DD-2048-A748-B8052385F6E2}" srcId="{9E998C6A-5516-1D42-9DEC-D13AE9FB294A}" destId="{6AFCA746-DE5A-AC4A-A93A-E453BB18AEEE}" srcOrd="1" destOrd="0" parTransId="{06B0AFB5-4F19-D645-AAFC-EBAE0891B8C9}" sibTransId="{4BCA075A-73CE-A742-9316-EC92C5F317C1}"/>
    <dgm:cxn modelId="{B8A1A2F2-AB56-494B-90A9-9D43D217FFA4}" type="presOf" srcId="{9F943DA6-3372-3147-8B9B-C98B1B2A4402}" destId="{F174AEB0-450E-FB4D-85FA-ED78117657FD}" srcOrd="0" destOrd="1" presId="urn:microsoft.com/office/officeart/2005/8/layout/hList1"/>
    <dgm:cxn modelId="{81FEB2F1-C20A-334C-BFC2-A2A9EE3BBB7C}" type="presParOf" srcId="{939279B4-3B49-8F42-BBE6-6F9BC197CE8A}" destId="{B83B0F40-FF93-0749-93A0-D2CAF9555C40}" srcOrd="0" destOrd="0" presId="urn:microsoft.com/office/officeart/2005/8/layout/hList1"/>
    <dgm:cxn modelId="{CFFEDE79-E2A8-454B-BB91-DA9E299BE707}" type="presParOf" srcId="{B83B0F40-FF93-0749-93A0-D2CAF9555C40}" destId="{11310590-6C23-2E44-835F-646BA27CD7DF}" srcOrd="0" destOrd="0" presId="urn:microsoft.com/office/officeart/2005/8/layout/hList1"/>
    <dgm:cxn modelId="{94BF0572-5BB3-C145-8218-2895C9474814}" type="presParOf" srcId="{B83B0F40-FF93-0749-93A0-D2CAF9555C40}" destId="{F174AEB0-450E-FB4D-85FA-ED78117657FD}" srcOrd="1" destOrd="0" presId="urn:microsoft.com/office/officeart/2005/8/layout/hList1"/>
    <dgm:cxn modelId="{1ED4DF99-38A4-1F4E-A198-AF8A6EB94285}" type="presParOf" srcId="{939279B4-3B49-8F42-BBE6-6F9BC197CE8A}" destId="{C5E49AA6-DD9B-8647-9D1C-BAA17BA37059}" srcOrd="1" destOrd="0" presId="urn:microsoft.com/office/officeart/2005/8/layout/hList1"/>
    <dgm:cxn modelId="{8452C637-48D5-FB48-BBF4-A2089BDF4848}" type="presParOf" srcId="{939279B4-3B49-8F42-BBE6-6F9BC197CE8A}" destId="{4A070697-5467-9748-91D8-7574ACAE5E11}" srcOrd="2" destOrd="0" presId="urn:microsoft.com/office/officeart/2005/8/layout/hList1"/>
    <dgm:cxn modelId="{5672D6A7-BD33-2A4E-B963-30A8D16D1F63}" type="presParOf" srcId="{4A070697-5467-9748-91D8-7574ACAE5E11}" destId="{515AF5D0-E0AC-E941-92A2-816BA7EAF9E8}" srcOrd="0" destOrd="0" presId="urn:microsoft.com/office/officeart/2005/8/layout/hList1"/>
    <dgm:cxn modelId="{954FF1EB-434E-1D49-940E-ACCF41CB5B3F}" type="presParOf" srcId="{4A070697-5467-9748-91D8-7574ACAE5E11}" destId="{50F1AD62-3F91-7141-A462-76EE3300E23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C8D1F5-486A-FC4B-95ED-D9B74E9BABBF}" type="doc">
      <dgm:prSet loTypeId="urn:microsoft.com/office/officeart/2005/8/layout/process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9C382FE-E11B-D042-BD21-03D41613AF04}">
      <dgm:prSet phldrT="[Text]"/>
      <dgm:spPr/>
      <dgm:t>
        <a:bodyPr/>
        <a:lstStyle/>
        <a:p>
          <a:r>
            <a:rPr lang="en-US" dirty="0">
              <a:solidFill>
                <a:schemeClr val="accent4"/>
              </a:solidFill>
            </a:rPr>
            <a:t>Anterolateral and anteromedial portals </a:t>
          </a:r>
          <a:r>
            <a:rPr lang="en-US" dirty="0"/>
            <a:t>were made under spinal needle localization and the </a:t>
          </a:r>
          <a:r>
            <a:rPr lang="en-US" dirty="0">
              <a:solidFill>
                <a:schemeClr val="accent4"/>
              </a:solidFill>
            </a:rPr>
            <a:t>arthroscope as </a:t>
          </a:r>
          <a:r>
            <a:rPr lang="en-US" dirty="0" err="1">
              <a:solidFill>
                <a:schemeClr val="accent4"/>
              </a:solidFill>
            </a:rPr>
            <a:t>insertered</a:t>
          </a:r>
          <a:r>
            <a:rPr lang="en-US" dirty="0">
              <a:solidFill>
                <a:schemeClr val="accent4"/>
              </a:solidFill>
            </a:rPr>
            <a:t> intra-</a:t>
          </a:r>
          <a:r>
            <a:rPr lang="en-US" dirty="0" err="1">
              <a:solidFill>
                <a:schemeClr val="accent4"/>
              </a:solidFill>
            </a:rPr>
            <a:t>articularly</a:t>
          </a:r>
          <a:r>
            <a:rPr lang="en-US" dirty="0"/>
            <a:t>. </a:t>
          </a:r>
        </a:p>
      </dgm:t>
    </dgm:pt>
    <dgm:pt modelId="{06BB8380-53B7-AC40-B0AB-C3D2E86446B2}" type="parTrans" cxnId="{324908F8-C76C-CD4A-82D9-F66AF8AA5719}">
      <dgm:prSet/>
      <dgm:spPr/>
      <dgm:t>
        <a:bodyPr/>
        <a:lstStyle/>
        <a:p>
          <a:endParaRPr lang="en-US"/>
        </a:p>
      </dgm:t>
    </dgm:pt>
    <dgm:pt modelId="{8A944EFC-D5A0-EE43-A6B5-E9DC690C0065}" type="sibTrans" cxnId="{324908F8-C76C-CD4A-82D9-F66AF8AA5719}">
      <dgm:prSet/>
      <dgm:spPr/>
      <dgm:t>
        <a:bodyPr/>
        <a:lstStyle/>
        <a:p>
          <a:endParaRPr lang="en-US"/>
        </a:p>
      </dgm:t>
    </dgm:pt>
    <dgm:pt modelId="{A1C72B0E-7AE0-FF46-9038-E0D1275EBAB5}">
      <dgm:prSet phldrT="[Text]"/>
      <dgm:spPr/>
      <dgm:t>
        <a:bodyPr/>
        <a:lstStyle/>
        <a:p>
          <a:r>
            <a:rPr lang="en-US" dirty="0">
              <a:solidFill>
                <a:schemeClr val="accent4"/>
              </a:solidFill>
            </a:rPr>
            <a:t>Two small cuts </a:t>
          </a:r>
          <a:r>
            <a:rPr lang="en-US" dirty="0"/>
            <a:t>were made in your knee, and a special </a:t>
          </a:r>
          <a:r>
            <a:rPr lang="en-US" dirty="0">
              <a:solidFill>
                <a:schemeClr val="accent4"/>
              </a:solidFill>
            </a:rPr>
            <a:t>camera (arthroscope) was put inside</a:t>
          </a:r>
          <a:r>
            <a:rPr lang="en-US" dirty="0"/>
            <a:t> to let the surgeon see what was going on.</a:t>
          </a:r>
        </a:p>
      </dgm:t>
    </dgm:pt>
    <dgm:pt modelId="{DA7729C4-BA80-B647-84D8-0EF0CA8D1BE4}" type="parTrans" cxnId="{CE4AC1B6-66F7-814A-9887-5A5F34F7432E}">
      <dgm:prSet/>
      <dgm:spPr/>
      <dgm:t>
        <a:bodyPr/>
        <a:lstStyle/>
        <a:p>
          <a:endParaRPr lang="en-US"/>
        </a:p>
      </dgm:t>
    </dgm:pt>
    <dgm:pt modelId="{E5EE53C0-D3C7-B145-95CB-7FBB1E12F26E}" type="sibTrans" cxnId="{CE4AC1B6-66F7-814A-9887-5A5F34F7432E}">
      <dgm:prSet/>
      <dgm:spPr/>
      <dgm:t>
        <a:bodyPr/>
        <a:lstStyle/>
        <a:p>
          <a:endParaRPr lang="en-US"/>
        </a:p>
      </dgm:t>
    </dgm:pt>
    <dgm:pt modelId="{3E45C598-F149-4F40-82C1-660F2CE6622B}" type="pres">
      <dgm:prSet presAssocID="{43C8D1F5-486A-FC4B-95ED-D9B74E9BABBF}" presName="Name0" presStyleCnt="0">
        <dgm:presLayoutVars>
          <dgm:dir/>
          <dgm:resizeHandles val="exact"/>
        </dgm:presLayoutVars>
      </dgm:prSet>
      <dgm:spPr/>
    </dgm:pt>
    <dgm:pt modelId="{A8138600-B678-4E44-9D21-3351306F0C1C}" type="pres">
      <dgm:prSet presAssocID="{79C382FE-E11B-D042-BD21-03D41613AF04}" presName="node" presStyleLbl="node1" presStyleIdx="0" presStyleCnt="2">
        <dgm:presLayoutVars>
          <dgm:bulletEnabled val="1"/>
        </dgm:presLayoutVars>
      </dgm:prSet>
      <dgm:spPr/>
    </dgm:pt>
    <dgm:pt modelId="{B5D046AD-0302-4C49-B7F3-DA9C0650BCCC}" type="pres">
      <dgm:prSet presAssocID="{8A944EFC-D5A0-EE43-A6B5-E9DC690C0065}" presName="sibTrans" presStyleLbl="sibTrans2D1" presStyleIdx="0" presStyleCnt="1"/>
      <dgm:spPr/>
    </dgm:pt>
    <dgm:pt modelId="{D5DC10E9-E905-F642-80FD-B3BB5254E3C2}" type="pres">
      <dgm:prSet presAssocID="{8A944EFC-D5A0-EE43-A6B5-E9DC690C0065}" presName="connectorText" presStyleLbl="sibTrans2D1" presStyleIdx="0" presStyleCnt="1"/>
      <dgm:spPr/>
    </dgm:pt>
    <dgm:pt modelId="{7F157A0D-2016-C24C-A36E-1DB7AD3CDD97}" type="pres">
      <dgm:prSet presAssocID="{A1C72B0E-7AE0-FF46-9038-E0D1275EBAB5}" presName="node" presStyleLbl="node1" presStyleIdx="1" presStyleCnt="2">
        <dgm:presLayoutVars>
          <dgm:bulletEnabled val="1"/>
        </dgm:presLayoutVars>
      </dgm:prSet>
      <dgm:spPr/>
    </dgm:pt>
  </dgm:ptLst>
  <dgm:cxnLst>
    <dgm:cxn modelId="{6CC4802B-768F-7145-8741-C692EBE5E3A5}" type="presOf" srcId="{43C8D1F5-486A-FC4B-95ED-D9B74E9BABBF}" destId="{3E45C598-F149-4F40-82C1-660F2CE6622B}" srcOrd="0" destOrd="0" presId="urn:microsoft.com/office/officeart/2005/8/layout/process1"/>
    <dgm:cxn modelId="{AD784934-F9DD-0048-A8AD-427A698582A2}" type="presOf" srcId="{8A944EFC-D5A0-EE43-A6B5-E9DC690C0065}" destId="{D5DC10E9-E905-F642-80FD-B3BB5254E3C2}" srcOrd="1" destOrd="0" presId="urn:microsoft.com/office/officeart/2005/8/layout/process1"/>
    <dgm:cxn modelId="{F161395D-4288-F14E-ACC9-15567697559B}" type="presOf" srcId="{79C382FE-E11B-D042-BD21-03D41613AF04}" destId="{A8138600-B678-4E44-9D21-3351306F0C1C}" srcOrd="0" destOrd="0" presId="urn:microsoft.com/office/officeart/2005/8/layout/process1"/>
    <dgm:cxn modelId="{16721679-6BB0-E34F-9B45-2AC93BBAAD96}" type="presOf" srcId="{A1C72B0E-7AE0-FF46-9038-E0D1275EBAB5}" destId="{7F157A0D-2016-C24C-A36E-1DB7AD3CDD97}" srcOrd="0" destOrd="0" presId="urn:microsoft.com/office/officeart/2005/8/layout/process1"/>
    <dgm:cxn modelId="{28274FA6-06FB-4944-AAD4-9E87C96166BE}" type="presOf" srcId="{8A944EFC-D5A0-EE43-A6B5-E9DC690C0065}" destId="{B5D046AD-0302-4C49-B7F3-DA9C0650BCCC}" srcOrd="0" destOrd="0" presId="urn:microsoft.com/office/officeart/2005/8/layout/process1"/>
    <dgm:cxn modelId="{CE4AC1B6-66F7-814A-9887-5A5F34F7432E}" srcId="{43C8D1F5-486A-FC4B-95ED-D9B74E9BABBF}" destId="{A1C72B0E-7AE0-FF46-9038-E0D1275EBAB5}" srcOrd="1" destOrd="0" parTransId="{DA7729C4-BA80-B647-84D8-0EF0CA8D1BE4}" sibTransId="{E5EE53C0-D3C7-B145-95CB-7FBB1E12F26E}"/>
    <dgm:cxn modelId="{324908F8-C76C-CD4A-82D9-F66AF8AA5719}" srcId="{43C8D1F5-486A-FC4B-95ED-D9B74E9BABBF}" destId="{79C382FE-E11B-D042-BD21-03D41613AF04}" srcOrd="0" destOrd="0" parTransId="{06BB8380-53B7-AC40-B0AB-C3D2E86446B2}" sibTransId="{8A944EFC-D5A0-EE43-A6B5-E9DC690C0065}"/>
    <dgm:cxn modelId="{FBD33B3A-C961-C143-8A57-28826C983913}" type="presParOf" srcId="{3E45C598-F149-4F40-82C1-660F2CE6622B}" destId="{A8138600-B678-4E44-9D21-3351306F0C1C}" srcOrd="0" destOrd="0" presId="urn:microsoft.com/office/officeart/2005/8/layout/process1"/>
    <dgm:cxn modelId="{32FA4868-6B1A-DD4A-BC87-25AA397A0708}" type="presParOf" srcId="{3E45C598-F149-4F40-82C1-660F2CE6622B}" destId="{B5D046AD-0302-4C49-B7F3-DA9C0650BCCC}" srcOrd="1" destOrd="0" presId="urn:microsoft.com/office/officeart/2005/8/layout/process1"/>
    <dgm:cxn modelId="{2B8AFD8B-C478-294C-9240-0981A794A9C4}" type="presParOf" srcId="{B5D046AD-0302-4C49-B7F3-DA9C0650BCCC}" destId="{D5DC10E9-E905-F642-80FD-B3BB5254E3C2}" srcOrd="0" destOrd="0" presId="urn:microsoft.com/office/officeart/2005/8/layout/process1"/>
    <dgm:cxn modelId="{101F2FA4-031B-E544-BF9D-F90CF6F4A2F2}" type="presParOf" srcId="{3E45C598-F149-4F40-82C1-660F2CE6622B}" destId="{7F157A0D-2016-C24C-A36E-1DB7AD3CDD97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10590-6C23-2E44-835F-646BA27CD7DF}">
      <dsp:nvSpPr>
        <dsp:cNvPr id="0" name=""/>
        <dsp:cNvSpPr/>
      </dsp:nvSpPr>
      <dsp:spPr>
        <a:xfrm>
          <a:off x="30" y="20411"/>
          <a:ext cx="2896758" cy="8928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1961</a:t>
          </a:r>
        </a:p>
      </dsp:txBody>
      <dsp:txXfrm>
        <a:off x="30" y="20411"/>
        <a:ext cx="2896758" cy="892800"/>
      </dsp:txXfrm>
    </dsp:sp>
    <dsp:sp modelId="{F174AEB0-450E-FB4D-85FA-ED78117657FD}">
      <dsp:nvSpPr>
        <dsp:cNvPr id="0" name=""/>
        <dsp:cNvSpPr/>
      </dsp:nvSpPr>
      <dsp:spPr>
        <a:xfrm>
          <a:off x="30" y="913211"/>
          <a:ext cx="2896758" cy="13615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IBM 7030 x 2400 units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84,000 tons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Cost per GFLOPS = </a:t>
          </a:r>
          <a:br>
            <a:rPr lang="en-US" sz="1600" kern="1200" dirty="0"/>
          </a:br>
          <a:r>
            <a:rPr lang="en-US" sz="1600" b="1" kern="1200" dirty="0"/>
            <a:t>$156B (adjusted)</a:t>
          </a:r>
        </a:p>
      </dsp:txBody>
      <dsp:txXfrm>
        <a:off x="30" y="913211"/>
        <a:ext cx="2896758" cy="1361520"/>
      </dsp:txXfrm>
    </dsp:sp>
    <dsp:sp modelId="{515AF5D0-E0AC-E941-92A2-816BA7EAF9E8}">
      <dsp:nvSpPr>
        <dsp:cNvPr id="0" name=""/>
        <dsp:cNvSpPr/>
      </dsp:nvSpPr>
      <dsp:spPr>
        <a:xfrm>
          <a:off x="3302335" y="20411"/>
          <a:ext cx="2896758" cy="89280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2023</a:t>
          </a:r>
        </a:p>
      </dsp:txBody>
      <dsp:txXfrm>
        <a:off x="3302335" y="20411"/>
        <a:ext cx="2896758" cy="892800"/>
      </dsp:txXfrm>
    </dsp:sp>
    <dsp:sp modelId="{50F1AD62-3F91-7141-A462-76EE3300E232}">
      <dsp:nvSpPr>
        <dsp:cNvPr id="0" name=""/>
        <dsp:cNvSpPr/>
      </dsp:nvSpPr>
      <dsp:spPr>
        <a:xfrm>
          <a:off x="3302335" y="913211"/>
          <a:ext cx="2896758" cy="136152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Radeon RX 7600 x 1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2.3 pounds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Cost per GFLOPS =</a:t>
          </a:r>
          <a:br>
            <a:rPr lang="en-US" sz="1600" kern="1200" dirty="0"/>
          </a:br>
          <a:r>
            <a:rPr lang="en-US" sz="1600" b="1" kern="1200" dirty="0"/>
            <a:t>$0.02 (adjusted)</a:t>
          </a:r>
        </a:p>
      </dsp:txBody>
      <dsp:txXfrm>
        <a:off x="3302335" y="913211"/>
        <a:ext cx="2896758" cy="1361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38600-B678-4E44-9D21-3351306F0C1C}">
      <dsp:nvSpPr>
        <dsp:cNvPr id="0" name=""/>
        <dsp:cNvSpPr/>
      </dsp:nvSpPr>
      <dsp:spPr>
        <a:xfrm>
          <a:off x="1672" y="434660"/>
          <a:ext cx="3565597" cy="21393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accent4"/>
              </a:solidFill>
            </a:rPr>
            <a:t>Anterolateral and anteromedial portals </a:t>
          </a:r>
          <a:r>
            <a:rPr lang="en-US" sz="2200" kern="1200" dirty="0"/>
            <a:t>were made under spinal needle localization and the </a:t>
          </a:r>
          <a:r>
            <a:rPr lang="en-US" sz="2200" kern="1200" dirty="0">
              <a:solidFill>
                <a:schemeClr val="accent4"/>
              </a:solidFill>
            </a:rPr>
            <a:t>arthroscope as </a:t>
          </a:r>
          <a:r>
            <a:rPr lang="en-US" sz="2200" kern="1200" dirty="0" err="1">
              <a:solidFill>
                <a:schemeClr val="accent4"/>
              </a:solidFill>
            </a:rPr>
            <a:t>insertered</a:t>
          </a:r>
          <a:r>
            <a:rPr lang="en-US" sz="2200" kern="1200" dirty="0">
              <a:solidFill>
                <a:schemeClr val="accent4"/>
              </a:solidFill>
            </a:rPr>
            <a:t> intra-</a:t>
          </a:r>
          <a:r>
            <a:rPr lang="en-US" sz="2200" kern="1200" dirty="0" err="1">
              <a:solidFill>
                <a:schemeClr val="accent4"/>
              </a:solidFill>
            </a:rPr>
            <a:t>articularly</a:t>
          </a:r>
          <a:r>
            <a:rPr lang="en-US" sz="2200" kern="1200" dirty="0"/>
            <a:t>. </a:t>
          </a:r>
        </a:p>
      </dsp:txBody>
      <dsp:txXfrm>
        <a:off x="64332" y="497320"/>
        <a:ext cx="3440277" cy="2014038"/>
      </dsp:txXfrm>
    </dsp:sp>
    <dsp:sp modelId="{B5D046AD-0302-4C49-B7F3-DA9C0650BCCC}">
      <dsp:nvSpPr>
        <dsp:cNvPr id="0" name=""/>
        <dsp:cNvSpPr/>
      </dsp:nvSpPr>
      <dsp:spPr>
        <a:xfrm>
          <a:off x="3923828" y="1062205"/>
          <a:ext cx="755906" cy="8842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923828" y="1239059"/>
        <a:ext cx="529134" cy="530560"/>
      </dsp:txXfrm>
    </dsp:sp>
    <dsp:sp modelId="{7F157A0D-2016-C24C-A36E-1DB7AD3CDD97}">
      <dsp:nvSpPr>
        <dsp:cNvPr id="0" name=""/>
        <dsp:cNvSpPr/>
      </dsp:nvSpPr>
      <dsp:spPr>
        <a:xfrm>
          <a:off x="4993507" y="434660"/>
          <a:ext cx="3565597" cy="2139358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accent4"/>
              </a:solidFill>
            </a:rPr>
            <a:t>Two small cuts </a:t>
          </a:r>
          <a:r>
            <a:rPr lang="en-US" sz="2200" kern="1200" dirty="0"/>
            <a:t>were made in your knee, and a special </a:t>
          </a:r>
          <a:r>
            <a:rPr lang="en-US" sz="2200" kern="1200" dirty="0">
              <a:solidFill>
                <a:schemeClr val="accent4"/>
              </a:solidFill>
            </a:rPr>
            <a:t>camera (arthroscope) was put inside</a:t>
          </a:r>
          <a:r>
            <a:rPr lang="en-US" sz="2200" kern="1200" dirty="0"/>
            <a:t> to let the surgeon see what was going on.</a:t>
          </a:r>
        </a:p>
      </dsp:txBody>
      <dsp:txXfrm>
        <a:off x="5056167" y="497320"/>
        <a:ext cx="3440277" cy="20140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Chat GPT-3 developed on a massive neural network with 175 billion parameters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768186"/>
                </a:solidFill>
                <a:effectLst/>
                <a:latin typeface="Arial" panose="020B0604020202020204" pitchFamily="34" charset="0"/>
              </a:rPr>
              <a:t>Model runs on a compute cluster with 285,000 processor cores</a:t>
            </a:r>
            <a:r>
              <a:rPr lang="en-US" sz="1800" b="0" i="0" dirty="0">
                <a:solidFill>
                  <a:srgbClr val="768186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768186"/>
                </a:solidFill>
                <a:effectLst/>
                <a:latin typeface="Arial" panose="020B0604020202020204" pitchFamily="34" charset="0"/>
              </a:rPr>
              <a:t>10,000 graphics cards</a:t>
            </a:r>
            <a:r>
              <a:rPr lang="en-US" sz="1800" b="0" i="0" dirty="0">
                <a:solidFill>
                  <a:srgbClr val="768186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768186"/>
                </a:solidFill>
                <a:effectLst/>
                <a:latin typeface="Arial" panose="020B0604020202020204" pitchFamily="34" charset="0"/>
              </a:rPr>
              <a:t>800 </a:t>
            </a:r>
            <a:r>
              <a:rPr lang="en-US" sz="1800" b="0" i="0" u="sng" dirty="0">
                <a:solidFill>
                  <a:srgbClr val="768186"/>
                </a:solidFill>
                <a:effectLst/>
                <a:latin typeface="Arial" panose="020B0604020202020204" pitchFamily="34" charset="0"/>
              </a:rPr>
              <a:t>petaflops</a:t>
            </a:r>
            <a:r>
              <a:rPr lang="en-US" sz="1800" b="0" i="0" u="none" strike="noStrike" dirty="0">
                <a:solidFill>
                  <a:srgbClr val="768186"/>
                </a:solidFill>
                <a:effectLst/>
                <a:latin typeface="Arial" panose="020B0604020202020204" pitchFamily="34" charset="0"/>
              </a:rPr>
              <a:t> (equal to 800 million </a:t>
            </a:r>
            <a:r>
              <a:rPr lang="en-US" sz="1800" b="0" i="0" u="sng" dirty="0">
                <a:solidFill>
                  <a:srgbClr val="768186"/>
                </a:solidFill>
                <a:effectLst/>
                <a:latin typeface="Arial" panose="020B0604020202020204" pitchFamily="34" charset="0"/>
              </a:rPr>
              <a:t>gigaflops</a:t>
            </a:r>
            <a:r>
              <a:rPr lang="en-US" sz="1800" b="0" i="0" u="none" strike="noStrike" dirty="0">
                <a:solidFill>
                  <a:srgbClr val="768186"/>
                </a:solidFill>
                <a:effectLst/>
                <a:latin typeface="Arial" panose="020B0604020202020204" pitchFamily="34" charset="0"/>
              </a:rPr>
              <a:t>) of processing power</a:t>
            </a:r>
            <a:r>
              <a:rPr lang="en-US" sz="1800" b="0" i="0" dirty="0">
                <a:solidFill>
                  <a:srgbClr val="768186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768186"/>
                </a:solidFill>
                <a:effectLst/>
                <a:latin typeface="Arial" panose="020B0604020202020204" pitchFamily="34" charset="0"/>
              </a:rPr>
              <a:t>Carbon footprint of driving a car 700,000 miles</a:t>
            </a:r>
            <a:r>
              <a:rPr lang="en-US" sz="1800" b="0" i="0" dirty="0">
                <a:solidFill>
                  <a:srgbClr val="768186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768186"/>
                </a:solidFill>
                <a:effectLst/>
                <a:latin typeface="Arial" panose="020B0604020202020204" pitchFamily="34" charset="0"/>
              </a:rPr>
              <a:t>To train the model on a single NVIDIA GPU would take over 200 years of compute time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67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9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39084"/>
            <a:ext cx="10515600" cy="3695338"/>
          </a:xfrm>
        </p:spPr>
        <p:txBody>
          <a:bodyPr/>
          <a:lstStyle/>
          <a:p>
            <a:r>
              <a:rPr lang="en-US" dirty="0"/>
              <a:t>Click icon to add SmartArt graphic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11558" y="5084524"/>
            <a:ext cx="2196619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07607" y="5099206"/>
            <a:ext cx="2145049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 dirty="0"/>
              <a:t>Click icon to add picture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271" y="5099206"/>
            <a:ext cx="213298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18152" y="5084524"/>
            <a:ext cx="213298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57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EA5D535A-E41D-4643-BD1A-E496BD828B71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373828-302E-E045-928B-8424DA995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8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79" r:id="rId13"/>
    <p:sldLayoutId id="2147483692" r:id="rId14"/>
    <p:sldLayoutId id="2147483681" r:id="rId15"/>
    <p:sldLayoutId id="2147483674" r:id="rId16"/>
    <p:sldLayoutId id="2147483675" r:id="rId17"/>
    <p:sldLayoutId id="2147483696" r:id="rId18"/>
    <p:sldLayoutId id="2147483677" r:id="rId19"/>
    <p:sldLayoutId id="2147483678" r:id="rId20"/>
    <p:sldLayoutId id="2147483680" r:id="rId21"/>
    <p:sldLayoutId id="2147483701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qualitynow.org/news_and_insights/chatgpt-4-reinforces-sexist-stereotypes/" TargetMode="External"/><Relationship Id="rId2" Type="http://schemas.openxmlformats.org/officeDocument/2006/relationships/hyperlink" Target="https://techcrunch.com/2023/04/26/why-chatgpt-lies-in-some-languages-more-than-others/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techcrunch.com/2023/04/12/researchers-discover-a-way-to-make-chatgpt-consistently-toxic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www.brookings.edu/articles/the-politics-of-ai-chatgpt-and-political-bias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mashable.com/article/samsung-chatgpt-leak-details" TargetMode="Externa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MvkTqTIrfkE?feature=oembed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5c2X8vhfBE&amp;ab_channel=TheAlanTuringInstitute" TargetMode="External"/><Relationship Id="rId2" Type="http://schemas.openxmlformats.org/officeDocument/2006/relationships/hyperlink" Target="https://www.coursera.org/learn/prompt-engineering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j-aOCuzfxUI&amp;ab_channel=UCSFDepartmentofMedicine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8RJeyDveRSc?feature=oembed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255477"/>
            <a:ext cx="4941771" cy="1301565"/>
          </a:xfrm>
        </p:spPr>
        <p:txBody>
          <a:bodyPr/>
          <a:lstStyle/>
          <a:p>
            <a:r>
              <a:rPr lang="en-US" sz="2800" dirty="0"/>
              <a:t>Deep learning and generative AI in Healthcare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74357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Bimal Desai, MD, MBI</a:t>
            </a:r>
          </a:p>
          <a:p>
            <a:r>
              <a:rPr lang="en-US" dirty="0"/>
              <a:t>Chief Health Informatics Officer</a:t>
            </a:r>
          </a:p>
          <a:p>
            <a:r>
              <a:rPr lang="en-US" dirty="0"/>
              <a:t>Children’s Hospital of Philadelphia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CFF20-61C8-A738-CD2D-839ADDF9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10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B01380-BB75-0531-0652-F49FA54A1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0" b="2648"/>
          <a:stretch/>
        </p:blipFill>
        <p:spPr bwMode="auto">
          <a:xfrm>
            <a:off x="2080599" y="724558"/>
            <a:ext cx="8030801" cy="540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07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74185C5-8986-F3FE-6D85-8D1D1F643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“TELL ME ABOUT ASTHMA”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4529C-4AF0-7693-A2B0-96972435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A1A09-D12D-AE13-AD58-49F68EA743EA}"/>
              </a:ext>
            </a:extLst>
          </p:cNvPr>
          <p:cNvSpPr txBox="1"/>
          <p:nvPr/>
        </p:nvSpPr>
        <p:spPr>
          <a:xfrm>
            <a:off x="1883986" y="2920190"/>
            <a:ext cx="938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Asthma is a condition characterized by </a:t>
            </a:r>
            <a:r>
              <a:rPr lang="en-US" sz="28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wheezing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D2065-DE75-808D-8046-B928DF8DA460}"/>
              </a:ext>
            </a:extLst>
          </p:cNvPr>
          <p:cNvSpPr txBox="1"/>
          <p:nvPr/>
        </p:nvSpPr>
        <p:spPr>
          <a:xfrm>
            <a:off x="1883986" y="2923681"/>
            <a:ext cx="938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Asthma is a condition characterized by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6E6C28-04AB-F740-6B35-5E5640DC9954}"/>
              </a:ext>
            </a:extLst>
          </p:cNvPr>
          <p:cNvSpPr txBox="1"/>
          <p:nvPr/>
        </p:nvSpPr>
        <p:spPr>
          <a:xfrm>
            <a:off x="1883985" y="2920047"/>
            <a:ext cx="9389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Asthma is a condition characterized by </a:t>
            </a:r>
            <a:r>
              <a:rPr lang="en-US" sz="28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wheezing 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and hyperreactivity of the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55FC11-2ED9-6E1D-12BE-19C1CF9963CE}"/>
              </a:ext>
            </a:extLst>
          </p:cNvPr>
          <p:cNvSpPr txBox="1"/>
          <p:nvPr/>
        </p:nvSpPr>
        <p:spPr>
          <a:xfrm>
            <a:off x="1883984" y="2923681"/>
            <a:ext cx="9389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Asthma is a condition characterized by </a:t>
            </a:r>
            <a:r>
              <a:rPr lang="en-US" sz="28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wheezing 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and hyperreactivity of the </a:t>
            </a:r>
            <a:r>
              <a:rPr lang="en-US" sz="28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airways</a:t>
            </a:r>
            <a:r>
              <a:rPr lang="en-US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725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B21ED7-726C-1EB7-AF7C-A5F8DB73A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LLMs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D6C1E9-30BE-070F-7565-8967B995C2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Prompt &amp; Corpus Bias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C79E6-2198-4623-2BF6-2B170DD052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You get different answers depending on how the prompt is phrased, which can introduce bias.</a:t>
            </a:r>
          </a:p>
          <a:p>
            <a:r>
              <a:rPr lang="en-US" dirty="0"/>
              <a:t>The corpus used to train the LLM may contain implicit bias which skews output.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FCD4BE-D801-86D4-9C4E-4D9B745D25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Information Security/Privacy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A86889D-E9AF-35B0-F88E-FF6BA128B7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ChatGPT</a:t>
            </a:r>
            <a:r>
              <a:rPr lang="en-US" dirty="0"/>
              <a:t> is not HIPAA compliant.</a:t>
            </a:r>
          </a:p>
          <a:p>
            <a:r>
              <a:rPr lang="en-US" dirty="0"/>
              <a:t>Users may inadvertently disclose PHI or protected institutional information.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33474C-C339-D778-7A71-2FD700772B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“AI Hallucinations”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3E7EC9-5E3E-32BF-2E8F-F263C95CBB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As an “autocomplete” engine, LLMs can generate plausible but wholly inaccurate output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741C42-4733-76FF-D594-B2CEADA25F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Lack of Factual Grounding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3BF055B-6087-AD3A-68D9-98A7D3BB5DF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LLMs are not designed to be knowledge engines, though this is getting better with time.</a:t>
            </a:r>
          </a:p>
          <a:p>
            <a:r>
              <a:rPr lang="en-US" dirty="0"/>
              <a:t>Training set only includes data since 2021.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DDE93-1E01-D270-148C-CC3953A7DEF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02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DACC2-5C2D-ADE1-6918-5F02E7BE5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Caveat emptor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EB3C56-059F-D171-9F95-35101E827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258355"/>
            <a:ext cx="6423204" cy="2768958"/>
          </a:xfrm>
        </p:spPr>
        <p:txBody>
          <a:bodyPr>
            <a:normAutofit/>
          </a:bodyPr>
          <a:lstStyle/>
          <a:p>
            <a:r>
              <a:rPr lang="en-US" dirty="0"/>
              <a:t>“Text generated by an LM is </a:t>
            </a:r>
            <a:r>
              <a:rPr lang="en-US" dirty="0">
                <a:solidFill>
                  <a:schemeClr val="accent2"/>
                </a:solidFill>
              </a:rPr>
              <a:t>not grounded in communicative intent</a:t>
            </a:r>
            <a:r>
              <a:rPr lang="en-US" dirty="0"/>
              <a:t>, any model of the world, or any model of the reader’s state of mind.”</a:t>
            </a:r>
          </a:p>
          <a:p>
            <a:endParaRPr lang="en-US" dirty="0"/>
          </a:p>
          <a:p>
            <a:r>
              <a:rPr lang="en-US" dirty="0"/>
              <a:t>“The problem is, if one side of the communication does not have meaning, then the </a:t>
            </a:r>
            <a:r>
              <a:rPr lang="en-US" dirty="0">
                <a:solidFill>
                  <a:schemeClr val="accent2"/>
                </a:solidFill>
              </a:rPr>
              <a:t>comprehension of the implicit meaning is an illusion </a:t>
            </a:r>
            <a:r>
              <a:rPr lang="en-US" dirty="0"/>
              <a:t>arising from our singular human understanding of language”</a:t>
            </a:r>
          </a:p>
          <a:p>
            <a:pPr algn="r"/>
            <a:r>
              <a:rPr lang="en-US" dirty="0"/>
              <a:t>- Bender </a:t>
            </a:r>
            <a:r>
              <a:rPr lang="en-US" i="1" dirty="0"/>
              <a:t>et 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7A4DC-6E90-DA4D-B159-B0F59B3E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094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A6FA855-C2CD-A0FD-1DB4-3D7EBA2CA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book does not exist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E8CDE0-C0AE-5294-8BF8-4FBC320B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5D3017-EE27-B511-8F96-853EC820FD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677" y="1927441"/>
            <a:ext cx="10024645" cy="300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88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778C555-E725-E6F7-CC11-D8D79BB0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of bias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55D976-F333-1366-5644-C2C305C67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Political views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E4F337-3121-DE29-3CFE-2CC05C59C9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>
                <a:hlinkClick r:id="rId2"/>
              </a:rPr>
              <a:t>“Is Taiwan a part of China?”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14D385-215A-1F84-BC6C-AED66E0A7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Implicit bias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E983AC-BBEE-4276-5AFE-07FD5AAA592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ctr"/>
            <a:r>
              <a:rPr lang="en-US" dirty="0">
                <a:hlinkClick r:id="rId3"/>
              </a:rPr>
              <a:t>“Women doctors”</a:t>
            </a:r>
          </a:p>
          <a:p>
            <a:pPr algn="ctr"/>
            <a:r>
              <a:rPr lang="en-US" dirty="0">
                <a:hlinkClick r:id="rId3"/>
              </a:rPr>
              <a:t>“Both sexes”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5E3A4D8-4B3B-888D-C6D7-DF3E3520CC6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66421" y="2776936"/>
            <a:ext cx="3067365" cy="823912"/>
          </a:xfrm>
        </p:spPr>
        <p:txBody>
          <a:bodyPr/>
          <a:lstStyle/>
          <a:p>
            <a:pPr algn="ctr"/>
            <a:r>
              <a:rPr lang="en-US" dirty="0" err="1"/>
              <a:t>Uncurated</a:t>
            </a:r>
            <a:r>
              <a:rPr lang="en-US" dirty="0"/>
              <a:t>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4A29295-E942-C22A-16FD-61E11D9ECC2A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algn="ctr"/>
            <a:r>
              <a:rPr lang="en-US" dirty="0">
                <a:hlinkClick r:id="rId4"/>
              </a:rPr>
              <a:t>Hate speech websites, extremist views, and the general wasteland that is the internet.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54F0F-6012-FD15-0CA6-173D2A48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969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249B4-4604-0BB5-4E47-29ED09A1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ChatGPT</a:t>
            </a:r>
            <a:r>
              <a:rPr lang="en-US" dirty="0"/>
              <a:t> has “Opinions”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28764B-4511-2367-5316-50887CF6D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91E4E3-F2A7-0FE9-DB41-D50089670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2017886"/>
            <a:ext cx="5245100" cy="125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CEF722-C543-475D-D84A-EEB3A5AB6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3553765"/>
            <a:ext cx="4140200" cy="927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FE3CD2-DFB3-AF0F-A9A7-D246A952B9FA}"/>
              </a:ext>
            </a:extLst>
          </p:cNvPr>
          <p:cNvSpPr txBox="1"/>
          <p:nvPr/>
        </p:nvSpPr>
        <p:spPr>
          <a:xfrm>
            <a:off x="396074" y="6352143"/>
            <a:ext cx="8908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Prompt source and examples: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https://www.brookings.edu/articles/the-politics-of-ai-chatgpt-and-political-bias/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CCEFC7-BE14-C1BF-9903-3AA79A2C2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00" y="4629487"/>
            <a:ext cx="4622800" cy="1028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7A354F-44E8-AC95-9B3A-C159A5CC1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3900" y="3505021"/>
            <a:ext cx="4267200" cy="939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4A200D-5227-F535-84FD-DB4F70E4F1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3900" y="4712507"/>
            <a:ext cx="43307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216A9-739A-6D79-268B-93C3A326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EE504-0BB0-DF77-BB84-0078B4C07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156438"/>
            <a:ext cx="5111750" cy="2051696"/>
          </a:xfrm>
        </p:spPr>
        <p:txBody>
          <a:bodyPr>
            <a:normAutofit/>
          </a:bodyPr>
          <a:lstStyle/>
          <a:p>
            <a:r>
              <a:rPr lang="en-US" sz="1600" dirty="0"/>
              <a:t>Given the current state of LLMs, the most appropriate use of large language models is as a </a:t>
            </a:r>
            <a:r>
              <a:rPr lang="en-US" sz="1600" b="1" dirty="0"/>
              <a:t>co-pilot</a:t>
            </a:r>
            <a:r>
              <a:rPr lang="en-US" sz="1600" dirty="0"/>
              <a:t> that augments human capacity, not an </a:t>
            </a:r>
            <a:r>
              <a:rPr lang="en-US" sz="1600" b="1" dirty="0"/>
              <a:t>auto-pilot </a:t>
            </a:r>
            <a:r>
              <a:rPr lang="en-US" sz="1600" dirty="0"/>
              <a:t>that replaces the human.</a:t>
            </a:r>
          </a:p>
          <a:p>
            <a:r>
              <a:rPr lang="en-US" sz="1600" dirty="0"/>
              <a:t>For now, there should always be a “human in the middle”.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897E44-FCCB-07A4-C108-C0DD579BC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879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A727-D5A7-0B4F-55F6-1BC5480D4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of Disclosure of intellectual property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C2BD6-6CDE-CE98-22A7-ADFD52C36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18</a:t>
            </a:fld>
            <a:endParaRPr lang="en-US" dirty="0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29267576-7DDE-9033-C6D0-10D7959658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519" y="1525126"/>
            <a:ext cx="6166959" cy="4570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E11E95-29BB-9BFA-299B-C6A57E5AC5B4}"/>
              </a:ext>
            </a:extLst>
          </p:cNvPr>
          <p:cNvSpPr txBox="1"/>
          <p:nvPr/>
        </p:nvSpPr>
        <p:spPr>
          <a:xfrm>
            <a:off x="3354992" y="6338986"/>
            <a:ext cx="5482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mashable.com</a:t>
            </a:r>
            <a:r>
              <a:rPr lang="en-US" sz="1400" dirty="0"/>
              <a:t>/article/</a:t>
            </a:r>
            <a:r>
              <a:rPr lang="en-US" sz="1400" dirty="0" err="1"/>
              <a:t>samsung</a:t>
            </a:r>
            <a:r>
              <a:rPr lang="en-US" sz="1400" dirty="0"/>
              <a:t>-</a:t>
            </a:r>
            <a:r>
              <a:rPr lang="en-US" sz="1400" dirty="0" err="1"/>
              <a:t>chatgpt</a:t>
            </a:r>
            <a:r>
              <a:rPr lang="en-US" sz="1400" dirty="0"/>
              <a:t>-leak-details</a:t>
            </a:r>
          </a:p>
        </p:txBody>
      </p:sp>
    </p:spTree>
    <p:extLst>
      <p:ext uri="{BB962C8B-B14F-4D97-AF65-F5344CB8AC3E}">
        <p14:creationId xmlns:p14="http://schemas.microsoft.com/office/powerpoint/2010/main" val="2472013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3C5A74-FEC5-0CB1-076E-97258F15D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RESEARCHERS MUST KNOW THE RULES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E8797-3A40-5840-D271-7ED6A668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63EBF2-3371-7A55-A971-AB47B3C8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70350"/>
            <a:ext cx="4953000" cy="1358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CA913-6C33-7F3A-5B98-DD995FE65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276650"/>
            <a:ext cx="1003300" cy="31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EEE66A-841A-9184-5860-2D2E051FB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150" y="2772763"/>
            <a:ext cx="5181600" cy="97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C5850F-0FEE-174E-348D-2E2247FA82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150" y="2276098"/>
            <a:ext cx="1294650" cy="515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F19B0C-E45E-02F7-78E2-0162594A5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500" y="5111325"/>
            <a:ext cx="5410200" cy="119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E48A7A-79C3-8564-117C-3F716624781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900" y="4627979"/>
            <a:ext cx="1257300" cy="38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72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A7AC-91E6-48F4-2F41-D21A3D8B0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DF92A-1F36-4411-8E26-B875B99DBD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1828" y="1999072"/>
            <a:ext cx="5431971" cy="4229200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b="1" kern="100" dirty="0">
                <a:effectLst/>
                <a:latin typeface="Tenorit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Describe</a:t>
            </a:r>
            <a:r>
              <a:rPr lang="en-US" sz="1800" kern="100" dirty="0">
                <a:effectLst/>
                <a:latin typeface="Tenorit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the fundamental difference between traditional ML and Deep Learning algorithms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b="1" kern="100" dirty="0">
                <a:effectLst/>
                <a:latin typeface="Tenorit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en-US" sz="1800" kern="100" dirty="0">
                <a:effectLst/>
                <a:latin typeface="Tenorit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the inherent limitations and potential limitations of large language models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b="1" kern="100" dirty="0">
                <a:effectLst/>
                <a:latin typeface="Tenorit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Summarize</a:t>
            </a:r>
            <a:r>
              <a:rPr lang="en-US" sz="1800" kern="100" dirty="0">
                <a:effectLst/>
                <a:latin typeface="Tenorit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potential applications of deep learning and large language models in healthcare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b="1" kern="100" dirty="0">
                <a:effectLst/>
                <a:latin typeface="Tenorit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Articulate</a:t>
            </a:r>
            <a:r>
              <a:rPr lang="en-US" sz="1800" kern="100" dirty="0">
                <a:effectLst/>
                <a:latin typeface="Tenorit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the role of healthcare executive leaders in embracing digital transformation, prepare your organizations for that sea change</a:t>
            </a:r>
          </a:p>
          <a:p>
            <a:pPr>
              <a:lnSpc>
                <a:spcPct val="150000"/>
              </a:lnSpc>
            </a:pPr>
            <a:endParaRPr lang="en-US" dirty="0">
              <a:latin typeface="Tenorite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8D203E-E436-D732-C0D3-2476D7CF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33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9C3E2-921F-2EF6-C1B2-44B733BF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CHOP GUIDANCE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B1D60-4401-31A8-826E-77B0CCD5A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Follow all relevant CHOP guidelines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789D64-5C77-A4FB-3478-94F26D1C50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Privacy, ethics, compliance, research, and acceptable use of technology. </a:t>
            </a:r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is not HIPAA compliant and not secure.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3D58A3-F4F7-AA3E-31BA-C811D3591C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0595" y="3546511"/>
            <a:ext cx="5433204" cy="365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DO NOT VIOLATE HIPAA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7A4757-8581-CE67-0556-47125A26D8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20169" y="3875936"/>
            <a:ext cx="5431971" cy="557950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OpenAI.com</a:t>
            </a:r>
            <a:r>
              <a:rPr lang="en-US" dirty="0"/>
              <a:t> is not appropriate for </a:t>
            </a:r>
            <a:r>
              <a:rPr lang="en-US" u="sng" dirty="0"/>
              <a:t>any</a:t>
            </a:r>
            <a:r>
              <a:rPr lang="en-US" dirty="0"/>
              <a:t> PHI. CHOP is working to develop HIPAA-compliant options, including our own Azure instance of </a:t>
            </a:r>
            <a:r>
              <a:rPr lang="en-US" dirty="0" err="1"/>
              <a:t>ChatGPT</a:t>
            </a:r>
            <a:r>
              <a:rPr lang="en-US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D1486A-0BBD-D64E-B2F0-92D41EE367D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BE AWARE OF BIAS AND AI HALLUCINATIONS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D3519B-C055-1A90-0E9E-26DEB5D462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Users </a:t>
            </a:r>
            <a:r>
              <a:rPr lang="en-US" u="sng" dirty="0"/>
              <a:t>must</a:t>
            </a:r>
            <a:r>
              <a:rPr lang="en-US" dirty="0"/>
              <a:t> verify all factual assertions and output of the LLM. Users must double-check both the prompt and output for potential for bias.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7FE47F1-3620-4A7C-A6AB-FA379D1B898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92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B4CC3-1581-63BC-C652-D21577CA5C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Current and future applications in healthcare</a:t>
            </a:r>
          </a:p>
        </p:txBody>
      </p:sp>
    </p:spTree>
    <p:extLst>
      <p:ext uri="{BB962C8B-B14F-4D97-AF65-F5344CB8AC3E}">
        <p14:creationId xmlns:p14="http://schemas.microsoft.com/office/powerpoint/2010/main" val="3276570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F6FCF-0EEF-FB73-527C-3AFD9E768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501650"/>
            <a:ext cx="8421688" cy="1325563"/>
          </a:xfrm>
        </p:spPr>
        <p:txBody>
          <a:bodyPr/>
          <a:lstStyle/>
          <a:p>
            <a:r>
              <a:rPr lang="en-US" dirty="0"/>
              <a:t>Clinical Applications of Deep Learning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E136E8-92BD-35A4-A0FC-A715222A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22</a:t>
            </a:fld>
            <a:endParaRPr lang="en-US" dirty="0"/>
          </a:p>
        </p:txBody>
      </p:sp>
      <p:sp>
        <p:nvSpPr>
          <p:cNvPr id="22" name="SmartArt Placeholder 3">
            <a:extLst>
              <a:ext uri="{FF2B5EF4-FFF2-40B4-BE49-F238E27FC236}">
                <a16:creationId xmlns:a16="http://schemas.microsoft.com/office/drawing/2014/main" id="{2A5F5A64-604E-315A-A13A-5DD4FE38FEF4}"/>
              </a:ext>
            </a:extLst>
          </p:cNvPr>
          <p:cNvSpPr txBox="1">
            <a:spLocks/>
          </p:cNvSpPr>
          <p:nvPr/>
        </p:nvSpPr>
        <p:spPr>
          <a:xfrm>
            <a:off x="987973" y="2001838"/>
            <a:ext cx="4379913" cy="43545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Predict deterioration in hospitalized patients from EHR features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Classify patients who are high utilizers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Recognize significant findings in radiographic and pathology images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Robotic surgery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Tumor classification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Forecasting ICU length of stay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ICU mortality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0806E9-9B78-DAB8-CE57-DC5854A24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449" y="2686494"/>
            <a:ext cx="6096000" cy="264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61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F8D2B-BB89-865B-273C-1342C6C70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3B9F3-8130-4B6E-A844-89B48FA09183}"/>
              </a:ext>
            </a:extLst>
          </p:cNvPr>
          <p:cNvSpPr txBox="1"/>
          <p:nvPr/>
        </p:nvSpPr>
        <p:spPr>
          <a:xfrm>
            <a:off x="6348247" y="2059394"/>
            <a:ext cx="485467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“AI won’t replace radiologists, but radiologists who use AI will replace radiologists who don’t.”</a:t>
            </a:r>
          </a:p>
          <a:p>
            <a:endParaRPr lang="en-US" sz="4000" dirty="0"/>
          </a:p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Curtis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Langlotz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, MD, PhD</a:t>
            </a:r>
          </a:p>
          <a:p>
            <a:pPr algn="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Stanford Center for AI in Medicine and Imaging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9276D4-BE2A-B159-05FA-6C9001A802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8101" y="1296163"/>
            <a:ext cx="4265673" cy="426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92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8A45A-A4F9-D33B-9E90-E337ED25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24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DFA6D9-62C6-8082-7A65-2847B6D78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8"/>
          <a:stretch/>
        </p:blipFill>
        <p:spPr bwMode="auto">
          <a:xfrm>
            <a:off x="1245476" y="1030917"/>
            <a:ext cx="9701048" cy="479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728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A4C85-7162-0048-9307-55FDE0A9C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5606"/>
          </a:xfrm>
        </p:spPr>
        <p:txBody>
          <a:bodyPr>
            <a:normAutofit/>
          </a:bodyPr>
          <a:lstStyle/>
          <a:p>
            <a:r>
              <a:rPr lang="en-US" dirty="0"/>
              <a:t>Predicting Mortality with a Chest X-Ray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4DEE4-F618-C944-91C4-7E0D835D42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17018" y="3429000"/>
            <a:ext cx="6557962" cy="332581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85,000 chest x-rays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Deep-learning algorithm (CNN) called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CXR-Risk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Goal of predicting long-term mortality (Low / Med / High)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53% of “High Risk” patients died within 12 years compared to only 4% of “Low Risk” patients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Most mortality was due to conditions other than lung cancer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Emergent features were variable: body fat (habitus), breast tissue (sex), shape of aortic knob and arch (?)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BD30B-097C-D843-8659-C6E5993B2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164" y="1601850"/>
            <a:ext cx="4487672" cy="127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79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E0B07F-0333-7C46-BE45-3DEE5FADE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078" y="0"/>
            <a:ext cx="9493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0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F6FCF-0EEF-FB73-527C-3AFD9E76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 in development by Epic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AF069-AC10-3B52-1EA4-E17A367AE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Auto-summarization of interval events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C1150C-EB30-D720-3CCB-343248F571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“Since you last saw Jared in clinic…”</a:t>
            </a:r>
          </a:p>
          <a:p>
            <a:r>
              <a:rPr lang="en-US" dirty="0"/>
              <a:t>Epic developing ability for EHR to automatically summarize interval history, relevant labs.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FB1052-0A70-F8F2-2A39-8BEB88F19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Auto-draft letters and </a:t>
            </a:r>
            <a:r>
              <a:rPr lang="en-US" dirty="0" err="1"/>
              <a:t>MyCHOP</a:t>
            </a:r>
            <a:r>
              <a:rPr lang="en-US" dirty="0"/>
              <a:t> replies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4479A7-8F8C-5422-6825-8E07F172287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ChatGPT</a:t>
            </a:r>
            <a:r>
              <a:rPr lang="en-US" dirty="0"/>
              <a:t> can create a full draft-response to a </a:t>
            </a:r>
            <a:r>
              <a:rPr lang="en-US" dirty="0" err="1"/>
              <a:t>MyCHOP</a:t>
            </a:r>
            <a:r>
              <a:rPr lang="en-US" dirty="0"/>
              <a:t> message that user can edit or refuse.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BC93BD-8F21-19F1-F56D-C43B6272E85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Auto-translation of documents and queries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EFA316-BAAB-1389-36D7-AF76A5CB6242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/>
              <a:t>Language Services: potential to have clinical documents draft-translated into other languages.</a:t>
            </a:r>
          </a:p>
          <a:p>
            <a:r>
              <a:rPr lang="en-US" dirty="0"/>
              <a:t>Slicer Dicer: natural language queries translated into appropriate syntax</a:t>
            </a:r>
          </a:p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E136E8-92BD-35A4-A0FC-A715222A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4594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E31F5-093C-64D3-A7A6-0A814B9AC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Summarization of Interval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5E7AB-BC03-04C6-4684-3EB79B05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28</a:t>
            </a:fld>
            <a:endParaRPr 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3BA7A33-5A40-4660-4064-2A856552E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9" t="27409" r="40681" b="6701"/>
          <a:stretch/>
        </p:blipFill>
        <p:spPr>
          <a:xfrm>
            <a:off x="3362227" y="1583703"/>
            <a:ext cx="5467546" cy="467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64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E31F5-093C-64D3-A7A6-0A814B9AC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 Draft Replies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5E7AB-BC03-04C6-4684-3EB79B05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057346B-DC66-90E5-6CB7-63975A94C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6" t="29729" r="5702" b="5959"/>
          <a:stretch/>
        </p:blipFill>
        <p:spPr>
          <a:xfrm>
            <a:off x="2475034" y="2436146"/>
            <a:ext cx="7241931" cy="278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99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2EEEF7E-970C-587E-7E9C-C70359D35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34" y="365125"/>
            <a:ext cx="11361674" cy="1325563"/>
          </a:xfrm>
        </p:spPr>
        <p:txBody>
          <a:bodyPr/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Cost of compute has dropped 5.3 Trillion-fold in 60 years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8AF62-97BB-8093-23FC-1BAE3059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F1CBE6-2F20-40D1-E577-5A04B6C028E3}"/>
              </a:ext>
            </a:extLst>
          </p:cNvPr>
          <p:cNvSpPr txBox="1"/>
          <p:nvPr/>
        </p:nvSpPr>
        <p:spPr>
          <a:xfrm>
            <a:off x="263806" y="1402154"/>
            <a:ext cx="4843000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Reduction in cost of compute has empowered the Deep Learning revolution.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AI models like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ChatGPT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were simply infeasible a decade ago.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ChatGPT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uses a deep learning neural network with 175B parameters.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Runs on a compute cluster with 285K processor cores and 10,000 GPUs (like the one on the right).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800 million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GigaFLOPS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processing power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5726A83-CBA7-7A52-584C-71582FF071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6889713"/>
              </p:ext>
            </p:extLst>
          </p:nvPr>
        </p:nvGraphicFramePr>
        <p:xfrm>
          <a:off x="5637784" y="3696623"/>
          <a:ext cx="6199124" cy="2295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3B632DC5-447E-D509-7E01-FFBEBCCFC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555" y="1274086"/>
            <a:ext cx="2787650" cy="20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D Radeon RX 7600 review: Finally, a good, affordable graphics card |  PCWorld">
            <a:extLst>
              <a:ext uri="{FF2B5EF4-FFF2-40B4-BE49-F238E27FC236}">
                <a16:creationId xmlns:a16="http://schemas.microsoft.com/office/drawing/2014/main" id="{E6DF15BC-E438-24ED-A4EA-D03FDBAD1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02" y="1355928"/>
            <a:ext cx="2880106" cy="192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1ADBAB-00F4-493A-8EB0-43C947D6D989}"/>
              </a:ext>
            </a:extLst>
          </p:cNvPr>
          <p:cNvSpPr txBox="1"/>
          <p:nvPr/>
        </p:nvSpPr>
        <p:spPr>
          <a:xfrm>
            <a:off x="1848619" y="6436174"/>
            <a:ext cx="8446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FLOPS = floating point operations per second. 1 Gigaflop = 1 billion mathematical calculations per second. </a:t>
            </a:r>
          </a:p>
        </p:txBody>
      </p:sp>
    </p:spTree>
    <p:extLst>
      <p:ext uri="{BB962C8B-B14F-4D97-AF65-F5344CB8AC3E}">
        <p14:creationId xmlns:p14="http://schemas.microsoft.com/office/powerpoint/2010/main" val="776482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F53ED-0AB3-2D78-6B40-37459573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AUTO-Translation to Patient-Friendly Language</a:t>
            </a:r>
          </a:p>
        </p:txBody>
      </p:sp>
      <p:graphicFrame>
        <p:nvGraphicFramePr>
          <p:cNvPr id="5" name="SmartArt Placeholder 4">
            <a:extLst>
              <a:ext uri="{FF2B5EF4-FFF2-40B4-BE49-F238E27FC236}">
                <a16:creationId xmlns:a16="http://schemas.microsoft.com/office/drawing/2014/main" id="{60981489-E2E6-FF80-5FCA-EC784EA4515F}"/>
              </a:ext>
            </a:extLst>
          </p:cNvPr>
          <p:cNvGraphicFramePr>
            <a:graphicFrameLocks noGrp="1"/>
          </p:cNvGraphicFramePr>
          <p:nvPr>
            <p:ph type="dgm" sz="quarter" idx="15"/>
            <p:extLst>
              <p:ext uri="{D42A27DB-BD31-4B8C-83A1-F6EECF244321}">
                <p14:modId xmlns:p14="http://schemas.microsoft.com/office/powerpoint/2010/main" val="3789258772"/>
              </p:ext>
            </p:extLst>
          </p:nvPr>
        </p:nvGraphicFramePr>
        <p:xfrm>
          <a:off x="1815611" y="2130791"/>
          <a:ext cx="8560777" cy="3008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C653E-27F5-12EE-8009-6D752147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58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188D3-24AF-A44A-5B50-69F1CC4FD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2634" y="2571235"/>
            <a:ext cx="5602014" cy="1715531"/>
          </a:xfrm>
        </p:spPr>
        <p:txBody>
          <a:bodyPr/>
          <a:lstStyle/>
          <a:p>
            <a:r>
              <a:rPr lang="en-US" dirty="0"/>
              <a:t>“Voice is the new joy”</a:t>
            </a:r>
          </a:p>
        </p:txBody>
      </p:sp>
    </p:spTree>
    <p:extLst>
      <p:ext uri="{BB962C8B-B14F-4D97-AF65-F5344CB8AC3E}">
        <p14:creationId xmlns:p14="http://schemas.microsoft.com/office/powerpoint/2010/main" val="2010762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22F2B4-9F36-4A90-9C9C-0364BFEE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r>
              <a:rPr lang="en-US" dirty="0"/>
              <a:t>Ambient Listening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A6845-BC62-8A75-0B24-92C3F104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Online Media 4" descr="Dragon Ambient eXperience: Captures, Converts and Comprehends">
            <a:hlinkClick r:id="" action="ppaction://media"/>
            <a:extLst>
              <a:ext uri="{FF2B5EF4-FFF2-40B4-BE49-F238E27FC236}">
                <a16:creationId xmlns:a16="http://schemas.microsoft.com/office/drawing/2014/main" id="{A3AC6529-4853-42B2-76B1-326015CAE0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70655" y="1250894"/>
            <a:ext cx="7050690" cy="528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D102FB-8682-4AEA-326C-74D0E2EA4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NYUTron</a:t>
            </a:r>
            <a:endParaRPr lang="en-US" cap="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4E9B8-955E-F047-984B-ADE531F5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178C29-53D2-B741-5C94-1A319F099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258" y="1690688"/>
            <a:ext cx="7671484" cy="290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72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181821-D0E6-343D-86E2-6CF343602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NYUTron</a:t>
            </a:r>
            <a:endParaRPr lang="en-US" cap="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81EF7-8C39-0A9C-71F1-234168DA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34</a:t>
            </a:fld>
            <a:endParaRPr lang="en-US" dirty="0"/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EBAC6E1A-4375-2573-FF54-3EF7D888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8960" y="1548730"/>
            <a:ext cx="4114801" cy="428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657FF2-C401-3DD0-2C42-DA66E5F308A4}"/>
              </a:ext>
            </a:extLst>
          </p:cNvPr>
          <p:cNvSpPr txBox="1"/>
          <p:nvPr/>
        </p:nvSpPr>
        <p:spPr>
          <a:xfrm>
            <a:off x="1308295" y="2082018"/>
            <a:ext cx="5570564" cy="3381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10 years of clinical notes (387K patients)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109 million parameter LLM based on BERT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Trained in 5 tasks using 1-10 years of labeled notes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30-day all cause readmission prediction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In-hospital mortality prediction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Comorbidity index prediction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LOS prediction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Insurance denial prediction</a:t>
            </a:r>
          </a:p>
        </p:txBody>
      </p:sp>
    </p:spTree>
    <p:extLst>
      <p:ext uri="{BB962C8B-B14F-4D97-AF65-F5344CB8AC3E}">
        <p14:creationId xmlns:p14="http://schemas.microsoft.com/office/powerpoint/2010/main" val="634848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181821-D0E6-343D-86E2-6CF343602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NYUTron</a:t>
            </a:r>
            <a:endParaRPr lang="en-US" cap="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81EF7-8C39-0A9C-71F1-234168DA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57FF2-C401-3DD0-2C42-DA66E5F308A4}"/>
              </a:ext>
            </a:extLst>
          </p:cNvPr>
          <p:cNvSpPr txBox="1"/>
          <p:nvPr/>
        </p:nvSpPr>
        <p:spPr>
          <a:xfrm>
            <a:off x="838200" y="1808017"/>
            <a:ext cx="6406662" cy="338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Prediction tasks (mortality, readmission, LOS, insurance denial)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AUC = 78.9%-94.9%, improved by 5-15% from traditional clinical models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Comorbidity index imputation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Median AUC of 89.4%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Prospective study of readmission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AUC of 78.7% (Recall 82.3%, Precision of 21%)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4EC49C-2218-6FE8-249A-90BC5311C2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967" y="1266092"/>
            <a:ext cx="3177393" cy="497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68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2B7980AE-0DA0-1591-5036-039E42A9056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2443024" y="2001653"/>
            <a:ext cx="8410903" cy="374491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Office 365 </a:t>
            </a:r>
            <a:r>
              <a:rPr lang="en-US" sz="2200" dirty="0" err="1"/>
              <a:t>CoPilot</a:t>
            </a:r>
            <a:r>
              <a:rPr lang="en-US" sz="2200" dirty="0"/>
              <a:t> </a:t>
            </a:r>
            <a:r>
              <a:rPr lang="en-US" sz="2200" dirty="0">
                <a:sym typeface="Wingdings" pitchFamily="2" charset="2"/>
              </a:rPr>
              <a:t> Meeting minutes and notetaking</a:t>
            </a:r>
            <a:br>
              <a:rPr lang="en-US" sz="2200" dirty="0">
                <a:sym typeface="Wingdings" pitchFamily="2" charset="2"/>
              </a:rPr>
            </a:br>
            <a:endParaRPr lang="en-US" sz="2200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ym typeface="Wingdings" pitchFamily="2" charset="2"/>
              </a:rPr>
              <a:t>Enterprise </a:t>
            </a:r>
            <a:r>
              <a:rPr lang="en-US" sz="2200" dirty="0" err="1">
                <a:sym typeface="Wingdings" pitchFamily="2" charset="2"/>
              </a:rPr>
              <a:t>ChatBot</a:t>
            </a:r>
            <a:r>
              <a:rPr lang="en-US" sz="2200" dirty="0">
                <a:sym typeface="Wingdings" pitchFamily="2" charset="2"/>
              </a:rPr>
              <a:t>  train AI on corpus of hospital policies and procedures for simpler query interface</a:t>
            </a:r>
            <a:br>
              <a:rPr lang="en-US" sz="2200" dirty="0">
                <a:sym typeface="Wingdings" pitchFamily="2" charset="2"/>
              </a:rPr>
            </a:br>
            <a:endParaRPr lang="en-US" sz="2200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200" dirty="0"/>
              <a:t>Coding and Abstraction </a:t>
            </a:r>
            <a:r>
              <a:rPr lang="en-US" sz="2200" dirty="0">
                <a:sym typeface="Wingdings" pitchFamily="2" charset="2"/>
              </a:rPr>
              <a:t> parse clinical notes for billable ICD-10 concepts or discrete data elements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316A6-C424-8FB4-8733-680AA62C5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F182C-162E-8A99-3C46-69214F5B1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5" descr="A person wearing a headset&#10;&#10;Description automatically generated">
            <a:extLst>
              <a:ext uri="{FF2B5EF4-FFF2-40B4-BE49-F238E27FC236}">
                <a16:creationId xmlns:a16="http://schemas.microsoft.com/office/drawing/2014/main" id="{FCD06289-FCDB-A670-57E3-A9CA129FF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36" y="1913192"/>
            <a:ext cx="883920" cy="883920"/>
          </a:xfrm>
          <a:prstGeom prst="rect">
            <a:avLst/>
          </a:prstGeom>
        </p:spPr>
      </p:pic>
      <p:pic>
        <p:nvPicPr>
          <p:cNvPr id="8" name="Picture 7" descr="A cartoon of a robot&#10;&#10;Description automatically generated">
            <a:extLst>
              <a:ext uri="{FF2B5EF4-FFF2-40B4-BE49-F238E27FC236}">
                <a16:creationId xmlns:a16="http://schemas.microsoft.com/office/drawing/2014/main" id="{5C1118AD-4FFD-F17C-2A9F-DBEA65755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36" y="3319272"/>
            <a:ext cx="768096" cy="768096"/>
          </a:xfrm>
          <a:prstGeom prst="rect">
            <a:avLst/>
          </a:prstGeom>
        </p:spPr>
      </p:pic>
      <p:pic>
        <p:nvPicPr>
          <p:cNvPr id="10" name="Picture 9" descr="A paper with a cross and dollar sign&#10;&#10;Description automatically generated">
            <a:extLst>
              <a:ext uri="{FF2B5EF4-FFF2-40B4-BE49-F238E27FC236}">
                <a16:creationId xmlns:a16="http://schemas.microsoft.com/office/drawing/2014/main" id="{47F04851-1826-1CDF-7D72-1467D06BD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488" y="4819974"/>
            <a:ext cx="926592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31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56A445A6-E684-3271-5C46-07B98906567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Explanation of benefits and healthcare bill</a:t>
            </a:r>
          </a:p>
          <a:p>
            <a:pPr>
              <a:lnSpc>
                <a:spcPct val="150000"/>
              </a:lnSpc>
            </a:pPr>
            <a:r>
              <a:rPr lang="en-US" dirty="0"/>
              <a:t>Triage / symptom checker chatbot</a:t>
            </a:r>
          </a:p>
          <a:p>
            <a:pPr>
              <a:lnSpc>
                <a:spcPct val="150000"/>
              </a:lnSpc>
            </a:pPr>
            <a:r>
              <a:rPr lang="en-US" dirty="0"/>
              <a:t>Complex scheduling assistant</a:t>
            </a:r>
          </a:p>
          <a:p>
            <a:pPr>
              <a:lnSpc>
                <a:spcPct val="150000"/>
              </a:lnSpc>
            </a:pPr>
            <a:r>
              <a:rPr lang="en-US" dirty="0"/>
              <a:t>Health coach or care management chatbot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9E7B7A-FFF3-585A-49D6-02B85B121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Patient-Facing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78E33-58F3-5F92-A936-0BCCEB38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461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F2FD85A3-4C82-6AEC-79DA-76B94DED180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r>
              <a:rPr lang="en-US" dirty="0"/>
              <a:t>Ethics</a:t>
            </a:r>
          </a:p>
          <a:p>
            <a:pPr lvl="1"/>
            <a:r>
              <a:rPr lang="en-US" dirty="0"/>
              <a:t>Disclosure to patients and families?</a:t>
            </a:r>
          </a:p>
          <a:p>
            <a:r>
              <a:rPr lang="en-US" dirty="0"/>
              <a:t>Privacy</a:t>
            </a:r>
          </a:p>
          <a:p>
            <a:pPr lvl="1"/>
            <a:r>
              <a:rPr lang="en-US" dirty="0"/>
              <a:t>Consent to record for ambient voice solutions?</a:t>
            </a:r>
          </a:p>
          <a:p>
            <a:r>
              <a:rPr lang="en-US" dirty="0"/>
              <a:t>Cost</a:t>
            </a:r>
          </a:p>
          <a:p>
            <a:pPr lvl="1"/>
            <a:r>
              <a:rPr lang="en-US" dirty="0"/>
              <a:t>Do you require the cost to be offset by increasing patient volume?</a:t>
            </a:r>
          </a:p>
          <a:p>
            <a:r>
              <a:rPr lang="en-US" dirty="0"/>
              <a:t>Risk</a:t>
            </a:r>
          </a:p>
          <a:p>
            <a:pPr lvl="1"/>
            <a:r>
              <a:rPr lang="en-US" dirty="0"/>
              <a:t>How much do you have to worry about AI hallucinations?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D2B8AD-5BE8-D25A-E550-6220C7456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0D955-580C-1108-2B09-72818D64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67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E04DC-891A-69CE-3383-21B5409049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Recommendations for healthcare leaders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7F66B-A38F-3143-1DC7-A0457B1E0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199" y="3238103"/>
            <a:ext cx="6810703" cy="30260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 AI governance, policies, and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Cultivate leaders who have a vision for clinical and operational transformation in healthcare using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Culturally, embrace innovation and change while also being cognizant of risk, ethical, and legal concerns.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Adopt a broad-based approach that looks for AI wins in unexpected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Insist on demonstration of value. These tools can be expensive.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88F29-5E6F-0287-9695-CC000033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66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1029238"/>
            <a:ext cx="5199420" cy="1325563"/>
          </a:xfrm>
        </p:spPr>
        <p:txBody>
          <a:bodyPr/>
          <a:lstStyle/>
          <a:p>
            <a:r>
              <a:rPr lang="en-ZA" dirty="0"/>
              <a:t>What is Generative AI?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76" y="2959344"/>
            <a:ext cx="4308231" cy="2519363"/>
          </a:xfrm>
        </p:spPr>
        <p:txBody>
          <a:bodyPr>
            <a:normAutofit/>
          </a:bodyPr>
          <a:lstStyle/>
          <a:p>
            <a:r>
              <a:rPr lang="en-US" sz="1600" dirty="0"/>
              <a:t>Generative AI algorithms can generate novel content based on training data. Examples of “</a:t>
            </a:r>
            <a:r>
              <a:rPr lang="en-US" sz="1600" dirty="0" err="1"/>
              <a:t>GenAI</a:t>
            </a:r>
            <a:r>
              <a:rPr lang="en-US" sz="1600" dirty="0"/>
              <a:t>” include tools like </a:t>
            </a:r>
            <a:r>
              <a:rPr lang="en-US" sz="1600" dirty="0">
                <a:solidFill>
                  <a:schemeClr val="accent4"/>
                </a:solidFill>
              </a:rPr>
              <a:t>Dall-E </a:t>
            </a:r>
            <a:r>
              <a:rPr lang="en-US" sz="1600" dirty="0"/>
              <a:t>that generate images from text prompts, </a:t>
            </a:r>
            <a:r>
              <a:rPr lang="en-US" sz="1600" dirty="0" err="1">
                <a:solidFill>
                  <a:schemeClr val="accent4"/>
                </a:solidFill>
              </a:rPr>
              <a:t>ChatGPT</a:t>
            </a:r>
            <a:r>
              <a:rPr lang="en-US" sz="1600" dirty="0"/>
              <a:t> that can create novel human prose across a broad range of use cases, and </a:t>
            </a:r>
            <a:r>
              <a:rPr lang="en-US" sz="1600" dirty="0">
                <a:solidFill>
                  <a:schemeClr val="accent4"/>
                </a:solidFill>
              </a:rPr>
              <a:t>Spotify Voice Translation </a:t>
            </a:r>
            <a:r>
              <a:rPr lang="en-US" sz="1600" dirty="0"/>
              <a:t>which can translate podcast audio into different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E34F-E3D9-71BE-A424-4E65EB106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9D4D84-F188-E733-3598-FD52AC8D8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COURSERA COURSE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385FD6-2F28-D081-1984-E3E8F8EAD4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Prompt Engineering for </a:t>
            </a:r>
            <a:r>
              <a:rPr lang="en-US" dirty="0" err="1">
                <a:hlinkClick r:id="rId2"/>
              </a:rPr>
              <a:t>ChatGPT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F95E5F-A183-9998-A67F-44FAF26EA6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Keynote address by Emily bender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B87F0DD-EE92-0EDD-D551-AC627B82AC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linkClick r:id="rId3"/>
              </a:rPr>
              <a:t>On the danger of stochastic parrots:</a:t>
            </a:r>
          </a:p>
          <a:p>
            <a:r>
              <a:rPr lang="en-US" dirty="0">
                <a:hlinkClick r:id="rId3"/>
              </a:rPr>
              <a:t>Can language models be too big?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9C0137B-EBF8-E5F4-E682-1A7B0227619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UCSF Grand Rounds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C4C729-ED45-5601-7640-681BE3C3367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Chat GPT: Will it transform the world of healthcare?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0CC576-FFD2-F5CD-29CA-7C6E1E55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48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E79E5DA-4227-13BA-D0AF-4FDF158E3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3AC037-7F91-61B2-213A-DE53C6F1C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2876551"/>
            <a:ext cx="5111750" cy="233158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do you see as the greatest opportunities for LLMs in healthcare?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do you see as the greatest risks in using LLMs in healthcare?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administrative leaders, what will your role be </a:t>
            </a:r>
            <a:r>
              <a:rPr lang="en-US"/>
              <a:t>in enabling the </a:t>
            </a:r>
            <a:r>
              <a:rPr lang="en-US" dirty="0"/>
              <a:t>AI transformation of healthcare?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1A2B5B6-0EC1-54D5-A777-25FA15F5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517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9A37D8-5799-C272-A6D0-939E68954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42B6F6E2-771C-8440-0CC7-2FC43CAF02ED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1101969" y="2508681"/>
            <a:ext cx="4876800" cy="302967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“Van Gogh impressionist painting in the style of Starry Night showing a pediatrician caring for a child with an arm injury”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A8312-4EDB-3A90-6CEF-BF64BA08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 descr="A painting of a doctor and a patient&#10;&#10;Description automatically generated">
            <a:extLst>
              <a:ext uri="{FF2B5EF4-FFF2-40B4-BE49-F238E27FC236}">
                <a16:creationId xmlns:a16="http://schemas.microsoft.com/office/drawing/2014/main" id="{1A49F266-991F-EF19-CD7E-3609B3CAC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168" y="1977450"/>
            <a:ext cx="3789901" cy="378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3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9A37D8-5799-C272-A6D0-939E68954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GPT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42B6F6E2-771C-8440-0CC7-2FC43CAF02ED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1802423" y="2708853"/>
            <a:ext cx="3719146" cy="282950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“Write a limerick about appendicitis”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A8312-4EDB-3A90-6CEF-BF64BA08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29B7F0-5156-515A-E606-9CBFFB692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08854"/>
            <a:ext cx="50292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49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BDD0-D328-8B5A-38AF-A59B1306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Spotify 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7769-D5C5-FA8E-BA9F-7E7EAD48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Online Media 5" descr="Spotify | Voice Translation for Podcasts">
            <a:hlinkClick r:id="" action="ppaction://media"/>
            <a:extLst>
              <a:ext uri="{FF2B5EF4-FFF2-40B4-BE49-F238E27FC236}">
                <a16:creationId xmlns:a16="http://schemas.microsoft.com/office/drawing/2014/main" id="{624DE181-0951-A841-626C-4F5C192BDC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95736" y="1508082"/>
            <a:ext cx="8000527" cy="45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3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1020445"/>
            <a:ext cx="4464873" cy="1325563"/>
          </a:xfrm>
        </p:spPr>
        <p:txBody>
          <a:bodyPr/>
          <a:lstStyle/>
          <a:p>
            <a:r>
              <a:rPr lang="en-ZA" dirty="0"/>
              <a:t>What is a Large language model?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generative AI technique that uses deep learning and massive datasets to model language.</a:t>
            </a:r>
          </a:p>
          <a:p>
            <a:r>
              <a:rPr lang="en-US" dirty="0"/>
              <a:t>LLMs can interpret, summarize, generate, and predict new content.</a:t>
            </a:r>
          </a:p>
          <a:p>
            <a:r>
              <a:rPr lang="en-US" dirty="0" err="1"/>
              <a:t>ChatGPT</a:t>
            </a:r>
            <a:r>
              <a:rPr lang="en-US" dirty="0"/>
              <a:t> is a type of LLM created by </a:t>
            </a:r>
            <a:r>
              <a:rPr lang="en-US" dirty="0" err="1"/>
              <a:t>OpenAI</a:t>
            </a:r>
            <a:r>
              <a:rPr lang="en-US" dirty="0"/>
              <a:t>.  It was developed with a neural network that features 175 billion parameters and trained against a corpus of 570 Gigabytes of text.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27956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9775B7D-D681-7348-014D-C5EC3A269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LLMs WORK?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3BD4C78-18B1-14EC-F21C-C18C3F494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095864"/>
          </a:xfrm>
        </p:spPr>
        <p:txBody>
          <a:bodyPr>
            <a:normAutofit/>
          </a:bodyPr>
          <a:lstStyle/>
          <a:p>
            <a:r>
              <a:rPr lang="en-US" sz="2000" dirty="0"/>
              <a:t>LLMs work by recursively predicting the next most likely word in a phrase based on context and the prompts supplied.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F08D3-B34F-9D8C-C594-039A6002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76243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oline" id="{080CB5C6-FA0A-40B0-8C1A-A4BA88D91EE0}" vid="{DC98E595-77B2-413A-A4EA-B47400BD13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815A6BF-B4A3-4B5C-B85C-0D4CB6AE15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81D1F3-EE22-4802-8DFA-C4795BD0F3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D61E6D-BC40-43C3-A154-0081729E0F7E}">
  <ds:schemaRefs>
    <ds:schemaRef ds:uri="http://purl.org/dc/dcmitype/"/>
    <ds:schemaRef ds:uri="71af3243-3dd4-4a8d-8c0d-dd76da1f02a5"/>
    <ds:schemaRef ds:uri="http://schemas.microsoft.com/office/2006/metadata/properties"/>
    <ds:schemaRef ds:uri="http://purl.org/dc/elements/1.1/"/>
    <ds:schemaRef ds:uri="16c05727-aa75-4e4a-9b5f-8a80a1165891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230e9df3-be65-4c73-a93b-d1236ebd677e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Colorful Certificate</Template>
  <TotalTime>0</TotalTime>
  <Words>1612</Words>
  <Application>Microsoft Office PowerPoint</Application>
  <PresentationFormat>Widescreen</PresentationFormat>
  <Paragraphs>217</Paragraphs>
  <Slides>41</Slides>
  <Notes>2</Notes>
  <HiddenSlides>1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Consolas</vt:lpstr>
      <vt:lpstr>Tenorite</vt:lpstr>
      <vt:lpstr>Monoline</vt:lpstr>
      <vt:lpstr>Deep learning and generative AI in Healthcare</vt:lpstr>
      <vt:lpstr>Learning Objectives</vt:lpstr>
      <vt:lpstr>Cost of compute has dropped 5.3 Trillion-fold in 60 years </vt:lpstr>
      <vt:lpstr>What is Generative AI?</vt:lpstr>
      <vt:lpstr>DALL-E</vt:lpstr>
      <vt:lpstr>Chat GPT</vt:lpstr>
      <vt:lpstr>Spotify AI</vt:lpstr>
      <vt:lpstr>What is a Large language model?</vt:lpstr>
      <vt:lpstr>How DO LLMs WORK?</vt:lpstr>
      <vt:lpstr>PowerPoint Presentation</vt:lpstr>
      <vt:lpstr>“TELL ME ABOUT ASTHMA”</vt:lpstr>
      <vt:lpstr>Limitations of LLMs</vt:lpstr>
      <vt:lpstr>Caveat emptor</vt:lpstr>
      <vt:lpstr>This book does not exist</vt:lpstr>
      <vt:lpstr>Encoding of bias</vt:lpstr>
      <vt:lpstr>ChatGPT has “Opinions”</vt:lpstr>
      <vt:lpstr>Takeaway:</vt:lpstr>
      <vt:lpstr>Risk of Disclosure of intellectual property</vt:lpstr>
      <vt:lpstr>RESEARCHERS MUST KNOW THE RULES</vt:lpstr>
      <vt:lpstr>CHOP GUIDANCE</vt:lpstr>
      <vt:lpstr>Current and future applications in healthcare</vt:lpstr>
      <vt:lpstr>Clinical Applications of Deep Learning</vt:lpstr>
      <vt:lpstr>PowerPoint Presentation</vt:lpstr>
      <vt:lpstr>PowerPoint Presentation</vt:lpstr>
      <vt:lpstr>Predicting Mortality with a Chest X-Ray</vt:lpstr>
      <vt:lpstr>PowerPoint Presentation</vt:lpstr>
      <vt:lpstr>Use cases in development by Epic</vt:lpstr>
      <vt:lpstr>Summarization of Interval Events</vt:lpstr>
      <vt:lpstr>Auto Draft Replies</vt:lpstr>
      <vt:lpstr>AUTO-Translation to Patient-Friendly Language</vt:lpstr>
      <vt:lpstr>“Voice is the new joy”</vt:lpstr>
      <vt:lpstr>Ambient Listening</vt:lpstr>
      <vt:lpstr>NYUTron</vt:lpstr>
      <vt:lpstr>NYUTron</vt:lpstr>
      <vt:lpstr>NYUTron</vt:lpstr>
      <vt:lpstr>Administrative applications</vt:lpstr>
      <vt:lpstr>Potential Patient-Facing applications</vt:lpstr>
      <vt:lpstr>SPECIAL CONSIDERATIONS</vt:lpstr>
      <vt:lpstr>Recommendations for healthcare leaders</vt:lpstr>
      <vt:lpstr>Resources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2021-06-15T16:02:44Z</dcterms:created>
  <dcterms:modified xsi:type="dcterms:W3CDTF">2023-10-31T15:15:23Z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