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22"/>
  </p:notesMasterIdLst>
  <p:sldIdLst>
    <p:sldId id="261" r:id="rId3"/>
    <p:sldId id="354" r:id="rId4"/>
    <p:sldId id="335" r:id="rId5"/>
    <p:sldId id="336" r:id="rId6"/>
    <p:sldId id="343" r:id="rId7"/>
    <p:sldId id="337" r:id="rId8"/>
    <p:sldId id="340" r:id="rId9"/>
    <p:sldId id="344" r:id="rId10"/>
    <p:sldId id="342" r:id="rId11"/>
    <p:sldId id="341" r:id="rId12"/>
    <p:sldId id="345" r:id="rId13"/>
    <p:sldId id="346" r:id="rId14"/>
    <p:sldId id="348" r:id="rId15"/>
    <p:sldId id="264" r:id="rId16"/>
    <p:sldId id="349" r:id="rId17"/>
    <p:sldId id="350" r:id="rId18"/>
    <p:sldId id="352" r:id="rId19"/>
    <p:sldId id="353" r:id="rId20"/>
    <p:sldId id="35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4"/>
    <p:restoredTop sz="85634" autoAdjust="0"/>
  </p:normalViewPr>
  <p:slideViewPr>
    <p:cSldViewPr snapToGrid="0">
      <p:cViewPr varScale="1">
        <p:scale>
          <a:sx n="91" d="100"/>
          <a:sy n="91" d="100"/>
        </p:scale>
        <p:origin x="11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31B36A-A9A7-43BC-B329-7BEB28BC70B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</dgm:pt>
    <dgm:pt modelId="{7A9D3115-DF1E-488D-B393-B95F23347C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 Convene Clinical Division Quality Directors</a:t>
          </a:r>
        </a:p>
      </dgm:t>
    </dgm:pt>
    <dgm:pt modelId="{05C5BB8F-1832-479B-980A-74E57E0F478A}" type="parTrans" cxnId="{8D231E8D-86B7-4B98-992B-80899EB6DBA1}">
      <dgm:prSet/>
      <dgm:spPr/>
      <dgm:t>
        <a:bodyPr/>
        <a:lstStyle/>
        <a:p>
          <a:endParaRPr lang="en-US"/>
        </a:p>
      </dgm:t>
    </dgm:pt>
    <dgm:pt modelId="{31293DF8-73ED-493E-94A7-78B90D56A63A}" type="sibTrans" cxnId="{8D231E8D-86B7-4B98-992B-80899EB6DBA1}">
      <dgm:prSet/>
      <dgm:spPr/>
      <dgm:t>
        <a:bodyPr/>
        <a:lstStyle/>
        <a:p>
          <a:endParaRPr lang="en-US"/>
        </a:p>
      </dgm:t>
    </dgm:pt>
    <dgm:pt modelId="{21B7CDD4-CC09-4636-9636-9AB4E873CA07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Enhance Data &amp; Analytics Infrastructure</a:t>
          </a:r>
        </a:p>
      </dgm:t>
    </dgm:pt>
    <dgm:pt modelId="{44A6744C-2B7F-44CA-B0EE-D0C1630EC7F7}" type="parTrans" cxnId="{E0D33666-779A-4BEE-A22E-56FCF91DA099}">
      <dgm:prSet/>
      <dgm:spPr/>
      <dgm:t>
        <a:bodyPr/>
        <a:lstStyle/>
        <a:p>
          <a:endParaRPr lang="en-US"/>
        </a:p>
      </dgm:t>
    </dgm:pt>
    <dgm:pt modelId="{5D869769-A136-4493-9785-089CD0E98B1B}" type="sibTrans" cxnId="{E0D33666-779A-4BEE-A22E-56FCF91DA099}">
      <dgm:prSet/>
      <dgm:spPr/>
      <dgm:t>
        <a:bodyPr/>
        <a:lstStyle/>
        <a:p>
          <a:endParaRPr lang="en-US"/>
        </a:p>
      </dgm:t>
    </dgm:pt>
    <dgm:pt modelId="{0A5AFFF2-D7BF-4A30-81C7-2B74A0620C76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Establish Clinical Microsystems to Drive Improvement Efforts</a:t>
          </a:r>
        </a:p>
      </dgm:t>
    </dgm:pt>
    <dgm:pt modelId="{4F5C5817-181C-4185-9F18-0A18B4C4B573}" type="parTrans" cxnId="{4E607851-B2BE-4B97-B503-71132FFC9972}">
      <dgm:prSet/>
      <dgm:spPr/>
      <dgm:t>
        <a:bodyPr/>
        <a:lstStyle/>
        <a:p>
          <a:endParaRPr lang="en-US"/>
        </a:p>
      </dgm:t>
    </dgm:pt>
    <dgm:pt modelId="{4AB49A6E-0D64-49D4-AB6D-BE0804E172AC}" type="sibTrans" cxnId="{4E607851-B2BE-4B97-B503-71132FFC9972}">
      <dgm:prSet/>
      <dgm:spPr/>
      <dgm:t>
        <a:bodyPr/>
        <a:lstStyle/>
        <a:p>
          <a:endParaRPr lang="en-US"/>
        </a:p>
      </dgm:t>
    </dgm:pt>
    <dgm:pt modelId="{0D028110-55DD-4DAD-A763-38EF4B8D7C89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Expand Our Impact through Outreach</a:t>
          </a:r>
        </a:p>
      </dgm:t>
    </dgm:pt>
    <dgm:pt modelId="{46A9C6BD-C178-459C-940A-7B3E0BBB7A8C}" type="parTrans" cxnId="{22A88C28-360C-4F4B-BE5B-5A710A7A5AE3}">
      <dgm:prSet/>
      <dgm:spPr/>
      <dgm:t>
        <a:bodyPr/>
        <a:lstStyle/>
        <a:p>
          <a:endParaRPr lang="en-US"/>
        </a:p>
      </dgm:t>
    </dgm:pt>
    <dgm:pt modelId="{0278A469-E1CE-4AF2-89E4-8B9699B73693}" type="sibTrans" cxnId="{22A88C28-360C-4F4B-BE5B-5A710A7A5AE3}">
      <dgm:prSet/>
      <dgm:spPr/>
      <dgm:t>
        <a:bodyPr/>
        <a:lstStyle/>
        <a:p>
          <a:endParaRPr lang="en-US"/>
        </a:p>
      </dgm:t>
    </dgm:pt>
    <dgm:pt modelId="{06972C34-8D84-4EE1-9188-6DF84C7A1CE7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Collaborate to Demonstrate High-Quality Care</a:t>
          </a:r>
        </a:p>
      </dgm:t>
    </dgm:pt>
    <dgm:pt modelId="{257F60E1-553F-4252-AD35-9A6A2E848351}" type="parTrans" cxnId="{7779D5AB-EE9E-408D-B9E0-5B5012D1B27B}">
      <dgm:prSet/>
      <dgm:spPr/>
      <dgm:t>
        <a:bodyPr/>
        <a:lstStyle/>
        <a:p>
          <a:endParaRPr lang="en-US"/>
        </a:p>
      </dgm:t>
    </dgm:pt>
    <dgm:pt modelId="{30B6F354-A243-44E6-A66A-7A19A4161C48}" type="sibTrans" cxnId="{7779D5AB-EE9E-408D-B9E0-5B5012D1B27B}">
      <dgm:prSet/>
      <dgm:spPr/>
      <dgm:t>
        <a:bodyPr/>
        <a:lstStyle/>
        <a:p>
          <a:endParaRPr lang="en-US"/>
        </a:p>
      </dgm:t>
    </dgm:pt>
    <dgm:pt modelId="{4405285F-ACFE-114F-8826-E3965AF13A74}" type="pres">
      <dgm:prSet presAssocID="{D131B36A-A9A7-43BC-B329-7BEB28BC70BB}" presName="rootnode" presStyleCnt="0">
        <dgm:presLayoutVars>
          <dgm:chMax/>
          <dgm:chPref/>
          <dgm:dir/>
          <dgm:animLvl val="lvl"/>
        </dgm:presLayoutVars>
      </dgm:prSet>
      <dgm:spPr/>
    </dgm:pt>
    <dgm:pt modelId="{7A250F7A-9EC8-5443-8FD8-97CE32823884}" type="pres">
      <dgm:prSet presAssocID="{7A9D3115-DF1E-488D-B393-B95F23347C78}" presName="composite" presStyleCnt="0"/>
      <dgm:spPr/>
    </dgm:pt>
    <dgm:pt modelId="{4D221FDE-71AA-084C-B4B6-1F57F313B40A}" type="pres">
      <dgm:prSet presAssocID="{7A9D3115-DF1E-488D-B393-B95F23347C78}" presName="LShape" presStyleLbl="alignNode1" presStyleIdx="0" presStyleCnt="9"/>
      <dgm:spPr/>
    </dgm:pt>
    <dgm:pt modelId="{C856D10F-BEBC-7743-9134-8051DAD12DDD}" type="pres">
      <dgm:prSet presAssocID="{7A9D3115-DF1E-488D-B393-B95F23347C78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E910167-C637-FC44-ABE4-5BE2CD79FDEB}" type="pres">
      <dgm:prSet presAssocID="{7A9D3115-DF1E-488D-B393-B95F23347C78}" presName="Triangle" presStyleLbl="alignNode1" presStyleIdx="1" presStyleCnt="9"/>
      <dgm:spPr/>
    </dgm:pt>
    <dgm:pt modelId="{26F56176-5D66-424B-AD74-F85208EDE66D}" type="pres">
      <dgm:prSet presAssocID="{31293DF8-73ED-493E-94A7-78B90D56A63A}" presName="sibTrans" presStyleCnt="0"/>
      <dgm:spPr/>
    </dgm:pt>
    <dgm:pt modelId="{C30DA2AC-E866-4B4C-B849-BACF29E32B26}" type="pres">
      <dgm:prSet presAssocID="{31293DF8-73ED-493E-94A7-78B90D56A63A}" presName="space" presStyleCnt="0"/>
      <dgm:spPr/>
    </dgm:pt>
    <dgm:pt modelId="{42AE905F-E488-7F42-9270-68B641B89A5A}" type="pres">
      <dgm:prSet presAssocID="{21B7CDD4-CC09-4636-9636-9AB4E873CA07}" presName="composite" presStyleCnt="0"/>
      <dgm:spPr/>
    </dgm:pt>
    <dgm:pt modelId="{EB471474-B80F-894A-ABEB-1F62F0D1CDB0}" type="pres">
      <dgm:prSet presAssocID="{21B7CDD4-CC09-4636-9636-9AB4E873CA07}" presName="LShape" presStyleLbl="alignNode1" presStyleIdx="2" presStyleCnt="9"/>
      <dgm:spPr/>
    </dgm:pt>
    <dgm:pt modelId="{47F07330-9D75-4E41-93BF-D1FF894D1942}" type="pres">
      <dgm:prSet presAssocID="{21B7CDD4-CC09-4636-9636-9AB4E873CA07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09BDC766-D7F4-C549-9846-A555EB2378DA}" type="pres">
      <dgm:prSet presAssocID="{21B7CDD4-CC09-4636-9636-9AB4E873CA07}" presName="Triangle" presStyleLbl="alignNode1" presStyleIdx="3" presStyleCnt="9"/>
      <dgm:spPr/>
    </dgm:pt>
    <dgm:pt modelId="{9A393AFB-9728-F040-9E84-4345BECBE465}" type="pres">
      <dgm:prSet presAssocID="{5D869769-A136-4493-9785-089CD0E98B1B}" presName="sibTrans" presStyleCnt="0"/>
      <dgm:spPr/>
    </dgm:pt>
    <dgm:pt modelId="{775F9978-480B-D743-ACDE-741748819187}" type="pres">
      <dgm:prSet presAssocID="{5D869769-A136-4493-9785-089CD0E98B1B}" presName="space" presStyleCnt="0"/>
      <dgm:spPr/>
    </dgm:pt>
    <dgm:pt modelId="{7E989261-0AA9-5D49-9233-1D016353D2F1}" type="pres">
      <dgm:prSet presAssocID="{0A5AFFF2-D7BF-4A30-81C7-2B74A0620C76}" presName="composite" presStyleCnt="0"/>
      <dgm:spPr/>
    </dgm:pt>
    <dgm:pt modelId="{B400D3AF-33DE-1D48-BBEB-77D944CF99D5}" type="pres">
      <dgm:prSet presAssocID="{0A5AFFF2-D7BF-4A30-81C7-2B74A0620C76}" presName="LShape" presStyleLbl="alignNode1" presStyleIdx="4" presStyleCnt="9"/>
      <dgm:spPr/>
    </dgm:pt>
    <dgm:pt modelId="{8C217ECE-6ADC-4E4C-A70D-165AFD03A51F}" type="pres">
      <dgm:prSet presAssocID="{0A5AFFF2-D7BF-4A30-81C7-2B74A0620C76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E2D365D-41D4-B44C-AD39-73AEE7923930}" type="pres">
      <dgm:prSet presAssocID="{0A5AFFF2-D7BF-4A30-81C7-2B74A0620C76}" presName="Triangle" presStyleLbl="alignNode1" presStyleIdx="5" presStyleCnt="9"/>
      <dgm:spPr/>
    </dgm:pt>
    <dgm:pt modelId="{A6C99C0D-9144-9B48-AA4C-7B913CC8E231}" type="pres">
      <dgm:prSet presAssocID="{4AB49A6E-0D64-49D4-AB6D-BE0804E172AC}" presName="sibTrans" presStyleCnt="0"/>
      <dgm:spPr/>
    </dgm:pt>
    <dgm:pt modelId="{7A4D5EA1-2FEC-5340-B242-813F71E2B569}" type="pres">
      <dgm:prSet presAssocID="{4AB49A6E-0D64-49D4-AB6D-BE0804E172AC}" presName="space" presStyleCnt="0"/>
      <dgm:spPr/>
    </dgm:pt>
    <dgm:pt modelId="{86630AAE-E2F6-1D4B-80D0-21FC87C537EF}" type="pres">
      <dgm:prSet presAssocID="{06972C34-8D84-4EE1-9188-6DF84C7A1CE7}" presName="composite" presStyleCnt="0"/>
      <dgm:spPr/>
    </dgm:pt>
    <dgm:pt modelId="{3B314B54-9530-F94E-A4CF-95BBAFA5B0F9}" type="pres">
      <dgm:prSet presAssocID="{06972C34-8D84-4EE1-9188-6DF84C7A1CE7}" presName="LShape" presStyleLbl="alignNode1" presStyleIdx="6" presStyleCnt="9"/>
      <dgm:spPr/>
    </dgm:pt>
    <dgm:pt modelId="{4E90BF01-97FE-1D45-A3BF-224D774B8442}" type="pres">
      <dgm:prSet presAssocID="{06972C34-8D84-4EE1-9188-6DF84C7A1CE7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6B72BFC9-450F-2241-8D9B-1240FEF4E7D8}" type="pres">
      <dgm:prSet presAssocID="{06972C34-8D84-4EE1-9188-6DF84C7A1CE7}" presName="Triangle" presStyleLbl="alignNode1" presStyleIdx="7" presStyleCnt="9"/>
      <dgm:spPr/>
    </dgm:pt>
    <dgm:pt modelId="{B2A73F4B-68B5-C24A-8244-D400F763016B}" type="pres">
      <dgm:prSet presAssocID="{30B6F354-A243-44E6-A66A-7A19A4161C48}" presName="sibTrans" presStyleCnt="0"/>
      <dgm:spPr/>
    </dgm:pt>
    <dgm:pt modelId="{0200E18E-4A9F-AC4B-A402-7C0777374989}" type="pres">
      <dgm:prSet presAssocID="{30B6F354-A243-44E6-A66A-7A19A4161C48}" presName="space" presStyleCnt="0"/>
      <dgm:spPr/>
    </dgm:pt>
    <dgm:pt modelId="{14F87457-9637-884C-A66E-5A762D6D9F31}" type="pres">
      <dgm:prSet presAssocID="{0D028110-55DD-4DAD-A763-38EF4B8D7C89}" presName="composite" presStyleCnt="0"/>
      <dgm:spPr/>
    </dgm:pt>
    <dgm:pt modelId="{89ACD697-46FE-3545-86A2-55E517728B3D}" type="pres">
      <dgm:prSet presAssocID="{0D028110-55DD-4DAD-A763-38EF4B8D7C89}" presName="LShape" presStyleLbl="alignNode1" presStyleIdx="8" presStyleCnt="9"/>
      <dgm:spPr/>
    </dgm:pt>
    <dgm:pt modelId="{C5C5C4C8-B0F0-5346-95ED-0A06374BF1FE}" type="pres">
      <dgm:prSet presAssocID="{0D028110-55DD-4DAD-A763-38EF4B8D7C89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22A88C28-360C-4F4B-BE5B-5A710A7A5AE3}" srcId="{D131B36A-A9A7-43BC-B329-7BEB28BC70BB}" destId="{0D028110-55DD-4DAD-A763-38EF4B8D7C89}" srcOrd="4" destOrd="0" parTransId="{46A9C6BD-C178-459C-940A-7B3E0BBB7A8C}" sibTransId="{0278A469-E1CE-4AF2-89E4-8B9699B73693}"/>
    <dgm:cxn modelId="{2AE4FC3D-E824-784F-84F7-5521B54C4F6B}" type="presOf" srcId="{0A5AFFF2-D7BF-4A30-81C7-2B74A0620C76}" destId="{8C217ECE-6ADC-4E4C-A70D-165AFD03A51F}" srcOrd="0" destOrd="0" presId="urn:microsoft.com/office/officeart/2009/3/layout/StepUpProcess"/>
    <dgm:cxn modelId="{E0D33666-779A-4BEE-A22E-56FCF91DA099}" srcId="{D131B36A-A9A7-43BC-B329-7BEB28BC70BB}" destId="{21B7CDD4-CC09-4636-9636-9AB4E873CA07}" srcOrd="1" destOrd="0" parTransId="{44A6744C-2B7F-44CA-B0EE-D0C1630EC7F7}" sibTransId="{5D869769-A136-4493-9785-089CD0E98B1B}"/>
    <dgm:cxn modelId="{4E607851-B2BE-4B97-B503-71132FFC9972}" srcId="{D131B36A-A9A7-43BC-B329-7BEB28BC70BB}" destId="{0A5AFFF2-D7BF-4A30-81C7-2B74A0620C76}" srcOrd="2" destOrd="0" parTransId="{4F5C5817-181C-4185-9F18-0A18B4C4B573}" sibTransId="{4AB49A6E-0D64-49D4-AB6D-BE0804E172AC}"/>
    <dgm:cxn modelId="{F921C958-B347-784A-B47B-C88828AE6439}" type="presOf" srcId="{21B7CDD4-CC09-4636-9636-9AB4E873CA07}" destId="{47F07330-9D75-4E41-93BF-D1FF894D1942}" srcOrd="0" destOrd="0" presId="urn:microsoft.com/office/officeart/2009/3/layout/StepUpProcess"/>
    <dgm:cxn modelId="{8D231E8D-86B7-4B98-992B-80899EB6DBA1}" srcId="{D131B36A-A9A7-43BC-B329-7BEB28BC70BB}" destId="{7A9D3115-DF1E-488D-B393-B95F23347C78}" srcOrd="0" destOrd="0" parTransId="{05C5BB8F-1832-479B-980A-74E57E0F478A}" sibTransId="{31293DF8-73ED-493E-94A7-78B90D56A63A}"/>
    <dgm:cxn modelId="{4EAFF894-6A84-224C-9785-AC2A7EACB4E5}" type="presOf" srcId="{06972C34-8D84-4EE1-9188-6DF84C7A1CE7}" destId="{4E90BF01-97FE-1D45-A3BF-224D774B8442}" srcOrd="0" destOrd="0" presId="urn:microsoft.com/office/officeart/2009/3/layout/StepUpProcess"/>
    <dgm:cxn modelId="{FCA2D7A4-0FD5-2C45-9FBF-0EC60880262E}" type="presOf" srcId="{D131B36A-A9A7-43BC-B329-7BEB28BC70BB}" destId="{4405285F-ACFE-114F-8826-E3965AF13A74}" srcOrd="0" destOrd="0" presId="urn:microsoft.com/office/officeart/2009/3/layout/StepUpProcess"/>
    <dgm:cxn modelId="{2EB25FAA-0325-3342-B4B7-B448BE7DC51E}" type="presOf" srcId="{7A9D3115-DF1E-488D-B393-B95F23347C78}" destId="{C856D10F-BEBC-7743-9134-8051DAD12DDD}" srcOrd="0" destOrd="0" presId="urn:microsoft.com/office/officeart/2009/3/layout/StepUpProcess"/>
    <dgm:cxn modelId="{7779D5AB-EE9E-408D-B9E0-5B5012D1B27B}" srcId="{D131B36A-A9A7-43BC-B329-7BEB28BC70BB}" destId="{06972C34-8D84-4EE1-9188-6DF84C7A1CE7}" srcOrd="3" destOrd="0" parTransId="{257F60E1-553F-4252-AD35-9A6A2E848351}" sibTransId="{30B6F354-A243-44E6-A66A-7A19A4161C48}"/>
    <dgm:cxn modelId="{BF35C5D6-6682-FE44-A4A7-074CA2DA495D}" type="presOf" srcId="{0D028110-55DD-4DAD-A763-38EF4B8D7C89}" destId="{C5C5C4C8-B0F0-5346-95ED-0A06374BF1FE}" srcOrd="0" destOrd="0" presId="urn:microsoft.com/office/officeart/2009/3/layout/StepUpProcess"/>
    <dgm:cxn modelId="{B148A55E-3484-E140-A4B1-6FDAD96E0B78}" type="presParOf" srcId="{4405285F-ACFE-114F-8826-E3965AF13A74}" destId="{7A250F7A-9EC8-5443-8FD8-97CE32823884}" srcOrd="0" destOrd="0" presId="urn:microsoft.com/office/officeart/2009/3/layout/StepUpProcess"/>
    <dgm:cxn modelId="{3B093A1F-0861-5B41-B15C-7D7A7286323F}" type="presParOf" srcId="{7A250F7A-9EC8-5443-8FD8-97CE32823884}" destId="{4D221FDE-71AA-084C-B4B6-1F57F313B40A}" srcOrd="0" destOrd="0" presId="urn:microsoft.com/office/officeart/2009/3/layout/StepUpProcess"/>
    <dgm:cxn modelId="{C186914A-6F1E-744A-BDE9-198B2126854B}" type="presParOf" srcId="{7A250F7A-9EC8-5443-8FD8-97CE32823884}" destId="{C856D10F-BEBC-7743-9134-8051DAD12DDD}" srcOrd="1" destOrd="0" presId="urn:microsoft.com/office/officeart/2009/3/layout/StepUpProcess"/>
    <dgm:cxn modelId="{6C96F971-8D57-854C-88FB-4828FADF9C65}" type="presParOf" srcId="{7A250F7A-9EC8-5443-8FD8-97CE32823884}" destId="{4E910167-C637-FC44-ABE4-5BE2CD79FDEB}" srcOrd="2" destOrd="0" presId="urn:microsoft.com/office/officeart/2009/3/layout/StepUpProcess"/>
    <dgm:cxn modelId="{C872D39C-2892-5641-A02C-2189EC9E8CCA}" type="presParOf" srcId="{4405285F-ACFE-114F-8826-E3965AF13A74}" destId="{26F56176-5D66-424B-AD74-F85208EDE66D}" srcOrd="1" destOrd="0" presId="urn:microsoft.com/office/officeart/2009/3/layout/StepUpProcess"/>
    <dgm:cxn modelId="{8857E3C2-0C35-2D4F-AF9A-20864EC76C7D}" type="presParOf" srcId="{26F56176-5D66-424B-AD74-F85208EDE66D}" destId="{C30DA2AC-E866-4B4C-B849-BACF29E32B26}" srcOrd="0" destOrd="0" presId="urn:microsoft.com/office/officeart/2009/3/layout/StepUpProcess"/>
    <dgm:cxn modelId="{DD566D72-EACC-4C44-80FC-740ED9E259F4}" type="presParOf" srcId="{4405285F-ACFE-114F-8826-E3965AF13A74}" destId="{42AE905F-E488-7F42-9270-68B641B89A5A}" srcOrd="2" destOrd="0" presId="urn:microsoft.com/office/officeart/2009/3/layout/StepUpProcess"/>
    <dgm:cxn modelId="{60C81798-045F-B74F-ACE3-E507F5BF7373}" type="presParOf" srcId="{42AE905F-E488-7F42-9270-68B641B89A5A}" destId="{EB471474-B80F-894A-ABEB-1F62F0D1CDB0}" srcOrd="0" destOrd="0" presId="urn:microsoft.com/office/officeart/2009/3/layout/StepUpProcess"/>
    <dgm:cxn modelId="{9D39DDEC-2043-0D4D-B089-E0FD91595444}" type="presParOf" srcId="{42AE905F-E488-7F42-9270-68B641B89A5A}" destId="{47F07330-9D75-4E41-93BF-D1FF894D1942}" srcOrd="1" destOrd="0" presId="urn:microsoft.com/office/officeart/2009/3/layout/StepUpProcess"/>
    <dgm:cxn modelId="{B5E3F6EC-EC7B-6344-B79C-37CC9A2BE067}" type="presParOf" srcId="{42AE905F-E488-7F42-9270-68B641B89A5A}" destId="{09BDC766-D7F4-C549-9846-A555EB2378DA}" srcOrd="2" destOrd="0" presId="urn:microsoft.com/office/officeart/2009/3/layout/StepUpProcess"/>
    <dgm:cxn modelId="{FE5E3312-782B-2248-950C-7AEF334C4941}" type="presParOf" srcId="{4405285F-ACFE-114F-8826-E3965AF13A74}" destId="{9A393AFB-9728-F040-9E84-4345BECBE465}" srcOrd="3" destOrd="0" presId="urn:microsoft.com/office/officeart/2009/3/layout/StepUpProcess"/>
    <dgm:cxn modelId="{0BF0E70B-3D94-BF42-93F2-348514C8AA5A}" type="presParOf" srcId="{9A393AFB-9728-F040-9E84-4345BECBE465}" destId="{775F9978-480B-D743-ACDE-741748819187}" srcOrd="0" destOrd="0" presId="urn:microsoft.com/office/officeart/2009/3/layout/StepUpProcess"/>
    <dgm:cxn modelId="{0D42941A-7554-2A4E-85F9-10C82FFD9E54}" type="presParOf" srcId="{4405285F-ACFE-114F-8826-E3965AF13A74}" destId="{7E989261-0AA9-5D49-9233-1D016353D2F1}" srcOrd="4" destOrd="0" presId="urn:microsoft.com/office/officeart/2009/3/layout/StepUpProcess"/>
    <dgm:cxn modelId="{35DB0059-B9AA-7C4C-8CDF-B37BED424EB5}" type="presParOf" srcId="{7E989261-0AA9-5D49-9233-1D016353D2F1}" destId="{B400D3AF-33DE-1D48-BBEB-77D944CF99D5}" srcOrd="0" destOrd="0" presId="urn:microsoft.com/office/officeart/2009/3/layout/StepUpProcess"/>
    <dgm:cxn modelId="{26505BEE-E76B-DB4C-AEF1-5C3B4BD8C3E2}" type="presParOf" srcId="{7E989261-0AA9-5D49-9233-1D016353D2F1}" destId="{8C217ECE-6ADC-4E4C-A70D-165AFD03A51F}" srcOrd="1" destOrd="0" presId="urn:microsoft.com/office/officeart/2009/3/layout/StepUpProcess"/>
    <dgm:cxn modelId="{92659D4D-E1CD-2C44-AC96-0ED55BF4D564}" type="presParOf" srcId="{7E989261-0AA9-5D49-9233-1D016353D2F1}" destId="{6E2D365D-41D4-B44C-AD39-73AEE7923930}" srcOrd="2" destOrd="0" presId="urn:microsoft.com/office/officeart/2009/3/layout/StepUpProcess"/>
    <dgm:cxn modelId="{7ED9E8B1-F2D2-AB4C-AA49-1F72DD4116A2}" type="presParOf" srcId="{4405285F-ACFE-114F-8826-E3965AF13A74}" destId="{A6C99C0D-9144-9B48-AA4C-7B913CC8E231}" srcOrd="5" destOrd="0" presId="urn:microsoft.com/office/officeart/2009/3/layout/StepUpProcess"/>
    <dgm:cxn modelId="{25346B21-85C6-FE44-A68A-DD5DFC78D527}" type="presParOf" srcId="{A6C99C0D-9144-9B48-AA4C-7B913CC8E231}" destId="{7A4D5EA1-2FEC-5340-B242-813F71E2B569}" srcOrd="0" destOrd="0" presId="urn:microsoft.com/office/officeart/2009/3/layout/StepUpProcess"/>
    <dgm:cxn modelId="{E3AFE400-1733-2B43-8CB4-5989796E0B5A}" type="presParOf" srcId="{4405285F-ACFE-114F-8826-E3965AF13A74}" destId="{86630AAE-E2F6-1D4B-80D0-21FC87C537EF}" srcOrd="6" destOrd="0" presId="urn:microsoft.com/office/officeart/2009/3/layout/StepUpProcess"/>
    <dgm:cxn modelId="{161EAFE6-34E4-3A4E-AB74-958498120FE6}" type="presParOf" srcId="{86630AAE-E2F6-1D4B-80D0-21FC87C537EF}" destId="{3B314B54-9530-F94E-A4CF-95BBAFA5B0F9}" srcOrd="0" destOrd="0" presId="urn:microsoft.com/office/officeart/2009/3/layout/StepUpProcess"/>
    <dgm:cxn modelId="{33F8A6E5-205E-B34C-94C7-07DEAAF97DFD}" type="presParOf" srcId="{86630AAE-E2F6-1D4B-80D0-21FC87C537EF}" destId="{4E90BF01-97FE-1D45-A3BF-224D774B8442}" srcOrd="1" destOrd="0" presId="urn:microsoft.com/office/officeart/2009/3/layout/StepUpProcess"/>
    <dgm:cxn modelId="{63F0F74F-7090-194A-B002-8CCCB88175AA}" type="presParOf" srcId="{86630AAE-E2F6-1D4B-80D0-21FC87C537EF}" destId="{6B72BFC9-450F-2241-8D9B-1240FEF4E7D8}" srcOrd="2" destOrd="0" presId="urn:microsoft.com/office/officeart/2009/3/layout/StepUpProcess"/>
    <dgm:cxn modelId="{429EBDF5-0A21-F741-A699-034561EB0F60}" type="presParOf" srcId="{4405285F-ACFE-114F-8826-E3965AF13A74}" destId="{B2A73F4B-68B5-C24A-8244-D400F763016B}" srcOrd="7" destOrd="0" presId="urn:microsoft.com/office/officeart/2009/3/layout/StepUpProcess"/>
    <dgm:cxn modelId="{18F6B10B-A36C-5A4D-A1CE-8E8713B1959C}" type="presParOf" srcId="{B2A73F4B-68B5-C24A-8244-D400F763016B}" destId="{0200E18E-4A9F-AC4B-A402-7C0777374989}" srcOrd="0" destOrd="0" presId="urn:microsoft.com/office/officeart/2009/3/layout/StepUpProcess"/>
    <dgm:cxn modelId="{EADC1F53-2589-094A-9F56-5EF0486D048B}" type="presParOf" srcId="{4405285F-ACFE-114F-8826-E3965AF13A74}" destId="{14F87457-9637-884C-A66E-5A762D6D9F31}" srcOrd="8" destOrd="0" presId="urn:microsoft.com/office/officeart/2009/3/layout/StepUpProcess"/>
    <dgm:cxn modelId="{B75C2E9D-3416-AD47-9ABA-1F2400347E28}" type="presParOf" srcId="{14F87457-9637-884C-A66E-5A762D6D9F31}" destId="{89ACD697-46FE-3545-86A2-55E517728B3D}" srcOrd="0" destOrd="0" presId="urn:microsoft.com/office/officeart/2009/3/layout/StepUpProcess"/>
    <dgm:cxn modelId="{31AA0F8F-AE98-E84B-84F9-B533ABB97E0C}" type="presParOf" srcId="{14F87457-9637-884C-A66E-5A762D6D9F31}" destId="{C5C5C4C8-B0F0-5346-95ED-0A06374BF1F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21FDE-71AA-084C-B4B6-1F57F313B40A}">
      <dsp:nvSpPr>
        <dsp:cNvPr id="0" name=""/>
        <dsp:cNvSpPr/>
      </dsp:nvSpPr>
      <dsp:spPr>
        <a:xfrm rot="5400000">
          <a:off x="1237444" y="1551551"/>
          <a:ext cx="1041569" cy="173314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6D10F-BEBC-7743-9134-8051DAD12DDD}">
      <dsp:nvSpPr>
        <dsp:cNvPr id="0" name=""/>
        <dsp:cNvSpPr/>
      </dsp:nvSpPr>
      <dsp:spPr>
        <a:xfrm>
          <a:off x="1063580" y="2069389"/>
          <a:ext cx="1564695" cy="1371547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Convene Clinical Division Quality Directors</a:t>
          </a:r>
        </a:p>
      </dsp:txBody>
      <dsp:txXfrm>
        <a:off x="1063580" y="2069389"/>
        <a:ext cx="1564695" cy="1371547"/>
      </dsp:txXfrm>
    </dsp:sp>
    <dsp:sp modelId="{4E910167-C637-FC44-ABE4-5BE2CD79FDEB}">
      <dsp:nvSpPr>
        <dsp:cNvPr id="0" name=""/>
        <dsp:cNvSpPr/>
      </dsp:nvSpPr>
      <dsp:spPr>
        <a:xfrm>
          <a:off x="2333051" y="1423955"/>
          <a:ext cx="295225" cy="29522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71474-B80F-894A-ABEB-1F62F0D1CDB0}">
      <dsp:nvSpPr>
        <dsp:cNvPr id="0" name=""/>
        <dsp:cNvSpPr/>
      </dsp:nvSpPr>
      <dsp:spPr>
        <a:xfrm rot="5400000">
          <a:off x="3152938" y="1077561"/>
          <a:ext cx="1041569" cy="173314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07330-9D75-4E41-93BF-D1FF894D1942}">
      <dsp:nvSpPr>
        <dsp:cNvPr id="0" name=""/>
        <dsp:cNvSpPr/>
      </dsp:nvSpPr>
      <dsp:spPr>
        <a:xfrm>
          <a:off x="2979074" y="1595399"/>
          <a:ext cx="1564695" cy="1371547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Enhance Data &amp; Analytics Infrastructure</a:t>
          </a:r>
        </a:p>
      </dsp:txBody>
      <dsp:txXfrm>
        <a:off x="2979074" y="1595399"/>
        <a:ext cx="1564695" cy="1371547"/>
      </dsp:txXfrm>
    </dsp:sp>
    <dsp:sp modelId="{09BDC766-D7F4-C549-9846-A555EB2378DA}">
      <dsp:nvSpPr>
        <dsp:cNvPr id="0" name=""/>
        <dsp:cNvSpPr/>
      </dsp:nvSpPr>
      <dsp:spPr>
        <a:xfrm>
          <a:off x="4248544" y="949964"/>
          <a:ext cx="295225" cy="29522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0D3AF-33DE-1D48-BBEB-77D944CF99D5}">
      <dsp:nvSpPr>
        <dsp:cNvPr id="0" name=""/>
        <dsp:cNvSpPr/>
      </dsp:nvSpPr>
      <dsp:spPr>
        <a:xfrm rot="5400000">
          <a:off x="5068431" y="603570"/>
          <a:ext cx="1041569" cy="173314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17ECE-6ADC-4E4C-A70D-165AFD03A51F}">
      <dsp:nvSpPr>
        <dsp:cNvPr id="0" name=""/>
        <dsp:cNvSpPr/>
      </dsp:nvSpPr>
      <dsp:spPr>
        <a:xfrm>
          <a:off x="4894567" y="1121408"/>
          <a:ext cx="1564695" cy="1371547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Establish Clinical Microsystems to Drive Improvement Efforts</a:t>
          </a:r>
        </a:p>
      </dsp:txBody>
      <dsp:txXfrm>
        <a:off x="4894567" y="1121408"/>
        <a:ext cx="1564695" cy="1371547"/>
      </dsp:txXfrm>
    </dsp:sp>
    <dsp:sp modelId="{6E2D365D-41D4-B44C-AD39-73AEE7923930}">
      <dsp:nvSpPr>
        <dsp:cNvPr id="0" name=""/>
        <dsp:cNvSpPr/>
      </dsp:nvSpPr>
      <dsp:spPr>
        <a:xfrm>
          <a:off x="6164038" y="475974"/>
          <a:ext cx="295225" cy="29522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14B54-9530-F94E-A4CF-95BBAFA5B0F9}">
      <dsp:nvSpPr>
        <dsp:cNvPr id="0" name=""/>
        <dsp:cNvSpPr/>
      </dsp:nvSpPr>
      <dsp:spPr>
        <a:xfrm rot="5400000">
          <a:off x="6983925" y="129579"/>
          <a:ext cx="1041569" cy="173314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0BF01-97FE-1D45-A3BF-224D774B8442}">
      <dsp:nvSpPr>
        <dsp:cNvPr id="0" name=""/>
        <dsp:cNvSpPr/>
      </dsp:nvSpPr>
      <dsp:spPr>
        <a:xfrm>
          <a:off x="6810061" y="647417"/>
          <a:ext cx="1564695" cy="1371547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Collaborate to Demonstrate High-Quality Care</a:t>
          </a:r>
        </a:p>
      </dsp:txBody>
      <dsp:txXfrm>
        <a:off x="6810061" y="647417"/>
        <a:ext cx="1564695" cy="1371547"/>
      </dsp:txXfrm>
    </dsp:sp>
    <dsp:sp modelId="{6B72BFC9-450F-2241-8D9B-1240FEF4E7D8}">
      <dsp:nvSpPr>
        <dsp:cNvPr id="0" name=""/>
        <dsp:cNvSpPr/>
      </dsp:nvSpPr>
      <dsp:spPr>
        <a:xfrm>
          <a:off x="8079531" y="1983"/>
          <a:ext cx="295225" cy="29522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CD697-46FE-3545-86A2-55E517728B3D}">
      <dsp:nvSpPr>
        <dsp:cNvPr id="0" name=""/>
        <dsp:cNvSpPr/>
      </dsp:nvSpPr>
      <dsp:spPr>
        <a:xfrm rot="5400000">
          <a:off x="8899418" y="-344411"/>
          <a:ext cx="1041569" cy="173314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5C4C8-B0F0-5346-95ED-0A06374BF1FE}">
      <dsp:nvSpPr>
        <dsp:cNvPr id="0" name=""/>
        <dsp:cNvSpPr/>
      </dsp:nvSpPr>
      <dsp:spPr>
        <a:xfrm>
          <a:off x="8725554" y="173426"/>
          <a:ext cx="1564695" cy="1371547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Expand Our Impact through Outreach</a:t>
          </a:r>
        </a:p>
      </dsp:txBody>
      <dsp:txXfrm>
        <a:off x="8725554" y="173426"/>
        <a:ext cx="1564695" cy="1371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52305-9C51-7747-A3B6-30796E1F63F4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D118D-A373-0F48-89AF-AAC1B43E2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8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Adapted from the Toyota Lean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D118D-A373-0F48-89AF-AAC1B43E24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99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D118D-A373-0F48-89AF-AAC1B43E244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0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Quality improvement (QI) is the framework used to systematically improve care.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https://www.cms.gov/Medicare/Quality-Initiatives-Patient-Assessment-Instruments/MMS/Quality-Measure-and-Quality-Improvement-#:~:text=Quality%20improvement%20is%20the%20framework,%2C%20healthcare%20systems%2C%20and%20organizations.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85AD3-EBFD-0140-8921-2DE1B0CD45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261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85AD3-EBFD-0140-8921-2DE1B0CD45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16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Approach it from the perspective that quality is a bridge btwn clinical care (locus of faculty desires) and </a:t>
            </a:r>
          </a:p>
          <a:p>
            <a:pPr lvl="1"/>
            <a:r>
              <a:rPr lang="en-US" dirty="0"/>
              <a:t>Patient care (one side) ----- Researchers (opposite side of bridge)</a:t>
            </a:r>
          </a:p>
          <a:p>
            <a:pPr lvl="1"/>
            <a:r>
              <a:rPr lang="en-US" dirty="0"/>
              <a:t>Austin (Town lake ) ----- we use QI as that bridge</a:t>
            </a:r>
          </a:p>
          <a:p>
            <a:pPr lvl="1"/>
            <a:r>
              <a:rPr lang="en-US" dirty="0"/>
              <a:t>Enterprise: University of Texas</a:t>
            </a:r>
          </a:p>
          <a:p>
            <a:pPr lvl="1"/>
            <a:r>
              <a:rPr lang="en-US" dirty="0"/>
              <a:t>Neighborhoods (Healthcare Community)</a:t>
            </a:r>
            <a:br>
              <a:rPr lang="en-US" dirty="0"/>
            </a:br>
            <a:r>
              <a:rPr lang="en-US" dirty="0"/>
              <a:t>Health System (all hospitals – referral 46 county catchment area)</a:t>
            </a:r>
          </a:p>
          <a:p>
            <a:pPr lvl="1"/>
            <a:r>
              <a:rPr lang="en-US" dirty="0"/>
              <a:t>Children’s Hospital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Here’s what we found (what the bridge looked like)</a:t>
            </a:r>
          </a:p>
          <a:p>
            <a:pPr lvl="1"/>
            <a:r>
              <a:rPr lang="en-US" dirty="0"/>
              <a:t>What structures would make it successful and sustainable over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85AD3-EBFD-0140-8921-2DE1B0CD45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340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D118D-A373-0F48-89AF-AAC1B43E244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08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Optimize clinical outcomes, minimize variability in care</a:t>
            </a:r>
          </a:p>
          <a:p>
            <a:r>
              <a:rPr lang="en-US" dirty="0"/>
              <a:t>Improve patient and provider satisfaction</a:t>
            </a:r>
          </a:p>
          <a:p>
            <a:r>
              <a:rPr lang="en-US" dirty="0"/>
              <a:t>Reduce inefficiencies</a:t>
            </a:r>
          </a:p>
          <a:p>
            <a:r>
              <a:rPr lang="en-US" dirty="0"/>
              <a:t>Leverage as academic scholarship for promotion</a:t>
            </a:r>
          </a:p>
          <a:p>
            <a:r>
              <a:rPr lang="en-US" dirty="0"/>
              <a:t>Promote collaboration across units, disciplines, and specialties</a:t>
            </a:r>
          </a:p>
          <a:p>
            <a:r>
              <a:rPr lang="en-US" dirty="0"/>
              <a:t>Move towards a proactive, generative culture</a:t>
            </a:r>
          </a:p>
          <a:p>
            <a:r>
              <a:rPr lang="en-US" dirty="0"/>
              <a:t>Move towards a high-reliability organization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D118D-A373-0F48-89AF-AAC1B43E244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334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https://www.istockphoto.com/photo/new-growing-modern-city-of-austin-texas-at-golden-hour-sunset-perfect-travel-gm1226293105-361267717</a:t>
            </a:r>
          </a:p>
          <a:p>
            <a:r>
              <a:rPr lang="en-US" dirty="0"/>
              <a:t>https://www.istockphoto.com/portfolio/RoschetzkyIstockPhoto?mediatype=photography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Start with the setting - </a:t>
            </a:r>
          </a:p>
          <a:p>
            <a:r>
              <a:rPr lang="en-US" dirty="0"/>
              <a:t>Med school 7 years old</a:t>
            </a:r>
          </a:p>
          <a:p>
            <a:r>
              <a:rPr lang="en-US" dirty="0"/>
              <a:t>Developed by and for the community</a:t>
            </a:r>
          </a:p>
          <a:p>
            <a:r>
              <a:rPr lang="en-US" dirty="0"/>
              <a:t>Faculty came from other institutions – </a:t>
            </a:r>
          </a:p>
          <a:p>
            <a:r>
              <a:rPr lang="en-US" dirty="0"/>
              <a:t>Close ties to Austin community</a:t>
            </a:r>
          </a:p>
          <a:p>
            <a:r>
              <a:rPr lang="en-US" dirty="0"/>
              <a:t>Fear of research and academic thresholds for manuscripts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85AD3-EBFD-0140-8921-2DE1B0CD45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634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1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Environmental Scan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79% response rates – with 19 divisions participating in the evaluation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Missing only 5 divisions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Quality improvement ranks 3</a:t>
            </a:r>
            <a:r>
              <a:rPr lang="en-US" sz="1100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rd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in the number of champions identified in a division (behind education and research) (before sim and advocacy)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 Champions across the 19 divisions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Only 5:9 have a clinical outcomes/quality data specialist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Only 3:9 divisions have a statistician/data analyst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Team Composition: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Physicians primarily reported as the individual that reviews metrics and participates in implementation of improvement efforts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Opportunity: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Engaging more members of the care team in improvement work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Metrics: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Various types of measures being evaluated (clinical processes/condition-specific/regulatory/administrative)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Minimum 4 – Max of 7 divisions  are submitting their outcomes externally to national registries, collaboratives, or CMS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4:19 divisions are not tracking any measures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Data: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Majority of divisions are conducting chart reviews and manual data entry for improvement efforts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Data stored in spreadsheets and database programs (implications about limited sharing of data)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Barriers: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Time was listed as the number 1 barrier to engaging in QI. 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 – Support Staff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 – QI Expertise/Training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 – Incentives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Lowest Ranking was faculty engagement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85AD3-EBFD-0140-8921-2DE1B0CD45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10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85AD3-EBFD-0140-8921-2DE1B0CD45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4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4E27-1DFF-3147-FFEA-BD8492630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ADE05-C474-B960-B55B-114D7BEE4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491E8-1EF1-EAA3-949C-C894DEE1B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A92D-E4AF-1B40-9DBA-BC84338ED560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922F6-AF90-36CD-126F-3E470847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4AAB2-44D1-71B9-8A6D-427F6D6E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4BB6-5FA2-A948-B8B0-46532AB83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9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82B5-6A21-FC12-6831-2A774956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B4FD7-8BC3-921E-EF85-8A9566750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22EC8-4B26-8B21-4CF4-01E47862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A92D-E4AF-1B40-9DBA-BC84338ED560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714F1-872C-EFB9-E095-30E48748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B15C5-E27D-8182-07EB-7E4033AC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4BB6-5FA2-A948-B8B0-46532AB83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3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AF04B0-9298-808B-BEA1-2834003AD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1F519B-98B9-EA3C-E5C6-23D377D2E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B902C-00F3-E4B5-001F-B36B7739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A92D-E4AF-1B40-9DBA-BC84338ED560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78479-1A05-1741-F34C-87D114838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7E69F-A69C-EF2B-5B37-89CC6F58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4BB6-5FA2-A948-B8B0-46532AB83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49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2EAB12-B507-CB49-A8AC-E3526B1C4DB2}"/>
              </a:ext>
            </a:extLst>
          </p:cNvPr>
          <p:cNvSpPr/>
          <p:nvPr/>
        </p:nvSpPr>
        <p:spPr>
          <a:xfrm>
            <a:off x="0" y="1514973"/>
            <a:ext cx="12192000" cy="2504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1668388"/>
            <a:ext cx="10521696" cy="2340864"/>
          </a:xfrm>
        </p:spPr>
        <p:txBody>
          <a:bodyPr anchor="b" anchorCtr="0">
            <a:noAutofit/>
          </a:bodyPr>
          <a:lstStyle>
            <a:lvl1pPr>
              <a:lnSpc>
                <a:spcPts val="5333"/>
              </a:lnSpc>
              <a:defRPr sz="6400" b="0" i="0" kern="80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4521317"/>
            <a:ext cx="10515600" cy="607568"/>
          </a:xfr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 b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62BC6E-679F-A947-B68E-7788B617D578}"/>
              </a:ext>
            </a:extLst>
          </p:cNvPr>
          <p:cNvCxnSpPr/>
          <p:nvPr/>
        </p:nvCxnSpPr>
        <p:spPr>
          <a:xfrm>
            <a:off x="4089400" y="6477000"/>
            <a:ext cx="7493000" cy="0"/>
          </a:xfrm>
          <a:prstGeom prst="line">
            <a:avLst/>
          </a:prstGeom>
          <a:ln w="19050">
            <a:solidFill>
              <a:srgbClr val="C65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1657418-7B3C-FC41-B99F-1F69481323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176" y="5630789"/>
            <a:ext cx="10521696" cy="307848"/>
          </a:xfrm>
        </p:spPr>
        <p:txBody>
          <a:bodyPr anchor="b" anchorCtr="0">
            <a:noAutofit/>
          </a:bodyPr>
          <a:lstStyle>
            <a:lvl1pPr marL="0" marR="0" indent="0" algn="l" defTabSz="60958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all" baseline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b="0" i="0" cap="all" baseline="0" dirty="0">
                <a:latin typeface="Arial Black" charset="0"/>
              </a:rPr>
              <a:t>Presenter or speaker 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9008BDA8-203B-1744-92D3-1D0C754962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176" y="5864352"/>
            <a:ext cx="10521696" cy="307848"/>
          </a:xfrm>
        </p:spPr>
        <p:txBody>
          <a:bodyPr anchor="b" anchorCtr="0">
            <a:noAutofit/>
          </a:bodyPr>
          <a:lstStyle>
            <a:lvl1pPr marL="0" marR="0" indent="0" algn="l" defTabSz="609585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dirty="0"/>
              <a:t>Position/Role,</a:t>
            </a:r>
            <a:r>
              <a:rPr lang="en-US" sz="1400" baseline="0" dirty="0"/>
              <a:t> The University of Texas at Austin</a:t>
            </a: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D01658-5917-0B48-B21B-1351227E5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177802"/>
            <a:ext cx="3653509" cy="14193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0ED6610-307A-FE47-BA68-F78B435BA2D8}"/>
              </a:ext>
            </a:extLst>
          </p:cNvPr>
          <p:cNvSpPr/>
          <p:nvPr/>
        </p:nvSpPr>
        <p:spPr>
          <a:xfrm>
            <a:off x="0" y="1517962"/>
            <a:ext cx="304800" cy="2491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46B4E48-899B-6847-9D63-6299E886EC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176" y="631318"/>
            <a:ext cx="10521696" cy="381751"/>
          </a:xfrm>
        </p:spPr>
        <p:txBody>
          <a:bodyPr anchor="b" anchorCtr="0">
            <a:noAutofit/>
          </a:bodyPr>
          <a:lstStyle>
            <a:lvl1pPr marL="0" marR="0" indent="0" algn="l" defTabSz="60958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all" baseline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b="0" i="0" cap="all" baseline="0" dirty="0">
                <a:latin typeface="Arial Black" charset="0"/>
              </a:rPr>
              <a:t>Month 20xxxxxxxx</a:t>
            </a:r>
          </a:p>
        </p:txBody>
      </p:sp>
    </p:spTree>
    <p:extLst>
      <p:ext uri="{BB962C8B-B14F-4D97-AF65-F5344CB8AC3E}">
        <p14:creationId xmlns:p14="http://schemas.microsoft.com/office/powerpoint/2010/main" val="1686400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54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1597151"/>
            <a:ext cx="10521696" cy="2340864"/>
          </a:xfrm>
        </p:spPr>
        <p:txBody>
          <a:bodyPr anchor="b" anchorCtr="0">
            <a:noAutofit/>
          </a:bodyPr>
          <a:lstStyle>
            <a:lvl1pPr>
              <a:lnSpc>
                <a:spcPts val="5333"/>
              </a:lnSpc>
              <a:defRPr sz="6400" b="0" i="0" kern="800" cap="all" baseline="0">
                <a:solidFill>
                  <a:srgbClr val="C6531F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4450080"/>
            <a:ext cx="10515600" cy="607568"/>
          </a:xfr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 b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62BC6E-679F-A947-B68E-7788B617D578}"/>
              </a:ext>
            </a:extLst>
          </p:cNvPr>
          <p:cNvCxnSpPr/>
          <p:nvPr/>
        </p:nvCxnSpPr>
        <p:spPr>
          <a:xfrm>
            <a:off x="838200" y="4140200"/>
            <a:ext cx="7493000" cy="0"/>
          </a:xfrm>
          <a:prstGeom prst="line">
            <a:avLst/>
          </a:prstGeom>
          <a:ln w="19050">
            <a:solidFill>
              <a:srgbClr val="C65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1657418-7B3C-FC41-B99F-1F69481323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176" y="5559552"/>
            <a:ext cx="10521696" cy="307848"/>
          </a:xfrm>
        </p:spPr>
        <p:txBody>
          <a:bodyPr anchor="b" anchorCtr="0">
            <a:noAutofit/>
          </a:bodyPr>
          <a:lstStyle>
            <a:lvl1pPr marL="0" marR="0" indent="0" algn="l" defTabSz="60958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all" baseline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b="0" i="0" cap="all" baseline="0" dirty="0">
                <a:latin typeface="Arial Black" charset="0"/>
              </a:rPr>
              <a:t>Presenter or speaker 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9008BDA8-203B-1744-92D3-1D0C754962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176" y="5793115"/>
            <a:ext cx="10521696" cy="307848"/>
          </a:xfrm>
        </p:spPr>
        <p:txBody>
          <a:bodyPr anchor="b" anchorCtr="0">
            <a:noAutofit/>
          </a:bodyPr>
          <a:lstStyle>
            <a:lvl1pPr marL="0" marR="0" indent="0" algn="l" defTabSz="609585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dirty="0"/>
              <a:t>Position/Role,</a:t>
            </a:r>
            <a:r>
              <a:rPr lang="en-US" sz="1400" baseline="0" dirty="0"/>
              <a:t> The University of Texas at Austin</a:t>
            </a: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D01658-5917-0B48-B21B-1351227E5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177802"/>
            <a:ext cx="3653509" cy="1419349"/>
          </a:xfrm>
          <a:prstGeom prst="rect">
            <a:avLst/>
          </a:prstGeom>
        </p:spPr>
      </p:pic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2B0349CA-B83E-4B43-AA59-4051D74EC6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176" y="631318"/>
            <a:ext cx="10521696" cy="381751"/>
          </a:xfrm>
        </p:spPr>
        <p:txBody>
          <a:bodyPr anchor="b" anchorCtr="0">
            <a:noAutofit/>
          </a:bodyPr>
          <a:lstStyle>
            <a:lvl1pPr marL="0" marR="0" indent="0" algn="l" defTabSz="60958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all" baseline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b="0" i="0" cap="all" baseline="0" dirty="0">
                <a:latin typeface="Arial Black" charset="0"/>
              </a:rPr>
              <a:t>Month 20xxxxxxxx</a:t>
            </a:r>
          </a:p>
        </p:txBody>
      </p:sp>
    </p:spTree>
    <p:extLst>
      <p:ext uri="{BB962C8B-B14F-4D97-AF65-F5344CB8AC3E}">
        <p14:creationId xmlns:p14="http://schemas.microsoft.com/office/powerpoint/2010/main" val="2551712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547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2EAB12-B507-CB49-A8AC-E3526B1C4DB2}"/>
              </a:ext>
            </a:extLst>
          </p:cNvPr>
          <p:cNvSpPr/>
          <p:nvPr/>
        </p:nvSpPr>
        <p:spPr>
          <a:xfrm>
            <a:off x="0" y="1514973"/>
            <a:ext cx="12192000" cy="2504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1668388"/>
            <a:ext cx="10521696" cy="2340864"/>
          </a:xfrm>
        </p:spPr>
        <p:txBody>
          <a:bodyPr anchor="b" anchorCtr="0">
            <a:noAutofit/>
          </a:bodyPr>
          <a:lstStyle>
            <a:lvl1pPr>
              <a:lnSpc>
                <a:spcPts val="5333"/>
              </a:lnSpc>
              <a:defRPr sz="6400" b="0" i="0" kern="80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4521317"/>
            <a:ext cx="10515600" cy="607568"/>
          </a:xfr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 b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62BC6E-679F-A947-B68E-7788B617D578}"/>
              </a:ext>
            </a:extLst>
          </p:cNvPr>
          <p:cNvCxnSpPr/>
          <p:nvPr/>
        </p:nvCxnSpPr>
        <p:spPr>
          <a:xfrm>
            <a:off x="4089400" y="6477000"/>
            <a:ext cx="7493000" cy="0"/>
          </a:xfrm>
          <a:prstGeom prst="line">
            <a:avLst/>
          </a:prstGeom>
          <a:ln w="19050">
            <a:solidFill>
              <a:srgbClr val="C65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1657418-7B3C-FC41-B99F-1F69481323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176" y="5630789"/>
            <a:ext cx="10521696" cy="307848"/>
          </a:xfrm>
        </p:spPr>
        <p:txBody>
          <a:bodyPr anchor="b" anchorCtr="0">
            <a:noAutofit/>
          </a:bodyPr>
          <a:lstStyle>
            <a:lvl1pPr marL="0" marR="0" indent="0" algn="l" defTabSz="60958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all" baseline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b="0" i="0" cap="all" baseline="0" dirty="0">
                <a:latin typeface="Arial Black" charset="0"/>
              </a:rPr>
              <a:t>Presenter or speaker 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9008BDA8-203B-1744-92D3-1D0C754962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176" y="5864352"/>
            <a:ext cx="10521696" cy="307848"/>
          </a:xfrm>
        </p:spPr>
        <p:txBody>
          <a:bodyPr anchor="b" anchorCtr="0">
            <a:noAutofit/>
          </a:bodyPr>
          <a:lstStyle>
            <a:lvl1pPr marL="0" marR="0" indent="0" algn="l" defTabSz="609585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dirty="0"/>
              <a:t>Position/Role,</a:t>
            </a:r>
            <a:r>
              <a:rPr lang="en-US" sz="1400" baseline="0" dirty="0"/>
              <a:t> The University of Texas at Austin</a:t>
            </a: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D01658-5917-0B48-B21B-1351227E5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177802"/>
            <a:ext cx="3653509" cy="14193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0ED6610-307A-FE47-BA68-F78B435BA2D8}"/>
              </a:ext>
            </a:extLst>
          </p:cNvPr>
          <p:cNvSpPr/>
          <p:nvPr/>
        </p:nvSpPr>
        <p:spPr>
          <a:xfrm>
            <a:off x="0" y="1517962"/>
            <a:ext cx="304800" cy="2491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46B4E48-899B-6847-9D63-6299E886EC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176" y="631318"/>
            <a:ext cx="10521696" cy="381751"/>
          </a:xfrm>
        </p:spPr>
        <p:txBody>
          <a:bodyPr anchor="b" anchorCtr="0">
            <a:noAutofit/>
          </a:bodyPr>
          <a:lstStyle>
            <a:lvl1pPr marL="0" marR="0" indent="0" algn="l" defTabSz="60958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all" baseline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b="0" i="0" cap="all" baseline="0" dirty="0">
                <a:latin typeface="Arial Black" charset="0"/>
              </a:rPr>
              <a:t>Month 20xxxxxxxx</a:t>
            </a:r>
          </a:p>
        </p:txBody>
      </p:sp>
    </p:spTree>
    <p:extLst>
      <p:ext uri="{BB962C8B-B14F-4D97-AF65-F5344CB8AC3E}">
        <p14:creationId xmlns:p14="http://schemas.microsoft.com/office/powerpoint/2010/main" val="2845587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54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1597151"/>
            <a:ext cx="10521696" cy="2340864"/>
          </a:xfrm>
        </p:spPr>
        <p:txBody>
          <a:bodyPr anchor="b" anchorCtr="0">
            <a:noAutofit/>
          </a:bodyPr>
          <a:lstStyle>
            <a:lvl1pPr>
              <a:lnSpc>
                <a:spcPts val="5333"/>
              </a:lnSpc>
              <a:defRPr sz="6400" b="0" i="0" kern="80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4450080"/>
            <a:ext cx="10515600" cy="607568"/>
          </a:xfr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 b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62BC6E-679F-A947-B68E-7788B617D578}"/>
              </a:ext>
            </a:extLst>
          </p:cNvPr>
          <p:cNvCxnSpPr/>
          <p:nvPr/>
        </p:nvCxnSpPr>
        <p:spPr>
          <a:xfrm>
            <a:off x="838200" y="4140200"/>
            <a:ext cx="7493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1657418-7B3C-FC41-B99F-1F69481323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176" y="5559552"/>
            <a:ext cx="10521696" cy="307848"/>
          </a:xfrm>
        </p:spPr>
        <p:txBody>
          <a:bodyPr anchor="b" anchorCtr="0">
            <a:noAutofit/>
          </a:bodyPr>
          <a:lstStyle>
            <a:lvl1pPr marL="0" marR="0" indent="0" algn="l" defTabSz="609585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b="0" i="0" cap="all" baseline="0" dirty="0">
                <a:latin typeface="Arial Black" charset="0"/>
              </a:rPr>
              <a:t>Presenter or speaker 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9008BDA8-203B-1744-92D3-1D0C754962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176" y="5793115"/>
            <a:ext cx="10521696" cy="307848"/>
          </a:xfrm>
        </p:spPr>
        <p:txBody>
          <a:bodyPr anchor="b" anchorCtr="0">
            <a:noAutofit/>
          </a:bodyPr>
          <a:lstStyle>
            <a:lvl1pPr marL="0" marR="0" indent="0" algn="l" defTabSz="609585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dirty="0"/>
              <a:t>Position/Role,</a:t>
            </a:r>
            <a:r>
              <a:rPr lang="en-US" sz="1400" baseline="0" dirty="0"/>
              <a:t> The University of Texas at Austin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2024D1-F242-4E4B-B056-738E241DF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1201" y="177801"/>
            <a:ext cx="3585452" cy="138656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52EC3E-3B39-6949-8478-5E5CA644B0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368" y="615558"/>
            <a:ext cx="7888816" cy="511047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MONTH 20XX</a:t>
            </a:r>
          </a:p>
        </p:txBody>
      </p:sp>
    </p:spTree>
    <p:extLst>
      <p:ext uri="{BB962C8B-B14F-4D97-AF65-F5344CB8AC3E}">
        <p14:creationId xmlns:p14="http://schemas.microsoft.com/office/powerpoint/2010/main" val="1612920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547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36637"/>
            <a:ext cx="10972800" cy="1143000"/>
          </a:xfrm>
        </p:spPr>
        <p:txBody>
          <a:bodyPr/>
          <a:lstStyle>
            <a:lvl1pPr>
              <a:defRPr lang="en-US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10972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2233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lang="en-US" cap="all" baseline="0" dirty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717800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/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122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32037"/>
            <a:ext cx="5384800" cy="4144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32037"/>
            <a:ext cx="5384800" cy="4144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8398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0918" y="855347"/>
            <a:ext cx="4011084" cy="1162051"/>
          </a:xfrm>
        </p:spPr>
        <p:txBody>
          <a:bodyPr anchor="b"/>
          <a:lstStyle>
            <a:lvl1pPr algn="l">
              <a:defRPr sz="2667" b="1">
                <a:solidFill>
                  <a:srgbClr val="C6531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90636" y="855347"/>
            <a:ext cx="6815667" cy="546925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135506"/>
            <a:ext cx="4011084" cy="4189095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97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EA24F-9ABC-A41F-950B-6BEB9D78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B727C-2788-2AB8-D2A5-ED6DEA972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B6056-BF7B-A695-E26D-AD48C9C8C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A92D-E4AF-1B40-9DBA-BC84338ED560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99561-4BEE-6973-9F4A-9350C8775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828FE-2EFE-5A97-A052-55C997EA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4BB6-5FA2-A948-B8B0-46532AB83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31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5105400"/>
            <a:ext cx="7315200" cy="567691"/>
          </a:xfrm>
        </p:spPr>
        <p:txBody>
          <a:bodyPr anchor="b"/>
          <a:lstStyle>
            <a:lvl1pPr algn="l">
              <a:defRPr sz="2667" b="1">
                <a:solidFill>
                  <a:srgbClr val="C6531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400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3090"/>
            <a:ext cx="7315200" cy="80391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143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06400" y="914400"/>
            <a:ext cx="11379200" cy="4758689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5765800"/>
            <a:ext cx="10363200" cy="71120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993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5105400"/>
            <a:ext cx="7315200" cy="567691"/>
          </a:xfrm>
        </p:spPr>
        <p:txBody>
          <a:bodyPr anchor="b"/>
          <a:lstStyle>
            <a:lvl1pPr algn="l">
              <a:defRPr sz="2667" b="1">
                <a:solidFill>
                  <a:srgbClr val="C6531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3090"/>
            <a:ext cx="7315200" cy="80391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D0F0088-7350-B74F-8691-0FA93A277E8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389717" y="889000"/>
            <a:ext cx="7315200" cy="41656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951582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5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4FBB-1F11-B8E4-5D49-DBC6C14C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3EEEA-5BF7-57AD-B2A9-3B936C1B7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F229F-4DE0-D26C-FED7-8174513D3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A92D-E4AF-1B40-9DBA-BC84338ED560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8E115-1331-7FEF-3375-D437E2770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FE529-5794-B8FC-0584-D497728D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4BB6-5FA2-A948-B8B0-46532AB83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0F81D-D870-442C-4A9D-17B16E3A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28A65-0B10-B26E-F59F-3615C9AEB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449F-9195-8F69-298C-7A6AEF890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81314-F31D-A2DE-7361-782DC49B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A92D-E4AF-1B40-9DBA-BC84338ED560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01CF1-ADA6-7B2C-5A4D-D5EECD9D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3268F-72BF-D175-1E1B-C1EF6798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4BB6-5FA2-A948-B8B0-46532AB83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1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3D508-C0A1-CF45-705B-210F7F68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A3189-976E-B0F7-4A5A-43E3E1087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15157-60FA-6CDC-10AA-ACC523609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88398-B4ED-A0F3-80B5-263FCB9A4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E92D02-F274-AEDF-4130-FED382C67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DBE31C-40CB-24F2-59C3-99A0CDC93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A92D-E4AF-1B40-9DBA-BC84338ED560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512A4A-CE40-E438-FB9A-341ABEE28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3DC2CA-B941-EE95-B3C7-9C57FE798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4BB6-5FA2-A948-B8B0-46532AB83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1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20468-2310-397F-8C08-6887E96E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646DD-31C9-5610-9998-BEE42C6A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A92D-E4AF-1B40-9DBA-BC84338ED560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D23F-59BD-807F-878A-62761482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2EA6A-AAF6-4164-29FF-08D45466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4BB6-5FA2-A948-B8B0-46532AB83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8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0D0797-4443-02FF-0E0E-72EEC1E3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A92D-E4AF-1B40-9DBA-BC84338ED560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E6B58-9465-A88F-D5BC-BF22E4DC6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95453-7BB0-9B24-3C15-E8582F05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4BB6-5FA2-A948-B8B0-46532AB83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30D3-C996-CC81-E368-B2589A2DF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74BCE-AEDF-DCAD-9AE0-09EEF57FF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B38DF-3D2C-C817-5B52-944A5A705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A68AD-05F2-E4A6-4EC8-32E189848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A92D-E4AF-1B40-9DBA-BC84338ED560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9FE44-161C-CB10-38DA-6EDF22FC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4A307-5E5F-EE69-D2F5-03C832F5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4BB6-5FA2-A948-B8B0-46532AB83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7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8EC7-C4EE-7A15-2BE4-84F40806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02D93B-FF97-E7EB-5C3C-903046E849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F7868-00CF-6EF6-966A-418136CFF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3F14D-0AC9-F454-1926-706539584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A92D-E4AF-1B40-9DBA-BC84338ED560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06D18-E036-CDA1-2A58-ADDA8FDA8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C5FF4-20F6-B142-85DA-44998145A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4BB6-5FA2-A948-B8B0-46532AB83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3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F2139E-7AE8-1041-75AB-54B4B3426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6BC1F-BD7C-B9FE-960C-E2703FF0D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39972-DA23-0DDE-88EA-C93444FA9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CA92D-E4AF-1B40-9DBA-BC84338ED560}" type="datetimeFigureOut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75DA2-B13C-1811-EA76-F9E7C20B8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2D368-793D-1258-4888-71433AC95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34BB6-5FA2-A948-B8B0-46532AB83C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2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89000"/>
            <a:ext cx="10972800" cy="1146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39963"/>
            <a:ext cx="10972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E9E619-CB15-8948-A414-2806F9251ED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t="82707" r="85109" b="9289"/>
          <a:stretch/>
        </p:blipFill>
        <p:spPr>
          <a:xfrm rot="16200000">
            <a:off x="14062137" y="6289739"/>
            <a:ext cx="526923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9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09585" rtl="0" eaLnBrk="1" latinLnBrk="0" hangingPunct="1">
        <a:lnSpc>
          <a:spcPct val="75000"/>
        </a:lnSpc>
        <a:spcBef>
          <a:spcPct val="0"/>
        </a:spcBef>
        <a:buNone/>
        <a:defRPr sz="4800" b="0" i="0" kern="1200" cap="all" spc="-133" baseline="0">
          <a:solidFill>
            <a:srgbClr val="C6531F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EE6364E-46CB-C5F1-4778-F0795E6AF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000" y="2035397"/>
            <a:ext cx="10521696" cy="717527"/>
          </a:xfrm>
        </p:spPr>
        <p:txBody>
          <a:bodyPr anchor="t"/>
          <a:lstStyle/>
          <a:p>
            <a:r>
              <a:rPr lang="en-US" sz="3600" dirty="0"/>
              <a:t>Quality, innovation, and outreach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6F7388-E72F-46E0-DF3A-129F2CD85936}"/>
              </a:ext>
            </a:extLst>
          </p:cNvPr>
          <p:cNvGrpSpPr/>
          <p:nvPr/>
        </p:nvGrpSpPr>
        <p:grpSpPr>
          <a:xfrm>
            <a:off x="1325902" y="4792395"/>
            <a:ext cx="4875150" cy="748205"/>
            <a:chOff x="246250" y="5833275"/>
            <a:chExt cx="4875150" cy="748205"/>
          </a:xfrm>
        </p:grpSpPr>
        <p:sp>
          <p:nvSpPr>
            <p:cNvPr id="7" name="Text Placeholder 3">
              <a:extLst>
                <a:ext uri="{FF2B5EF4-FFF2-40B4-BE49-F238E27FC236}">
                  <a16:creationId xmlns:a16="http://schemas.microsoft.com/office/drawing/2014/main" id="{EC5A769B-6689-D0B8-A18C-157C0E173041}"/>
                </a:ext>
              </a:extLst>
            </p:cNvPr>
            <p:cNvSpPr txBox="1">
              <a:spLocks/>
            </p:cNvSpPr>
            <p:nvPr/>
          </p:nvSpPr>
          <p:spPr>
            <a:xfrm>
              <a:off x="246250" y="5833275"/>
              <a:ext cx="4499259" cy="307848"/>
            </a:xfrm>
            <a:prstGeom prst="rect">
              <a:avLst/>
            </a:prstGeom>
          </p:spPr>
          <p:txBody>
            <a:bodyPr/>
            <a:lstStyle>
              <a:lvl1pPr marL="457189" indent="-457189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90575" indent="-380990" algn="l" defTabSz="609585" rtl="0" eaLnBrk="1" latinLnBrk="0" hangingPunct="1">
                <a:spcBef>
                  <a:spcPct val="20000"/>
                </a:spcBef>
                <a:buFont typeface="Arial"/>
                <a:buChar char="–"/>
                <a:defRPr sz="3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3962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9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547" indent="-304792" algn="l" defTabSz="609585" rtl="0" eaLnBrk="1" latinLnBrk="0" hangingPunct="1">
                <a:spcBef>
                  <a:spcPct val="20000"/>
                </a:spcBef>
                <a:buFont typeface="Arial"/>
                <a:buChar char="–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defTabSz="609585" rtl="0" eaLnBrk="1" latinLnBrk="0" hangingPunct="1">
                <a:spcBef>
                  <a:spcPct val="20000"/>
                </a:spcBef>
                <a:buFont typeface="Arial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 Black" panose="020B0604020202020204" pitchFamily="34" charset="0"/>
                </a:rPr>
                <a:t>KATE REMICK, MD, FAAP, FACEP, FAEMS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32CE4D-024D-D123-EA24-8BF943D50CD8}"/>
                </a:ext>
              </a:extLst>
            </p:cNvPr>
            <p:cNvSpPr txBox="1"/>
            <p:nvPr/>
          </p:nvSpPr>
          <p:spPr>
            <a:xfrm>
              <a:off x="246250" y="5981316"/>
              <a:ext cx="4875150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Associate Professor, Department of Pediatrics, Dell Medical School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Associate Chair for Quality, Innovation, and Outreach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Co-Director, National EMS for Children Innovation and Improvement enter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12A2A2-7DFA-2B21-46C9-1060C98CF3F3}"/>
              </a:ext>
            </a:extLst>
          </p:cNvPr>
          <p:cNvGrpSpPr/>
          <p:nvPr/>
        </p:nvGrpSpPr>
        <p:grpSpPr>
          <a:xfrm>
            <a:off x="1289181" y="6097013"/>
            <a:ext cx="3656784" cy="408011"/>
            <a:chOff x="8461006" y="5864772"/>
            <a:chExt cx="3656784" cy="408011"/>
          </a:xfrm>
        </p:grpSpPr>
        <p:sp>
          <p:nvSpPr>
            <p:cNvPr id="12" name="Text Placeholder 3">
              <a:extLst>
                <a:ext uri="{FF2B5EF4-FFF2-40B4-BE49-F238E27FC236}">
                  <a16:creationId xmlns:a16="http://schemas.microsoft.com/office/drawing/2014/main" id="{43FBC611-3784-C8B3-B7A6-221665BCD6A9}"/>
                </a:ext>
              </a:extLst>
            </p:cNvPr>
            <p:cNvSpPr txBox="1">
              <a:spLocks/>
            </p:cNvSpPr>
            <p:nvPr/>
          </p:nvSpPr>
          <p:spPr>
            <a:xfrm>
              <a:off x="8461006" y="5864772"/>
              <a:ext cx="3585924" cy="307848"/>
            </a:xfrm>
            <a:prstGeom prst="rect">
              <a:avLst/>
            </a:prstGeom>
          </p:spPr>
          <p:txBody>
            <a:bodyPr/>
            <a:lstStyle>
              <a:lvl1pPr marL="457189" indent="-457189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90575" indent="-380990" algn="l" defTabSz="609585" rtl="0" eaLnBrk="1" latinLnBrk="0" hangingPunct="1">
                <a:spcBef>
                  <a:spcPct val="20000"/>
                </a:spcBef>
                <a:buFont typeface="Arial"/>
                <a:buChar char="–"/>
                <a:defRPr sz="33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3962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9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547" indent="-304792" algn="l" defTabSz="609585" rtl="0" eaLnBrk="1" latinLnBrk="0" hangingPunct="1">
                <a:spcBef>
                  <a:spcPct val="20000"/>
                </a:spcBef>
                <a:buFont typeface="Arial"/>
                <a:buChar char="–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defTabSz="609585" rtl="0" eaLnBrk="1" latinLnBrk="0" hangingPunct="1">
                <a:spcBef>
                  <a:spcPct val="20000"/>
                </a:spcBef>
                <a:buFont typeface="Arial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609585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 Black" panose="020B0604020202020204" pitchFamily="34" charset="0"/>
                </a:rPr>
                <a:t>KRYSTLE BARTLEY, MA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59A37E-1BAD-1D06-1567-D3B99E81BDB3}"/>
                </a:ext>
              </a:extLst>
            </p:cNvPr>
            <p:cNvSpPr txBox="1"/>
            <p:nvPr/>
          </p:nvSpPr>
          <p:spPr>
            <a:xfrm>
              <a:off x="8461006" y="6011173"/>
              <a:ext cx="365678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Assistant Director of Quality | Department of Pediatrics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2876469-E282-15A3-1BAA-B3A04DBFCC4B}"/>
              </a:ext>
            </a:extLst>
          </p:cNvPr>
          <p:cNvSpPr txBox="1"/>
          <p:nvPr/>
        </p:nvSpPr>
        <p:spPr>
          <a:xfrm>
            <a:off x="510759" y="2752924"/>
            <a:ext cx="1006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Global Aim: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be a data-driven, healthcare community striving to improve pediatric outcomes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89DB61-AF77-252D-3731-02585A443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5" b="5965"/>
          <a:stretch/>
        </p:blipFill>
        <p:spPr bwMode="auto">
          <a:xfrm>
            <a:off x="318087" y="4495405"/>
            <a:ext cx="1007815" cy="100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EDAC4CA-7ACE-E706-C6B5-179A0552EE13}"/>
              </a:ext>
            </a:extLst>
          </p:cNvPr>
          <p:cNvSpPr/>
          <p:nvPr/>
        </p:nvSpPr>
        <p:spPr>
          <a:xfrm>
            <a:off x="4068661" y="6460019"/>
            <a:ext cx="7709482" cy="130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E22463-489D-E490-3C62-71BD70660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438" y="6609785"/>
            <a:ext cx="7772400" cy="110669"/>
          </a:xfrm>
          <a:prstGeom prst="rect">
            <a:avLst/>
          </a:prstGeom>
        </p:spPr>
      </p:pic>
      <p:pic>
        <p:nvPicPr>
          <p:cNvPr id="3" name="Picture 2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432E4084-176E-A577-F7D2-5CB9B1B312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4688"/>
          <a:stretch/>
        </p:blipFill>
        <p:spPr>
          <a:xfrm>
            <a:off x="318087" y="5637400"/>
            <a:ext cx="972385" cy="97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78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57132-99AC-7266-AF6F-9E2C5F647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scan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480CB-7846-D2F8-4A28-F08F05D38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Infrastructures &amp; Stakeholders Supporting QI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650D87-06CD-5C5D-F405-E030607ECA07}"/>
              </a:ext>
            </a:extLst>
          </p:cNvPr>
          <p:cNvCxnSpPr/>
          <p:nvPr/>
        </p:nvCxnSpPr>
        <p:spPr>
          <a:xfrm>
            <a:off x="1064179" y="4250618"/>
            <a:ext cx="8514825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632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210A8B-F8C9-4C72-1A72-9FE07EC6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environmental scan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AF774A-9051-C0D6-251F-37F424F7B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0641" y="956947"/>
            <a:ext cx="7401359" cy="546925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Domains &amp; Implications</a:t>
            </a:r>
          </a:p>
          <a:p>
            <a:r>
              <a:rPr lang="en-US" dirty="0"/>
              <a:t>Team Composition</a:t>
            </a:r>
          </a:p>
          <a:p>
            <a:endParaRPr lang="en-US" dirty="0"/>
          </a:p>
          <a:p>
            <a:r>
              <a:rPr lang="en-US" dirty="0"/>
              <a:t>QI Efforts Underway</a:t>
            </a:r>
          </a:p>
          <a:p>
            <a:endParaRPr lang="en-US" dirty="0"/>
          </a:p>
          <a:p>
            <a:r>
              <a:rPr lang="en-US" dirty="0"/>
              <a:t>Evaluation Plan</a:t>
            </a:r>
          </a:p>
          <a:p>
            <a:pPr lvl="1"/>
            <a:r>
              <a:rPr lang="en-US" dirty="0"/>
              <a:t>Methods of Evaluation</a:t>
            </a:r>
          </a:p>
          <a:p>
            <a:pPr lvl="1"/>
            <a:r>
              <a:rPr lang="en-US" dirty="0"/>
              <a:t>Metrics Tracked &amp; Reporting</a:t>
            </a:r>
          </a:p>
          <a:p>
            <a:pPr lvl="1"/>
            <a:endParaRPr lang="en-US" dirty="0"/>
          </a:p>
          <a:p>
            <a:r>
              <a:rPr lang="en-US" dirty="0"/>
              <a:t>Data Infrastructure</a:t>
            </a:r>
          </a:p>
          <a:p>
            <a:pPr lvl="1"/>
            <a:r>
              <a:rPr lang="en-US" dirty="0"/>
              <a:t>Abstraction</a:t>
            </a:r>
          </a:p>
          <a:p>
            <a:pPr lvl="1"/>
            <a:r>
              <a:rPr lang="en-US" dirty="0"/>
              <a:t>Storage</a:t>
            </a:r>
          </a:p>
          <a:p>
            <a:pPr lvl="1"/>
            <a:r>
              <a:rPr lang="en-US" dirty="0"/>
              <a:t>Data Analysis</a:t>
            </a:r>
          </a:p>
          <a:p>
            <a:pPr lvl="1"/>
            <a:r>
              <a:rPr lang="en-US" dirty="0"/>
              <a:t>Generating Performance Reports</a:t>
            </a:r>
          </a:p>
          <a:p>
            <a:pPr lvl="1"/>
            <a:endParaRPr lang="en-US" dirty="0"/>
          </a:p>
          <a:p>
            <a:r>
              <a:rPr lang="en-US" dirty="0"/>
              <a:t>Perceived Barriers</a:t>
            </a:r>
          </a:p>
          <a:p>
            <a:pPr marL="609585" lvl="1" indent="0">
              <a:buNone/>
            </a:pPr>
            <a:endParaRPr lang="en-US" dirty="0"/>
          </a:p>
          <a:p>
            <a:pPr marL="60958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1DE38A-8D5E-73A7-99F2-92FFB5C6C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Conducted Fall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79% Response Rate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13C1BF-A9A1-374D-9A87-90579A8F370B}"/>
              </a:ext>
            </a:extLst>
          </p:cNvPr>
          <p:cNvCxnSpPr/>
          <p:nvPr/>
        </p:nvCxnSpPr>
        <p:spPr>
          <a:xfrm>
            <a:off x="4762500" y="855347"/>
            <a:ext cx="0" cy="54692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58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D1A6-F27F-5859-91F1-6A80A39C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Our Global Aim:</a:t>
            </a:r>
            <a:br>
              <a:rPr lang="en-US" sz="3200" dirty="0"/>
            </a:br>
            <a:r>
              <a:rPr lang="en-US" sz="3200" cap="none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cap="none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Be A Data-driven, Healthcare Community Striving To Improve Pediatric Outcomes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11A08E3-A3B0-C741-9554-001DFA5A1E5A}"/>
              </a:ext>
            </a:extLst>
          </p:cNvPr>
          <p:cNvGraphicFramePr/>
          <p:nvPr/>
        </p:nvGraphicFramePr>
        <p:xfrm>
          <a:off x="310743" y="2957206"/>
          <a:ext cx="11181906" cy="3442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0C4914B9-B489-0059-9A26-C17F2D6087AC}"/>
              </a:ext>
            </a:extLst>
          </p:cNvPr>
          <p:cNvGrpSpPr/>
          <p:nvPr/>
        </p:nvGrpSpPr>
        <p:grpSpPr>
          <a:xfrm>
            <a:off x="1638300" y="3238500"/>
            <a:ext cx="2648357" cy="1473200"/>
            <a:chOff x="1638300" y="3238500"/>
            <a:chExt cx="2648357" cy="1473200"/>
          </a:xfrm>
        </p:grpSpPr>
        <p:sp>
          <p:nvSpPr>
            <p:cNvPr id="9" name="Down Arrow 8">
              <a:extLst>
                <a:ext uri="{FF2B5EF4-FFF2-40B4-BE49-F238E27FC236}">
                  <a16:creationId xmlns:a16="http://schemas.microsoft.com/office/drawing/2014/main" id="{FA00F4E0-CA9A-60A1-2F02-D318E06E47A6}"/>
                </a:ext>
              </a:extLst>
            </p:cNvPr>
            <p:cNvSpPr/>
            <p:nvPr/>
          </p:nvSpPr>
          <p:spPr>
            <a:xfrm>
              <a:off x="1638300" y="3657600"/>
              <a:ext cx="660400" cy="1054100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E356516A-F6E4-E2B2-3887-0280D255FED9}"/>
                </a:ext>
              </a:extLst>
            </p:cNvPr>
            <p:cNvSpPr/>
            <p:nvPr/>
          </p:nvSpPr>
          <p:spPr>
            <a:xfrm>
              <a:off x="3626257" y="3238500"/>
              <a:ext cx="660400" cy="1054100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AE6031C-9C20-3501-D6A9-4E064C95B9E3}"/>
                </a:ext>
              </a:extLst>
            </p:cNvPr>
            <p:cNvCxnSpPr/>
            <p:nvPr/>
          </p:nvCxnSpPr>
          <p:spPr>
            <a:xfrm flipV="1">
              <a:off x="2120900" y="3657600"/>
              <a:ext cx="1651000" cy="431800"/>
            </a:xfrm>
            <a:prstGeom prst="line">
              <a:avLst/>
            </a:prstGeom>
            <a:ln w="9525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32612B-533B-3CFE-8A1C-F96B64FF3693}"/>
                </a:ext>
              </a:extLst>
            </p:cNvPr>
            <p:cNvSpPr txBox="1"/>
            <p:nvPr/>
          </p:nvSpPr>
          <p:spPr>
            <a:xfrm rot="20618453">
              <a:off x="2575659" y="3280743"/>
              <a:ext cx="132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Current Efforts</a:t>
              </a:r>
            </a:p>
          </p:txBody>
        </p:sp>
      </p:grp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8E2474B-7362-D80E-1057-16B42E6A9143}"/>
              </a:ext>
            </a:extLst>
          </p:cNvPr>
          <p:cNvSpPr/>
          <p:nvPr/>
        </p:nvSpPr>
        <p:spPr>
          <a:xfrm>
            <a:off x="8636851" y="5359400"/>
            <a:ext cx="2170849" cy="660400"/>
          </a:xfrm>
          <a:prstGeom prst="triangl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Organization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435B4301-E319-B79B-4210-B62D8D95FF24}"/>
              </a:ext>
            </a:extLst>
          </p:cNvPr>
          <p:cNvSpPr/>
          <p:nvPr/>
        </p:nvSpPr>
        <p:spPr>
          <a:xfrm>
            <a:off x="7570051" y="6056622"/>
            <a:ext cx="2170850" cy="660400"/>
          </a:xfrm>
          <a:prstGeom prst="triangl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People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CF92EC7-25B5-D636-A927-DC475FDA6ECB}"/>
              </a:ext>
            </a:extLst>
          </p:cNvPr>
          <p:cNvSpPr/>
          <p:nvPr/>
        </p:nvSpPr>
        <p:spPr>
          <a:xfrm flipV="1">
            <a:off x="8750301" y="6045200"/>
            <a:ext cx="2019299" cy="684522"/>
          </a:xfrm>
          <a:prstGeom prst="triangle">
            <a:avLst>
              <a:gd name="adj" fmla="val 50909"/>
            </a:avLst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7A44813-6071-5A48-FE30-EC529D1C83CF}"/>
              </a:ext>
            </a:extLst>
          </p:cNvPr>
          <p:cNvSpPr/>
          <p:nvPr/>
        </p:nvSpPr>
        <p:spPr>
          <a:xfrm>
            <a:off x="9842501" y="6069322"/>
            <a:ext cx="2019299" cy="660400"/>
          </a:xfrm>
          <a:prstGeom prst="triangl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Technology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CB5AA-F8B9-8362-4C61-3984C0378294}"/>
              </a:ext>
            </a:extLst>
          </p:cNvPr>
          <p:cNvSpPr txBox="1"/>
          <p:nvPr/>
        </p:nvSpPr>
        <p:spPr>
          <a:xfrm>
            <a:off x="9245600" y="6069322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Effectiveness/</a:t>
            </a:r>
          </a:p>
          <a:p>
            <a:pPr algn="ctr"/>
            <a:r>
              <a:rPr lang="en-US" sz="1200" dirty="0"/>
              <a:t>Agility</a:t>
            </a:r>
          </a:p>
        </p:txBody>
      </p:sp>
    </p:spTree>
    <p:extLst>
      <p:ext uri="{BB962C8B-B14F-4D97-AF65-F5344CB8AC3E}">
        <p14:creationId xmlns:p14="http://schemas.microsoft.com/office/powerpoint/2010/main" val="341503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7366F-6777-ACA9-EAA2-4CD2F384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Scope of Activities for </a:t>
            </a:r>
            <a:br>
              <a:rPr lang="en-US" dirty="0"/>
            </a:br>
            <a:r>
              <a:rPr lang="en-US" dirty="0"/>
              <a:t>Clinical Division QI Dyads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2D7DF-4806-6ACE-86FF-778B082A5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84" y="2450315"/>
            <a:ext cx="5543383" cy="36941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Prioritize top 3 areas of focus for their division</a:t>
            </a:r>
          </a:p>
          <a:p>
            <a:pPr lvl="1"/>
            <a:r>
              <a:rPr lang="en-US" sz="2800" dirty="0"/>
              <a:t>Based on clinical conditions, clinical processes, division-specific</a:t>
            </a:r>
          </a:p>
          <a:p>
            <a:pPr lvl="1"/>
            <a:r>
              <a:rPr lang="en-US" sz="2800" dirty="0"/>
              <a:t>Balanced scorecard process to prioritize measures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3200" dirty="0"/>
              <a:t>Implement QI efforts within their division</a:t>
            </a:r>
          </a:p>
          <a:p>
            <a:pPr lvl="1"/>
            <a:r>
              <a:rPr lang="en-US" sz="2800" dirty="0"/>
              <a:t>Develop portfolio of efforts underway with results</a:t>
            </a:r>
          </a:p>
          <a:p>
            <a:pPr lvl="1"/>
            <a:r>
              <a:rPr lang="en-US" sz="2800" dirty="0"/>
              <a:t>Endorse use of QI tools and concepts for new projects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724702-660E-6B43-F8F9-0030FDD01751}"/>
              </a:ext>
            </a:extLst>
          </p:cNvPr>
          <p:cNvSpPr txBox="1">
            <a:spLocks/>
          </p:cNvSpPr>
          <p:nvPr/>
        </p:nvSpPr>
        <p:spPr>
          <a:xfrm>
            <a:off x="6195235" y="2450315"/>
            <a:ext cx="5543383" cy="369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Disseminate clinical impact and best practices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Venues: Annual Quality Forum | Professional Societies | Manuscripts | Conferences/Symposiums | Dell Children’s Quality, Safety, and Patient Experience Council</a:t>
            </a:r>
          </a:p>
          <a:p>
            <a:pPr marL="457200" marR="0" lvl="1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Collaborate with partners across continuum of care and larger community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Engage in outreach/training of new learners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Locally, Regionally, State-Level, Nationally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63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B90521-4229-063F-8C92-C8F330747E96}"/>
              </a:ext>
            </a:extLst>
          </p:cNvPr>
          <p:cNvSpPr txBox="1"/>
          <p:nvPr/>
        </p:nvSpPr>
        <p:spPr>
          <a:xfrm>
            <a:off x="4027371" y="2431267"/>
            <a:ext cx="3449071" cy="707886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Change agents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to lead QI efforts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D05DC5-70B6-9738-C775-80D4338A9C84}"/>
              </a:ext>
            </a:extLst>
          </p:cNvPr>
          <p:cNvSpPr txBox="1"/>
          <p:nvPr/>
        </p:nvSpPr>
        <p:spPr>
          <a:xfrm>
            <a:off x="517951" y="3022295"/>
            <a:ext cx="3156669" cy="1323439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be a data-driven, healthcare community striving to improve pediatric outcomes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96EB3-3577-BADC-36BB-53A7DFAE9DE3}"/>
              </a:ext>
            </a:extLst>
          </p:cNvPr>
          <p:cNvSpPr txBox="1"/>
          <p:nvPr/>
        </p:nvSpPr>
        <p:spPr>
          <a:xfrm>
            <a:off x="489279" y="746473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Global Aim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E996D7-2BB3-9127-4029-21B5AA6AF8DA}"/>
              </a:ext>
            </a:extLst>
          </p:cNvPr>
          <p:cNvSpPr txBox="1"/>
          <p:nvPr/>
        </p:nvSpPr>
        <p:spPr>
          <a:xfrm>
            <a:off x="4547055" y="746473"/>
            <a:ext cx="231867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 Drivers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DD70A7-0A36-C706-8C29-A1DA0EACC4B5}"/>
              </a:ext>
            </a:extLst>
          </p:cNvPr>
          <p:cNvSpPr txBox="1"/>
          <p:nvPr/>
        </p:nvSpPr>
        <p:spPr>
          <a:xfrm>
            <a:off x="8139112" y="746473"/>
            <a:ext cx="3721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Change Strategies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B22B49-297E-8AE3-2674-E7049169C9C6}"/>
              </a:ext>
            </a:extLst>
          </p:cNvPr>
          <p:cNvSpPr txBox="1"/>
          <p:nvPr/>
        </p:nvSpPr>
        <p:spPr>
          <a:xfrm>
            <a:off x="8120661" y="1512530"/>
            <a:ext cx="3718588" cy="2031325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Formal approval from each division director and protected time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Identification of a physician AND nurse champion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56A82E-84C5-14D9-BC6C-A50DBBE620B4}"/>
              </a:ext>
            </a:extLst>
          </p:cNvPr>
          <p:cNvSpPr txBox="1"/>
          <p:nvPr/>
        </p:nvSpPr>
        <p:spPr>
          <a:xfrm>
            <a:off x="8102210" y="3693746"/>
            <a:ext cx="3718588" cy="2862322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Pursue opportunities to strengthen QI and process improvement acumen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Disseminate knowledge and best practices across divisions and broader community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Centralized coaching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A214FE-8B22-652B-39AF-6081F5A75A2A}"/>
              </a:ext>
            </a:extLst>
          </p:cNvPr>
          <p:cNvSpPr txBox="1"/>
          <p:nvPr/>
        </p:nvSpPr>
        <p:spPr>
          <a:xfrm>
            <a:off x="3945206" y="4886991"/>
            <a:ext cx="3449071" cy="1015663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Strengthen QI and process improvement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knowledge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9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B90521-4229-063F-8C92-C8F330747E96}"/>
              </a:ext>
            </a:extLst>
          </p:cNvPr>
          <p:cNvSpPr txBox="1"/>
          <p:nvPr/>
        </p:nvSpPr>
        <p:spPr>
          <a:xfrm>
            <a:off x="4173105" y="3343800"/>
            <a:ext cx="3449071" cy="400110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Data Infrastructure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D05DC5-70B6-9738-C775-80D4338A9C84}"/>
              </a:ext>
            </a:extLst>
          </p:cNvPr>
          <p:cNvSpPr txBox="1"/>
          <p:nvPr/>
        </p:nvSpPr>
        <p:spPr>
          <a:xfrm>
            <a:off x="517951" y="3022295"/>
            <a:ext cx="3156669" cy="1323439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be a data-driven, healthcare community striving to improve pediatric outcomes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96EB3-3577-BADC-36BB-53A7DFAE9DE3}"/>
              </a:ext>
            </a:extLst>
          </p:cNvPr>
          <p:cNvSpPr txBox="1"/>
          <p:nvPr/>
        </p:nvSpPr>
        <p:spPr>
          <a:xfrm>
            <a:off x="489279" y="746473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Global Aim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E996D7-2BB3-9127-4029-21B5AA6AF8DA}"/>
              </a:ext>
            </a:extLst>
          </p:cNvPr>
          <p:cNvSpPr txBox="1"/>
          <p:nvPr/>
        </p:nvSpPr>
        <p:spPr>
          <a:xfrm>
            <a:off x="4547055" y="746473"/>
            <a:ext cx="231867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 Drivers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DD70A7-0A36-C706-8C29-A1DA0EACC4B5}"/>
              </a:ext>
            </a:extLst>
          </p:cNvPr>
          <p:cNvSpPr txBox="1"/>
          <p:nvPr/>
        </p:nvSpPr>
        <p:spPr>
          <a:xfrm>
            <a:off x="8139112" y="746473"/>
            <a:ext cx="3721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Change Strategies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B22B49-297E-8AE3-2674-E7049169C9C6}"/>
              </a:ext>
            </a:extLst>
          </p:cNvPr>
          <p:cNvSpPr txBox="1"/>
          <p:nvPr/>
        </p:nvSpPr>
        <p:spPr>
          <a:xfrm>
            <a:off x="8120661" y="1512530"/>
            <a:ext cx="3718588" cy="923330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Contractual Agreements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Establish data use agreement with Ascension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56A82E-84C5-14D9-BC6C-A50DBBE620B4}"/>
              </a:ext>
            </a:extLst>
          </p:cNvPr>
          <p:cNvSpPr txBox="1"/>
          <p:nvPr/>
        </p:nvSpPr>
        <p:spPr>
          <a:xfrm>
            <a:off x="8120661" y="5291116"/>
            <a:ext cx="3718588" cy="923330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Approval Structure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Prioritization of projects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End-user data literacy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14AD12-BC7B-15DA-529D-90C98D415CC4}"/>
              </a:ext>
            </a:extLst>
          </p:cNvPr>
          <p:cNvSpPr txBox="1"/>
          <p:nvPr/>
        </p:nvSpPr>
        <p:spPr>
          <a:xfrm>
            <a:off x="8120661" y="3925873"/>
            <a:ext cx="3718588" cy="1200329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Supporting Personnel Org Chart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Biostatistician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Data Analyst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Data Abstractor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055C3-CB45-092D-FD15-C63BFF6F10C9}"/>
              </a:ext>
            </a:extLst>
          </p:cNvPr>
          <p:cNvSpPr txBox="1"/>
          <p:nvPr/>
        </p:nvSpPr>
        <p:spPr>
          <a:xfrm>
            <a:off x="8120661" y="2560630"/>
            <a:ext cx="3718588" cy="1200329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Identify Data Warehouse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Cost-benefit analysis of data platforms that compile info from disparate sources</a:t>
            </a:r>
          </a:p>
        </p:txBody>
      </p:sp>
    </p:spTree>
    <p:extLst>
      <p:ext uri="{BB962C8B-B14F-4D97-AF65-F5344CB8AC3E}">
        <p14:creationId xmlns:p14="http://schemas.microsoft.com/office/powerpoint/2010/main" val="1199474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D7445-FF23-9393-5748-9F1B241C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DCD99-8D39-18B8-FD01-6A318139B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Importance of creating a non-punitive, supportive culture</a:t>
            </a:r>
          </a:p>
          <a:p>
            <a:pPr lvl="1"/>
            <a:r>
              <a:rPr lang="en-US" dirty="0"/>
              <a:t>Prioritize projects (bottom up vs. top down approach)</a:t>
            </a:r>
          </a:p>
          <a:p>
            <a:pPr lvl="1"/>
            <a:r>
              <a:rPr lang="en-US" dirty="0"/>
              <a:t>Mandates from state and regulatory bodies</a:t>
            </a:r>
          </a:p>
          <a:p>
            <a:pPr marL="609585" lvl="1" indent="0">
              <a:buNone/>
            </a:pPr>
            <a:endParaRPr lang="en-US" dirty="0"/>
          </a:p>
          <a:p>
            <a:r>
              <a:rPr lang="en-US" dirty="0"/>
              <a:t>QI education is a wide-spread need</a:t>
            </a:r>
          </a:p>
          <a:p>
            <a:pPr lvl="1"/>
            <a:r>
              <a:rPr lang="en-US" dirty="0"/>
              <a:t>Integrate existing resources</a:t>
            </a:r>
          </a:p>
          <a:p>
            <a:pPr lvl="1"/>
            <a:r>
              <a:rPr lang="en-US" dirty="0"/>
              <a:t>Train-the-trainer approach</a:t>
            </a:r>
          </a:p>
          <a:p>
            <a:pPr marL="609585" lvl="1" indent="0">
              <a:buNone/>
            </a:pPr>
            <a:endParaRPr lang="en-US" dirty="0"/>
          </a:p>
          <a:p>
            <a:r>
              <a:rPr lang="en-US" dirty="0"/>
              <a:t>Mentoring &amp; Coaching</a:t>
            </a:r>
          </a:p>
          <a:p>
            <a:pPr lvl="1"/>
            <a:r>
              <a:rPr lang="en-US" dirty="0"/>
              <a:t>”Pay it Forward” </a:t>
            </a:r>
          </a:p>
          <a:p>
            <a:pPr lvl="2"/>
            <a:r>
              <a:rPr lang="en-US" dirty="0"/>
              <a:t>Our Team to Faculty, Faculty to Residents and Broader External Audiences</a:t>
            </a:r>
          </a:p>
        </p:txBody>
      </p:sp>
    </p:spTree>
    <p:extLst>
      <p:ext uri="{BB962C8B-B14F-4D97-AF65-F5344CB8AC3E}">
        <p14:creationId xmlns:p14="http://schemas.microsoft.com/office/powerpoint/2010/main" val="1924809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2B6A-3411-B950-1181-FB170AF1C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|</a:t>
            </a:r>
            <a:r>
              <a:rPr lang="en-US" dirty="0"/>
              <a:t>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294BA-601D-75A8-1AD8-C8D0974C9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17" y="4556122"/>
            <a:ext cx="3663959" cy="21272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Time</a:t>
            </a:r>
            <a:endParaRPr lang="en-US" sz="1100" dirty="0"/>
          </a:p>
          <a:p>
            <a:pPr marL="0" indent="0" algn="ctr">
              <a:buNone/>
            </a:pPr>
            <a:r>
              <a:rPr lang="en-US" sz="1600" dirty="0"/>
              <a:t>Faculty members (allocate time for QI when results are not immediate)</a:t>
            </a:r>
          </a:p>
        </p:txBody>
      </p:sp>
      <p:pic>
        <p:nvPicPr>
          <p:cNvPr id="5" name="Graphic 4" descr="Stopwatch 75% with solid fill">
            <a:extLst>
              <a:ext uri="{FF2B5EF4-FFF2-40B4-BE49-F238E27FC236}">
                <a16:creationId xmlns:a16="http://schemas.microsoft.com/office/drawing/2014/main" id="{0DE89E84-B254-3A60-2498-861654643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0301" y="2609850"/>
            <a:ext cx="1930399" cy="1930399"/>
          </a:xfrm>
          <a:prstGeom prst="rect">
            <a:avLst/>
          </a:prstGeom>
        </p:spPr>
      </p:pic>
      <p:pic>
        <p:nvPicPr>
          <p:cNvPr id="7" name="Graphic 6" descr="Group success with solid fill">
            <a:extLst>
              <a:ext uri="{FF2B5EF4-FFF2-40B4-BE49-F238E27FC236}">
                <a16:creationId xmlns:a16="http://schemas.microsoft.com/office/drawing/2014/main" id="{8C29B15F-2D54-E377-BAA3-E8F8C2B8D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97455" y="2562226"/>
            <a:ext cx="2025649" cy="2025649"/>
          </a:xfrm>
          <a:prstGeom prst="rect">
            <a:avLst/>
          </a:prstGeom>
        </p:spPr>
      </p:pic>
      <p:pic>
        <p:nvPicPr>
          <p:cNvPr id="9" name="Graphic 8" descr="Blog with solid fill">
            <a:extLst>
              <a:ext uri="{FF2B5EF4-FFF2-40B4-BE49-F238E27FC236}">
                <a16:creationId xmlns:a16="http://schemas.microsoft.com/office/drawing/2014/main" id="{79AB4B7A-1C6B-20EB-08F2-88AB8F11A2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29648" y="2333624"/>
            <a:ext cx="2190751" cy="219075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F3BE4E1-9320-A429-C403-F134B03CCD47}"/>
              </a:ext>
            </a:extLst>
          </p:cNvPr>
          <p:cNvSpPr txBox="1">
            <a:spLocks/>
          </p:cNvSpPr>
          <p:nvPr/>
        </p:nvSpPr>
        <p:spPr>
          <a:xfrm>
            <a:off x="4516436" y="4556122"/>
            <a:ext cx="3101976" cy="1373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Personnel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analyst, Statisticians, Data Abstractors</a:t>
            </a:r>
          </a:p>
          <a:p>
            <a:pPr marL="609585" marR="0" lvl="1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C4CCB99-0ED5-1B01-3D4E-24F754E01EDE}"/>
              </a:ext>
            </a:extLst>
          </p:cNvPr>
          <p:cNvSpPr txBox="1">
            <a:spLocks/>
          </p:cNvSpPr>
          <p:nvPr/>
        </p:nvSpPr>
        <p:spPr>
          <a:xfrm>
            <a:off x="8042283" y="4491039"/>
            <a:ext cx="3441700" cy="2127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Technology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Amazon Workspace vs. Google Products, Server-Space, Software Licenses (Visualization Tools and Analyses)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11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2B6A-3411-B950-1181-FB170AF1C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07C256-B85B-7E15-F704-7EA914116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PEOPLE</a:t>
            </a:r>
          </a:p>
          <a:p>
            <a:pPr lvl="1"/>
            <a:r>
              <a:rPr lang="en-US" dirty="0"/>
              <a:t>Number of learners (stratify by faculty, staff, external entities)</a:t>
            </a:r>
          </a:p>
          <a:p>
            <a:pPr marL="609585" lvl="1" indent="0">
              <a:buNone/>
            </a:pPr>
            <a:endParaRPr lang="en-US" dirty="0"/>
          </a:p>
          <a:p>
            <a:r>
              <a:rPr lang="en-US" dirty="0"/>
              <a:t>PROJECTS</a:t>
            </a:r>
          </a:p>
          <a:p>
            <a:pPr lvl="1"/>
            <a:r>
              <a:rPr lang="en-US" dirty="0"/>
              <a:t>Rate of completion</a:t>
            </a:r>
          </a:p>
          <a:p>
            <a:pPr lvl="1"/>
            <a:r>
              <a:rPr lang="en-US" dirty="0"/>
              <a:t>Project performance</a:t>
            </a:r>
          </a:p>
          <a:p>
            <a:pPr lvl="1"/>
            <a:r>
              <a:rPr lang="en-US" dirty="0"/>
              <a:t>Publications</a:t>
            </a:r>
          </a:p>
          <a:p>
            <a:pPr lvl="1"/>
            <a:endParaRPr lang="en-US" dirty="0"/>
          </a:p>
          <a:p>
            <a:r>
              <a:rPr lang="en-US" dirty="0"/>
              <a:t>IMPACT</a:t>
            </a:r>
          </a:p>
          <a:p>
            <a:pPr lvl="1"/>
            <a:r>
              <a:rPr lang="en-US" dirty="0"/>
              <a:t>Patient Outcomes</a:t>
            </a:r>
          </a:p>
          <a:p>
            <a:pPr lvl="1"/>
            <a:r>
              <a:rPr lang="en-US" dirty="0"/>
              <a:t>Reach (organization, community)</a:t>
            </a:r>
          </a:p>
          <a:p>
            <a:pPr lvl="1"/>
            <a:r>
              <a:rPr lang="en-US" dirty="0"/>
              <a:t>External Funding Secured</a:t>
            </a:r>
          </a:p>
          <a:p>
            <a:pPr lvl="1"/>
            <a:r>
              <a:rPr lang="en-US" dirty="0"/>
              <a:t>Faculty Promotion (building portfolios for professional advancement)</a:t>
            </a:r>
          </a:p>
        </p:txBody>
      </p:sp>
    </p:spTree>
    <p:extLst>
      <p:ext uri="{BB962C8B-B14F-4D97-AF65-F5344CB8AC3E}">
        <p14:creationId xmlns:p14="http://schemas.microsoft.com/office/powerpoint/2010/main" val="2327639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B9A6-3406-D802-4987-8327F8595D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Questions/Discussion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9A518-367B-D89A-90AC-AC73B485E2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Kate Remick: Kate.Remick@austin.utexas.edu</a:t>
            </a:r>
          </a:p>
          <a:p>
            <a:r>
              <a:rPr lang="en-US" dirty="0"/>
              <a:t>Krystle Bartley: Krystle.Bartley@austin.utexas.edu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304065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64215C-2B08-52E1-D58C-BC71ACBBAB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94"/>
          <a:stretch/>
        </p:blipFill>
        <p:spPr>
          <a:xfrm>
            <a:off x="204398" y="1391478"/>
            <a:ext cx="11801699" cy="496956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3CB0F40-4188-BE4A-C710-83A9EC58BBFB}"/>
              </a:ext>
            </a:extLst>
          </p:cNvPr>
          <p:cNvSpPr txBox="1">
            <a:spLocks/>
          </p:cNvSpPr>
          <p:nvPr/>
        </p:nvSpPr>
        <p:spPr>
          <a:xfrm>
            <a:off x="185903" y="952500"/>
            <a:ext cx="9469348" cy="1143000"/>
          </a:xfrm>
          <a:prstGeom prst="rect">
            <a:avLst/>
          </a:prstGeom>
        </p:spPr>
        <p:txBody>
          <a:bodyPr/>
          <a:lstStyle>
            <a:lvl1pPr algn="l" defTabSz="609585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0" i="0" kern="1200" cap="all" spc="-133" baseline="0">
                <a:solidFill>
                  <a:srgbClr val="C6531F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Foundation of our work</a:t>
            </a:r>
            <a:br>
              <a:rPr lang="en-US" sz="3200" dirty="0"/>
            </a:b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864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68EBE-0D93-9CF3-A2BF-99AB2354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29" y="1073112"/>
            <a:ext cx="9469348" cy="1143000"/>
          </a:xfrm>
        </p:spPr>
        <p:txBody>
          <a:bodyPr/>
          <a:lstStyle/>
          <a:p>
            <a:r>
              <a:rPr lang="en-US" sz="3200" dirty="0"/>
              <a:t>Foundation of our work</a:t>
            </a:r>
            <a:br>
              <a:rPr lang="en-US" sz="3200" dirty="0"/>
            </a:br>
            <a:endParaRPr lang="en-US" sz="32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065E4-BDCF-8648-9806-541766F0D4A7}"/>
              </a:ext>
            </a:extLst>
          </p:cNvPr>
          <p:cNvSpPr txBox="1"/>
          <p:nvPr/>
        </p:nvSpPr>
        <p:spPr>
          <a:xfrm>
            <a:off x="206929" y="1777906"/>
            <a:ext cx="826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Quality Improvement (QI) Science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2E71DE-315C-E9E3-DAC8-E684CC13997B}"/>
              </a:ext>
            </a:extLst>
          </p:cNvPr>
          <p:cNvCxnSpPr/>
          <p:nvPr/>
        </p:nvCxnSpPr>
        <p:spPr>
          <a:xfrm>
            <a:off x="206929" y="1709031"/>
            <a:ext cx="8514825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C83161-FE13-347C-FD90-9D7B174F2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98789"/>
            <a:ext cx="4862211" cy="3886200"/>
          </a:xfrm>
        </p:spPr>
        <p:txBody>
          <a:bodyPr>
            <a:normAutofit/>
          </a:bodyPr>
          <a:lstStyle/>
          <a:p>
            <a:r>
              <a:rPr lang="en-US" sz="2400" dirty="0"/>
              <a:t>Quality improvement seeks to standardize processes and structure to reduce variation, achieve predictable results, and improve outcomes for patients, healthcare systems, and organizations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DCAA1EA2-EF9F-40E8-6074-B9898552C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72" y="2284986"/>
            <a:ext cx="6477262" cy="435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51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68EBE-0D93-9CF3-A2BF-99AB2354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29" y="1073112"/>
            <a:ext cx="11245556" cy="1143000"/>
          </a:xfrm>
        </p:spPr>
        <p:txBody>
          <a:bodyPr/>
          <a:lstStyle/>
          <a:p>
            <a:r>
              <a:rPr lang="en-US" sz="3200" dirty="0"/>
              <a:t>Research vs. quality improvement</a:t>
            </a:r>
            <a:br>
              <a:rPr lang="en-US" sz="3200" dirty="0"/>
            </a:br>
            <a:endParaRPr lang="en-US" sz="3200" dirty="0">
              <a:latin typeface="+mn-lt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51872C29-197E-0445-4D47-8214909830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166895"/>
              </p:ext>
            </p:extLst>
          </p:nvPr>
        </p:nvGraphicFramePr>
        <p:xfrm>
          <a:off x="233839" y="1870772"/>
          <a:ext cx="11724321" cy="459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302">
                  <a:extLst>
                    <a:ext uri="{9D8B030D-6E8A-4147-A177-3AD203B41FA5}">
                      <a16:colId xmlns:a16="http://schemas.microsoft.com/office/drawing/2014/main" val="2159122462"/>
                    </a:ext>
                  </a:extLst>
                </a:gridCol>
                <a:gridCol w="4316726">
                  <a:extLst>
                    <a:ext uri="{9D8B030D-6E8A-4147-A177-3AD203B41FA5}">
                      <a16:colId xmlns:a16="http://schemas.microsoft.com/office/drawing/2014/main" val="277524247"/>
                    </a:ext>
                  </a:extLst>
                </a:gridCol>
                <a:gridCol w="4700293">
                  <a:extLst>
                    <a:ext uri="{9D8B030D-6E8A-4147-A177-3AD203B41FA5}">
                      <a16:colId xmlns:a16="http://schemas.microsoft.com/office/drawing/2014/main" val="859651028"/>
                    </a:ext>
                  </a:extLst>
                </a:gridCol>
              </a:tblGrid>
              <a:tr h="4498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QUALITY IMPROVEMENT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19137"/>
                  </a:ext>
                </a:extLst>
              </a:tr>
              <a:tr h="1120135">
                <a:tc>
                  <a:txBody>
                    <a:bodyPr/>
                    <a:lstStyle/>
                    <a:p>
                      <a:r>
                        <a:rPr lang="en-US" sz="2000" b="1" dirty="0"/>
                        <a:t>Intent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Develop or contribute generalizable knowledge (e.g., testing hypothesis)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Improve a practice or process within a particular institution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712143"/>
                  </a:ext>
                </a:extLst>
              </a:tr>
              <a:tr h="989742">
                <a:tc>
                  <a:txBody>
                    <a:bodyPr/>
                    <a:lstStyle/>
                    <a:p>
                      <a:r>
                        <a:rPr lang="en-US" sz="2000" b="1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Systematic; Follows a rigid protocol that remains unchanged throughout the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Adaptive, iterative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183855"/>
                  </a:ext>
                </a:extLst>
              </a:tr>
              <a:tr h="784094">
                <a:tc>
                  <a:txBody>
                    <a:bodyPr/>
                    <a:lstStyle/>
                    <a:p>
                      <a:r>
                        <a:rPr lang="en-US" sz="2000" b="1" dirty="0"/>
                        <a:t>Effect on Program or Practice Evaluated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Findings are not expected to directly affect institutional or programmatic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Findings are expected to directly affect institutional practice and identify corrective action(s)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027388"/>
                  </a:ext>
                </a:extLst>
              </a:tr>
              <a:tr h="784094">
                <a:tc>
                  <a:txBody>
                    <a:bodyPr/>
                    <a:lstStyle/>
                    <a:p>
                      <a:r>
                        <a:rPr lang="en-US" sz="2000" b="1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Participants may/may not benefit directly; often a delayed benefit to future knowledge or individuals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Directly benefits a process, program, or system; may/may not benefit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933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44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7D3EA20-11AA-7EB5-4485-FB6227D5DB67}"/>
              </a:ext>
            </a:extLst>
          </p:cNvPr>
          <p:cNvGrpSpPr/>
          <p:nvPr/>
        </p:nvGrpSpPr>
        <p:grpSpPr>
          <a:xfrm>
            <a:off x="3049409" y="2657677"/>
            <a:ext cx="6267450" cy="3549650"/>
            <a:chOff x="2962275" y="1654175"/>
            <a:chExt cx="6267450" cy="35496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9A9E299-AB92-CBA7-853E-45692BD9B334}"/>
                </a:ext>
              </a:extLst>
            </p:cNvPr>
            <p:cNvGrpSpPr/>
            <p:nvPr/>
          </p:nvGrpSpPr>
          <p:grpSpPr>
            <a:xfrm>
              <a:off x="2962275" y="1654175"/>
              <a:ext cx="6267450" cy="3549650"/>
              <a:chOff x="1130300" y="812800"/>
              <a:chExt cx="8877300" cy="4838700"/>
            </a:xfrm>
          </p:grpSpPr>
          <p:pic>
            <p:nvPicPr>
              <p:cNvPr id="5" name="Graphic 4" descr="Bridge scene outline">
                <a:extLst>
                  <a:ext uri="{FF2B5EF4-FFF2-40B4-BE49-F238E27FC236}">
                    <a16:creationId xmlns:a16="http://schemas.microsoft.com/office/drawing/2014/main" id="{2FEA4AAC-FEDF-A922-F0BC-368AA391C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168900" y="812800"/>
                <a:ext cx="4838700" cy="4838700"/>
              </a:xfrm>
              <a:prstGeom prst="rect">
                <a:avLst/>
              </a:prstGeom>
            </p:spPr>
          </p:pic>
          <p:pic>
            <p:nvPicPr>
              <p:cNvPr id="6" name="Graphic 5" descr="Bridge scene outline">
                <a:extLst>
                  <a:ext uri="{FF2B5EF4-FFF2-40B4-BE49-F238E27FC236}">
                    <a16:creationId xmlns:a16="http://schemas.microsoft.com/office/drawing/2014/main" id="{B6028A83-D2FB-F43E-F9D4-A2D817BF68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30300" y="812800"/>
                <a:ext cx="4838700" cy="4838700"/>
              </a:xfrm>
              <a:prstGeom prst="rect">
                <a:avLst/>
              </a:prstGeom>
            </p:spPr>
          </p:pic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C4207A-65C0-BA07-778D-0D7533B31E4E}"/>
                </a:ext>
              </a:extLst>
            </p:cNvPr>
            <p:cNvSpPr/>
            <p:nvPr/>
          </p:nvSpPr>
          <p:spPr>
            <a:xfrm>
              <a:off x="3023893" y="4210593"/>
              <a:ext cx="6032500" cy="83110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2C9C97-5576-8100-1F73-2402009FB012}"/>
                </a:ext>
              </a:extLst>
            </p:cNvPr>
            <p:cNvGrpSpPr/>
            <p:nvPr/>
          </p:nvGrpSpPr>
          <p:grpSpPr>
            <a:xfrm>
              <a:off x="3005725" y="4052918"/>
              <a:ext cx="6012279" cy="1022285"/>
              <a:chOff x="3029018" y="4711698"/>
              <a:chExt cx="6012279" cy="1022285"/>
            </a:xfrm>
            <a:solidFill>
              <a:schemeClr val="tx1"/>
            </a:solidFill>
          </p:grpSpPr>
          <p:pic>
            <p:nvPicPr>
              <p:cNvPr id="9" name="Graphic 8" descr="Link with solid fill">
                <a:extLst>
                  <a:ext uri="{FF2B5EF4-FFF2-40B4-BE49-F238E27FC236}">
                    <a16:creationId xmlns:a16="http://schemas.microsoft.com/office/drawing/2014/main" id="{3CB73ACA-9C72-3CEC-DA03-84DF4CA5D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8895370">
                <a:off x="3029018" y="4711700"/>
                <a:ext cx="1022282" cy="1022282"/>
              </a:xfrm>
              <a:prstGeom prst="rect">
                <a:avLst/>
              </a:prstGeom>
            </p:spPr>
          </p:pic>
          <p:pic>
            <p:nvPicPr>
              <p:cNvPr id="10" name="Graphic 9" descr="Link with solid fill">
                <a:extLst>
                  <a:ext uri="{FF2B5EF4-FFF2-40B4-BE49-F238E27FC236}">
                    <a16:creationId xmlns:a16="http://schemas.microsoft.com/office/drawing/2014/main" id="{5C13AFAA-17AD-44EF-1184-34E99CFFF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8895370">
                <a:off x="3896858" y="4711701"/>
                <a:ext cx="1022282" cy="1022282"/>
              </a:xfrm>
              <a:prstGeom prst="rect">
                <a:avLst/>
              </a:prstGeom>
            </p:spPr>
          </p:pic>
          <p:pic>
            <p:nvPicPr>
              <p:cNvPr id="13" name="Graphic 12" descr="Link with solid fill">
                <a:extLst>
                  <a:ext uri="{FF2B5EF4-FFF2-40B4-BE49-F238E27FC236}">
                    <a16:creationId xmlns:a16="http://schemas.microsoft.com/office/drawing/2014/main" id="{94198D45-757C-E81F-CFD2-DD325D8891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8895370">
                <a:off x="7115700" y="4711698"/>
                <a:ext cx="1022282" cy="1022282"/>
              </a:xfrm>
              <a:prstGeom prst="rect">
                <a:avLst/>
              </a:prstGeom>
            </p:spPr>
          </p:pic>
          <p:pic>
            <p:nvPicPr>
              <p:cNvPr id="14" name="Graphic 13" descr="Link with solid fill">
                <a:extLst>
                  <a:ext uri="{FF2B5EF4-FFF2-40B4-BE49-F238E27FC236}">
                    <a16:creationId xmlns:a16="http://schemas.microsoft.com/office/drawing/2014/main" id="{0D587E1F-E1C4-0A7B-DB5C-71F1404A83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8895370">
                <a:off x="8019015" y="4711699"/>
                <a:ext cx="1022282" cy="1022282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B0F663-9C2D-9208-246D-345D901EBABE}"/>
                </a:ext>
              </a:extLst>
            </p:cNvPr>
            <p:cNvSpPr txBox="1"/>
            <p:nvPr/>
          </p:nvSpPr>
          <p:spPr>
            <a:xfrm>
              <a:off x="4927798" y="4286246"/>
              <a:ext cx="215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QUALITY IMPROVEMENT</a:t>
              </a:r>
            </a:p>
          </p:txBody>
        </p:sp>
      </p:grpSp>
      <p:pic>
        <p:nvPicPr>
          <p:cNvPr id="23" name="Picture 22" descr="Doctor using tablet in clinic with patient">
            <a:extLst>
              <a:ext uri="{FF2B5EF4-FFF2-40B4-BE49-F238E27FC236}">
                <a16:creationId xmlns:a16="http://schemas.microsoft.com/office/drawing/2014/main" id="{C2AD41E9-0A75-8CD8-B3B9-4B5DD84614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206" y="3319201"/>
            <a:ext cx="2956542" cy="1970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Laboratory experiment with a petri dish">
            <a:extLst>
              <a:ext uri="{FF2B5EF4-FFF2-40B4-BE49-F238E27FC236}">
                <a16:creationId xmlns:a16="http://schemas.microsoft.com/office/drawing/2014/main" id="{154AA5B1-65C6-126D-838E-512C202E05B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059520" y="3413973"/>
            <a:ext cx="2468801" cy="185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F3A69E8-92F0-B292-83A9-92F14CE8E854}"/>
              </a:ext>
            </a:extLst>
          </p:cNvPr>
          <p:cNvSpPr txBox="1"/>
          <p:nvPr/>
        </p:nvSpPr>
        <p:spPr>
          <a:xfrm>
            <a:off x="1053542" y="280377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 Care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6FFB5D-2615-374D-6215-B6ACA2BE08AC}"/>
              </a:ext>
            </a:extLst>
          </p:cNvPr>
          <p:cNvSpPr txBox="1"/>
          <p:nvPr/>
        </p:nvSpPr>
        <p:spPr>
          <a:xfrm>
            <a:off x="9614124" y="284637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Research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19765C-0C8F-EC7A-FF19-2768775E1F08}"/>
              </a:ext>
            </a:extLst>
          </p:cNvPr>
          <p:cNvSpPr/>
          <p:nvPr/>
        </p:nvSpPr>
        <p:spPr>
          <a:xfrm>
            <a:off x="3724444" y="807308"/>
            <a:ext cx="5080000" cy="8055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OUR APPROACH</a:t>
            </a:r>
          </a:p>
        </p:txBody>
      </p:sp>
    </p:spTree>
    <p:extLst>
      <p:ext uri="{BB962C8B-B14F-4D97-AF65-F5344CB8AC3E}">
        <p14:creationId xmlns:p14="http://schemas.microsoft.com/office/powerpoint/2010/main" val="2238575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les of black slate">
            <a:extLst>
              <a:ext uri="{FF2B5EF4-FFF2-40B4-BE49-F238E27FC236}">
                <a16:creationId xmlns:a16="http://schemas.microsoft.com/office/drawing/2014/main" id="{584BC7C9-E8F6-1224-C3CF-0970138171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23391" b="13958"/>
          <a:stretch/>
        </p:blipFill>
        <p:spPr>
          <a:xfrm>
            <a:off x="330200" y="1049655"/>
            <a:ext cx="11379200" cy="4758689"/>
          </a:xfrm>
          <a:prstGeom prst="rect">
            <a:avLst/>
          </a:prstGeom>
          <a:noFill/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DFD8C59-4495-D637-9D09-200E499F6912}"/>
              </a:ext>
            </a:extLst>
          </p:cNvPr>
          <p:cNvSpPr/>
          <p:nvPr/>
        </p:nvSpPr>
        <p:spPr>
          <a:xfrm>
            <a:off x="1498600" y="1773742"/>
            <a:ext cx="6180014" cy="34205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Community </a:t>
            </a:r>
          </a:p>
          <a:p>
            <a:pPr algn="ctr"/>
            <a:r>
              <a:rPr lang="en-US" dirty="0"/>
              <a:t>(Pediatricians, Families, Subspecialists)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38A9C9-F458-B331-6740-588FD2522B79}"/>
              </a:ext>
            </a:extLst>
          </p:cNvPr>
          <p:cNvSpPr txBox="1">
            <a:spLocks/>
          </p:cNvSpPr>
          <p:nvPr/>
        </p:nvSpPr>
        <p:spPr>
          <a:xfrm>
            <a:off x="1008185" y="567308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0" i="0" kern="1200" cap="all" spc="-133" baseline="0">
                <a:solidFill>
                  <a:srgbClr val="C6531F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all" spc="-133" normalizeH="0" baseline="0" noProof="0" dirty="0">
                <a:ln>
                  <a:noFill/>
                </a:ln>
                <a:solidFill>
                  <a:srgbClr val="C6531F"/>
                </a:solidFill>
                <a:effectLst/>
                <a:uLnTx/>
                <a:uFillTx/>
                <a:latin typeface="Arial Black" panose="020B0A04020102020204"/>
                <a:ea typeface="+mj-ea"/>
                <a:cs typeface="Arial" panose="020B0604020202020204" pitchFamily="34" charset="0"/>
              </a:rPr>
              <a:t>This Was Our Starting Point…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94DD2F-89B8-5631-565E-CCE2BD7A6257}"/>
              </a:ext>
            </a:extLst>
          </p:cNvPr>
          <p:cNvSpPr/>
          <p:nvPr/>
        </p:nvSpPr>
        <p:spPr>
          <a:xfrm>
            <a:off x="4584149" y="3048000"/>
            <a:ext cx="2320234" cy="1617344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Academic Institution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5E13A5D-417F-F881-1D79-9995C6F2309D}"/>
              </a:ext>
            </a:extLst>
          </p:cNvPr>
          <p:cNvSpPr/>
          <p:nvPr/>
        </p:nvSpPr>
        <p:spPr>
          <a:xfrm>
            <a:off x="7050157" y="2584174"/>
            <a:ext cx="1404730" cy="1143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Medical Center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F1CEC33-4A4E-0E40-29BD-8244A68EC120}"/>
              </a:ext>
            </a:extLst>
          </p:cNvPr>
          <p:cNvSpPr/>
          <p:nvPr/>
        </p:nvSpPr>
        <p:spPr>
          <a:xfrm>
            <a:off x="8454887" y="1420033"/>
            <a:ext cx="662609" cy="54333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38CDCDC-CCBA-2505-5E30-FACB0342B9A1}"/>
              </a:ext>
            </a:extLst>
          </p:cNvPr>
          <p:cNvSpPr/>
          <p:nvPr/>
        </p:nvSpPr>
        <p:spPr>
          <a:xfrm>
            <a:off x="7559470" y="1908707"/>
            <a:ext cx="662609" cy="54333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F51499-FDBB-BAE3-0FDD-83B103A9FB1B}"/>
              </a:ext>
            </a:extLst>
          </p:cNvPr>
          <p:cNvSpPr/>
          <p:nvPr/>
        </p:nvSpPr>
        <p:spPr>
          <a:xfrm>
            <a:off x="8887875" y="2333750"/>
            <a:ext cx="662609" cy="54333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FF542B-E65D-6268-997D-B697B1C6226A}"/>
              </a:ext>
            </a:extLst>
          </p:cNvPr>
          <p:cNvSpPr/>
          <p:nvPr/>
        </p:nvSpPr>
        <p:spPr>
          <a:xfrm>
            <a:off x="8580782" y="2941458"/>
            <a:ext cx="662609" cy="54333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8A5023-5E59-702D-45E9-9F3FB097D7BB}"/>
              </a:ext>
            </a:extLst>
          </p:cNvPr>
          <p:cNvSpPr/>
          <p:nvPr/>
        </p:nvSpPr>
        <p:spPr>
          <a:xfrm>
            <a:off x="9468678" y="3121177"/>
            <a:ext cx="662609" cy="54333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9CF9EC-E088-F412-EDA1-8DB5FCCAFDB2}"/>
              </a:ext>
            </a:extLst>
          </p:cNvPr>
          <p:cNvSpPr/>
          <p:nvPr/>
        </p:nvSpPr>
        <p:spPr>
          <a:xfrm>
            <a:off x="9548191" y="1851730"/>
            <a:ext cx="662609" cy="54333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1B06CC-75F9-5A23-1F1B-23A5343DAC83}"/>
              </a:ext>
            </a:extLst>
          </p:cNvPr>
          <p:cNvSpPr/>
          <p:nvPr/>
        </p:nvSpPr>
        <p:spPr>
          <a:xfrm>
            <a:off x="8397164" y="3610430"/>
            <a:ext cx="662609" cy="54333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23015F-945A-70E6-F289-2F5B881C8F6E}"/>
              </a:ext>
            </a:extLst>
          </p:cNvPr>
          <p:cNvSpPr/>
          <p:nvPr/>
        </p:nvSpPr>
        <p:spPr>
          <a:xfrm>
            <a:off x="7398618" y="3885123"/>
            <a:ext cx="662609" cy="54333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518595-3AD3-5FA2-779D-7F479E50FA70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6904383" y="3327400"/>
            <a:ext cx="372717" cy="529272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77F46DD-09AA-CBD1-0501-27C7DCFCC5A5}"/>
              </a:ext>
            </a:extLst>
          </p:cNvPr>
          <p:cNvSpPr/>
          <p:nvPr/>
        </p:nvSpPr>
        <p:spPr>
          <a:xfrm>
            <a:off x="6114773" y="3048000"/>
            <a:ext cx="789609" cy="5624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Peds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8A52D1A-6183-D570-6EE2-7E7410307D34}"/>
              </a:ext>
            </a:extLst>
          </p:cNvPr>
          <p:cNvSpPr/>
          <p:nvPr/>
        </p:nvSpPr>
        <p:spPr>
          <a:xfrm>
            <a:off x="1776935" y="4009009"/>
            <a:ext cx="533400" cy="6035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FEDCD8-FFB2-31E1-E286-B8CF0752631F}"/>
              </a:ext>
            </a:extLst>
          </p:cNvPr>
          <p:cNvSpPr/>
          <p:nvPr/>
        </p:nvSpPr>
        <p:spPr>
          <a:xfrm>
            <a:off x="2430750" y="4310772"/>
            <a:ext cx="571416" cy="6035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F636743-0879-306E-0DF4-01FDF65CC90E}"/>
              </a:ext>
            </a:extLst>
          </p:cNvPr>
          <p:cNvSpPr/>
          <p:nvPr/>
        </p:nvSpPr>
        <p:spPr>
          <a:xfrm>
            <a:off x="2070100" y="2755900"/>
            <a:ext cx="571416" cy="492485"/>
          </a:xfrm>
          <a:prstGeom prst="ellipse">
            <a:avLst/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233795F-8948-4286-BB34-39A79379DCAD}"/>
              </a:ext>
            </a:extLst>
          </p:cNvPr>
          <p:cNvSpPr/>
          <p:nvPr/>
        </p:nvSpPr>
        <p:spPr>
          <a:xfrm>
            <a:off x="2565664" y="3227154"/>
            <a:ext cx="571416" cy="492485"/>
          </a:xfrm>
          <a:prstGeom prst="ellipse">
            <a:avLst/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2A931FE-652C-EF0D-8F1D-67E1D682543D}"/>
              </a:ext>
            </a:extLst>
          </p:cNvPr>
          <p:cNvSpPr/>
          <p:nvPr/>
        </p:nvSpPr>
        <p:spPr>
          <a:xfrm>
            <a:off x="3021604" y="2755900"/>
            <a:ext cx="571416" cy="492485"/>
          </a:xfrm>
          <a:prstGeom prst="ellipse">
            <a:avLst/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AA9C835-CCEE-4181-8DDD-AA4409DA8255}"/>
              </a:ext>
            </a:extLst>
          </p:cNvPr>
          <p:cNvSpPr txBox="1">
            <a:spLocks/>
          </p:cNvSpPr>
          <p:nvPr/>
        </p:nvSpPr>
        <p:spPr>
          <a:xfrm>
            <a:off x="1776935" y="973891"/>
            <a:ext cx="932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0" i="0" kern="1200" cap="all" spc="-133" baseline="0">
                <a:solidFill>
                  <a:srgbClr val="C6531F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all" spc="-133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j-ea"/>
                <a:cs typeface="Arial" panose="020B0604020202020204" pitchFamily="34" charset="0"/>
              </a:rPr>
              <a:t>Our Community</a:t>
            </a:r>
          </a:p>
        </p:txBody>
      </p:sp>
      <p:pic>
        <p:nvPicPr>
          <p:cNvPr id="26" name="Graphic 25" descr="Woman with kid with solid fill">
            <a:extLst>
              <a:ext uri="{FF2B5EF4-FFF2-40B4-BE49-F238E27FC236}">
                <a16:creationId xmlns:a16="http://schemas.microsoft.com/office/drawing/2014/main" id="{EF7FEDE7-883F-9D92-8A71-C06FB9140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58805" y="1891879"/>
            <a:ext cx="914400" cy="914400"/>
          </a:xfrm>
          <a:prstGeom prst="rect">
            <a:avLst/>
          </a:prstGeom>
        </p:spPr>
      </p:pic>
      <p:pic>
        <p:nvPicPr>
          <p:cNvPr id="27" name="Graphic 26" descr="Woman with kid with solid fill">
            <a:extLst>
              <a:ext uri="{FF2B5EF4-FFF2-40B4-BE49-F238E27FC236}">
                <a16:creationId xmlns:a16="http://schemas.microsoft.com/office/drawing/2014/main" id="{2216641A-54D3-A4C5-4042-BB37E1599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1471" y="3696569"/>
            <a:ext cx="914400" cy="914400"/>
          </a:xfrm>
          <a:prstGeom prst="rect">
            <a:avLst/>
          </a:prstGeom>
        </p:spPr>
      </p:pic>
      <p:pic>
        <p:nvPicPr>
          <p:cNvPr id="29" name="Graphic 28" descr="Doctor male outline">
            <a:extLst>
              <a:ext uri="{FF2B5EF4-FFF2-40B4-BE49-F238E27FC236}">
                <a16:creationId xmlns:a16="http://schemas.microsoft.com/office/drawing/2014/main" id="{02D4DD44-D687-6F69-640B-41E36160D8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38794" y="2654662"/>
            <a:ext cx="667289" cy="66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6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les of black slate">
            <a:extLst>
              <a:ext uri="{FF2B5EF4-FFF2-40B4-BE49-F238E27FC236}">
                <a16:creationId xmlns:a16="http://schemas.microsoft.com/office/drawing/2014/main" id="{584BC7C9-E8F6-1224-C3CF-0970138171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3391" b="13958"/>
          <a:stretch/>
        </p:blipFill>
        <p:spPr>
          <a:xfrm>
            <a:off x="330200" y="1049655"/>
            <a:ext cx="11379200" cy="4758689"/>
          </a:xfrm>
          <a:prstGeom prst="rect">
            <a:avLst/>
          </a:prstGeom>
          <a:noFill/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6B76DA4-D4F0-519F-71D5-D76D5D9A8D12}"/>
              </a:ext>
            </a:extLst>
          </p:cNvPr>
          <p:cNvGrpSpPr/>
          <p:nvPr/>
        </p:nvGrpSpPr>
        <p:grpSpPr>
          <a:xfrm>
            <a:off x="681037" y="1679790"/>
            <a:ext cx="10829925" cy="3169660"/>
            <a:chOff x="0" y="1838262"/>
            <a:chExt cx="12192000" cy="388895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5B03D28-1891-AF52-2ACB-03FC9816AC07}"/>
                </a:ext>
              </a:extLst>
            </p:cNvPr>
            <p:cNvCxnSpPr/>
            <p:nvPr/>
          </p:nvCxnSpPr>
          <p:spPr>
            <a:xfrm>
              <a:off x="0" y="3038412"/>
              <a:ext cx="12192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D213CBC-9742-941B-C494-4FC217B0898B}"/>
                </a:ext>
              </a:extLst>
            </p:cNvPr>
            <p:cNvGrpSpPr/>
            <p:nvPr/>
          </p:nvGrpSpPr>
          <p:grpSpPr>
            <a:xfrm>
              <a:off x="218607" y="1838262"/>
              <a:ext cx="5701117" cy="2400300"/>
              <a:chOff x="2892116" y="1411698"/>
              <a:chExt cx="5701117" cy="2400300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745BD766-7002-49FC-92CC-BB1ED9F8C956}"/>
                  </a:ext>
                </a:extLst>
              </p:cNvPr>
              <p:cNvSpPr/>
              <p:nvPr/>
            </p:nvSpPr>
            <p:spPr>
              <a:xfrm>
                <a:off x="5792883" y="1411698"/>
                <a:ext cx="2800350" cy="24003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Academic Department</a:t>
                </a: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9B228B5-08FF-8421-693F-153353A0A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2116" y="2177755"/>
                <a:ext cx="2597768" cy="883241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728CBB-2E96-39A3-76C0-05BB407DE8EC}"/>
                </a:ext>
              </a:extLst>
            </p:cNvPr>
            <p:cNvGrpSpPr/>
            <p:nvPr/>
          </p:nvGrpSpPr>
          <p:grpSpPr>
            <a:xfrm>
              <a:off x="6097182" y="1845790"/>
              <a:ext cx="2800350" cy="2400300"/>
              <a:chOff x="6304263" y="1419226"/>
              <a:chExt cx="2800350" cy="240030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601EC623-41E9-6514-3A25-06FB92E04A55}"/>
                  </a:ext>
                </a:extLst>
              </p:cNvPr>
              <p:cNvSpPr/>
              <p:nvPr/>
            </p:nvSpPr>
            <p:spPr>
              <a:xfrm>
                <a:off x="6304263" y="1419226"/>
                <a:ext cx="2800350" cy="24003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Health System</a:t>
                </a: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42C3BB2-B21B-4253-C9E3-56B6B874FD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7694" y="2177755"/>
                <a:ext cx="2553488" cy="868186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3E8AFA7-836D-ACE0-D9AA-2BE6223CB95F}"/>
                </a:ext>
              </a:extLst>
            </p:cNvPr>
            <p:cNvGrpSpPr/>
            <p:nvPr/>
          </p:nvGrpSpPr>
          <p:grpSpPr>
            <a:xfrm>
              <a:off x="121159" y="1838262"/>
              <a:ext cx="5707289" cy="2400300"/>
              <a:chOff x="3318173" y="4010736"/>
              <a:chExt cx="5707289" cy="2400300"/>
            </a:xfrm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B7CD18DF-E7B6-AB1D-F159-99E657A5DDC2}"/>
                  </a:ext>
                </a:extLst>
              </p:cNvPr>
              <p:cNvSpPr/>
              <p:nvPr/>
            </p:nvSpPr>
            <p:spPr>
              <a:xfrm>
                <a:off x="3318173" y="4010736"/>
                <a:ext cx="2800349" cy="24003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Academic </a:t>
                </a:r>
                <a:r>
                  <a:rPr lang="en-US" dirty="0">
                    <a:solidFill>
                      <a:srgbClr val="FFFFFF"/>
                    </a:solidFill>
                    <a:latin typeface="Arial" panose="020B0604020202020204"/>
                  </a:rPr>
                  <a:t>Institution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E9673AB-8EFE-1A8E-E5FE-797B76704B2E}"/>
                  </a:ext>
                </a:extLst>
              </p:cNvPr>
              <p:cNvGrpSpPr/>
              <p:nvPr/>
            </p:nvGrpSpPr>
            <p:grpSpPr>
              <a:xfrm>
                <a:off x="6427694" y="4683451"/>
                <a:ext cx="2597768" cy="883241"/>
                <a:chOff x="2892116" y="4959676"/>
                <a:chExt cx="2597768" cy="883241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FAD45645-842F-16A3-CB2A-9D026612BF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92116" y="4959676"/>
                  <a:ext cx="2597768" cy="883241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F506CD84-FC6A-D4B1-B9C6-E4D7E0F4D3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93823" y="5584179"/>
                  <a:ext cx="2194354" cy="25873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A71DCF2-D219-CC9B-DDF5-507FE2A489C1}"/>
                </a:ext>
              </a:extLst>
            </p:cNvPr>
            <p:cNvGrpSpPr/>
            <p:nvPr/>
          </p:nvGrpSpPr>
          <p:grpSpPr>
            <a:xfrm>
              <a:off x="9150903" y="1845790"/>
              <a:ext cx="2800350" cy="2400300"/>
              <a:chOff x="2892116" y="4018264"/>
              <a:chExt cx="2800350" cy="2400300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3EBE3EFD-7ABC-1F34-8E1E-F983D3B2A788}"/>
                  </a:ext>
                </a:extLst>
              </p:cNvPr>
              <p:cNvSpPr/>
              <p:nvPr/>
            </p:nvSpPr>
            <p:spPr>
              <a:xfrm>
                <a:off x="2892116" y="4018264"/>
                <a:ext cx="2800350" cy="24003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Healthcare Community</a:t>
                </a:r>
              </a:p>
            </p:txBody>
          </p:sp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E2D1A3C3-3638-F877-D0E3-10A85FAF67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8858" y="4578055"/>
                <a:ext cx="1786865" cy="9839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663339-76FE-7F48-71CF-31D473C2C9D8}"/>
                </a:ext>
              </a:extLst>
            </p:cNvPr>
            <p:cNvSpPr txBox="1"/>
            <p:nvPr/>
          </p:nvSpPr>
          <p:spPr>
            <a:xfrm>
              <a:off x="3269818" y="4347373"/>
              <a:ext cx="2475212" cy="9062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2238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24 Divisions</a:t>
              </a:r>
            </a:p>
            <a:p>
              <a:pPr marL="122238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Faculty, Staff, &amp; Trainees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BC927F-F0A1-1E49-231D-1E4AD4C8BF25}"/>
                </a:ext>
              </a:extLst>
            </p:cNvPr>
            <p:cNvSpPr txBox="1"/>
            <p:nvPr/>
          </p:nvSpPr>
          <p:spPr>
            <a:xfrm>
              <a:off x="314877" y="4265955"/>
              <a:ext cx="2792372" cy="14349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2238" marR="0" lvl="0" indent="-1222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Population Health</a:t>
              </a:r>
            </a:p>
            <a:p>
              <a:pPr marL="122238" marR="0" lvl="0" indent="-1222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Multi-Disciplinary Collaboration</a:t>
              </a:r>
            </a:p>
            <a:p>
              <a:pPr marL="122238" marR="0" lvl="0" indent="-1222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Innovation</a:t>
              </a:r>
            </a:p>
            <a:p>
              <a:pPr marL="122238" marR="0" lvl="0" indent="-1222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dirty="0">
                  <a:solidFill>
                    <a:srgbClr val="FFFFFF"/>
                  </a:solidFill>
                  <a:latin typeface="Arial" panose="020B0604020202020204"/>
                </a:rPr>
                <a:t>Machine Learning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16E41D-3432-61DB-6D0E-7A2B010DF023}"/>
                </a:ext>
              </a:extLst>
            </p:cNvPr>
            <p:cNvSpPr txBox="1"/>
            <p:nvPr/>
          </p:nvSpPr>
          <p:spPr>
            <a:xfrm>
              <a:off x="6220613" y="4261478"/>
              <a:ext cx="2617586" cy="14349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2238" marR="0" lvl="0" indent="-122238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QI efforts ideal for wider dissemination and spread across system</a:t>
              </a:r>
            </a:p>
            <a:p>
              <a:pPr marL="122238" marR="0" lvl="0" indent="-122238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dirty="0">
                  <a:solidFill>
                    <a:srgbClr val="FFFFFF"/>
                  </a:solidFill>
                  <a:latin typeface="Arial" panose="020B0604020202020204"/>
                </a:rPr>
                <a:t>Standardizing pediatric care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BAB228-D97F-2AFD-DBED-D52C2330AA65}"/>
                </a:ext>
              </a:extLst>
            </p:cNvPr>
            <p:cNvSpPr txBox="1"/>
            <p:nvPr/>
          </p:nvSpPr>
          <p:spPr>
            <a:xfrm>
              <a:off x="9313783" y="4292255"/>
              <a:ext cx="2733671" cy="14349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2238" marR="0" lvl="0" indent="-122238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Patient and families</a:t>
              </a:r>
            </a:p>
            <a:p>
              <a:pPr marL="122238" marR="0" lvl="0" indent="-122238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Community providers</a:t>
              </a:r>
            </a:p>
            <a:p>
              <a:pPr marL="122238" marR="0" lvl="0" indent="-122238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dirty="0">
                  <a:solidFill>
                    <a:srgbClr val="FFFFFF"/>
                  </a:solidFill>
                  <a:latin typeface="Arial" panose="020B0604020202020204"/>
                </a:rPr>
                <a:t>EMS Agencies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122238" marR="0" lvl="0" indent="-122238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Touchpoints across continuum of care delivery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57F345-0E5E-D3C0-6DE3-D89882E532BA}"/>
              </a:ext>
            </a:extLst>
          </p:cNvPr>
          <p:cNvSpPr txBox="1">
            <a:spLocks/>
          </p:cNvSpPr>
          <p:nvPr/>
        </p:nvSpPr>
        <p:spPr>
          <a:xfrm>
            <a:off x="397022" y="1221691"/>
            <a:ext cx="11245556" cy="1143000"/>
          </a:xfrm>
          <a:prstGeom prst="rect">
            <a:avLst/>
          </a:prstGeom>
        </p:spPr>
        <p:txBody>
          <a:bodyPr/>
          <a:lstStyle>
            <a:lvl1pPr algn="l" defTabSz="609585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0" i="0" kern="1200" cap="all" spc="-133" baseline="0">
                <a:solidFill>
                  <a:srgbClr val="C6531F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-1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j-ea"/>
                <a:cs typeface="Arial" panose="020B0604020202020204" pitchFamily="34" charset="0"/>
              </a:rPr>
              <a:t>Scope of programming</a:t>
            </a:r>
            <a:br>
              <a:rPr kumimoji="0" lang="en-US" sz="3200" b="0" i="0" u="none" strike="noStrike" kern="1200" cap="all" spc="-1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j-ea"/>
                <a:cs typeface="Arial" panose="020B0604020202020204" pitchFamily="34" charset="0"/>
              </a:rPr>
            </a:br>
            <a:endParaRPr kumimoji="0" lang="en-US" sz="3200" b="0" i="0" u="none" strike="noStrike" kern="1200" cap="all" spc="-13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56FC01-C3DE-12F5-5B79-936642B724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202" y="2281833"/>
            <a:ext cx="2323567" cy="6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81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B7866-FC40-F33A-39E3-9E66508F4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QI Scholarship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B0D0F-48A4-0224-E9F5-AAE9313CB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2001836"/>
            <a:ext cx="8102600" cy="45577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C8F08B-6160-987D-5C18-27FAD018172E}"/>
              </a:ext>
            </a:extLst>
          </p:cNvPr>
          <p:cNvSpPr txBox="1"/>
          <p:nvPr/>
        </p:nvSpPr>
        <p:spPr>
          <a:xfrm>
            <a:off x="9093200" y="2700337"/>
            <a:ext cx="2882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Proactive, generative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Collaborate across disciplines and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Leverage academic scholarship/critical inquiry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High-reliability organizations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72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15B3296-9F0A-A3A7-C26F-5C8951E5A37B}"/>
              </a:ext>
            </a:extLst>
          </p:cNvPr>
          <p:cNvGrpSpPr/>
          <p:nvPr/>
        </p:nvGrpSpPr>
        <p:grpSpPr>
          <a:xfrm>
            <a:off x="754620" y="571897"/>
            <a:ext cx="11132581" cy="6188008"/>
            <a:chOff x="754620" y="571897"/>
            <a:chExt cx="11132581" cy="61880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F87225E-F824-B464-A92C-0004259A4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4620" y="571897"/>
              <a:ext cx="10154680" cy="618800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5E32F4-2B9F-C283-7358-F3DB964EC1C8}"/>
                </a:ext>
              </a:extLst>
            </p:cNvPr>
            <p:cNvSpPr/>
            <p:nvPr/>
          </p:nvSpPr>
          <p:spPr>
            <a:xfrm>
              <a:off x="6807201" y="4477608"/>
              <a:ext cx="5080000" cy="8055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OUR SETTING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79587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White Backgroud">
  <a:themeElements>
    <a:clrScheme name="Custom 1">
      <a:dk1>
        <a:srgbClr val="000000"/>
      </a:dk1>
      <a:lt1>
        <a:srgbClr val="FFFFFF"/>
      </a:lt1>
      <a:dk2>
        <a:srgbClr val="333F48"/>
      </a:dk2>
      <a:lt2>
        <a:srgbClr val="D6D2CF"/>
      </a:lt2>
      <a:accent1>
        <a:srgbClr val="00A8B6"/>
      </a:accent1>
      <a:accent2>
        <a:srgbClr val="BF5700"/>
      </a:accent2>
      <a:accent3>
        <a:srgbClr val="A5A5A5"/>
      </a:accent3>
      <a:accent4>
        <a:srgbClr val="F8971F"/>
      </a:accent4>
      <a:accent5>
        <a:srgbClr val="005E86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4690</TotalTime>
  <Words>1321</Words>
  <Application>Microsoft Office PowerPoint</Application>
  <PresentationFormat>Widescreen</PresentationFormat>
  <Paragraphs>250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Calibri Light</vt:lpstr>
      <vt:lpstr>Century Gothic</vt:lpstr>
      <vt:lpstr>Courier New</vt:lpstr>
      <vt:lpstr>Garamond</vt:lpstr>
      <vt:lpstr>inherit</vt:lpstr>
      <vt:lpstr>1_Office Theme</vt:lpstr>
      <vt:lpstr>16-9 White Backgroud</vt:lpstr>
      <vt:lpstr>Quality, innovation, and outreach</vt:lpstr>
      <vt:lpstr>PowerPoint Presentation</vt:lpstr>
      <vt:lpstr>Foundation of our work </vt:lpstr>
      <vt:lpstr>Research vs. quality improvement </vt:lpstr>
      <vt:lpstr>PowerPoint Presentation</vt:lpstr>
      <vt:lpstr>PowerPoint Presentation</vt:lpstr>
      <vt:lpstr>PowerPoint Presentation</vt:lpstr>
      <vt:lpstr>Benefits of QI Scholarship</vt:lpstr>
      <vt:lpstr>PowerPoint Presentation</vt:lpstr>
      <vt:lpstr>Environmental scan</vt:lpstr>
      <vt:lpstr>THE environmental scan</vt:lpstr>
      <vt:lpstr>Our Global Aim: To Be A Data-driven, Healthcare Community Striving To Improve Pediatric Outcomes</vt:lpstr>
      <vt:lpstr>Scope of Activities for  Clinical Division QI Dyads</vt:lpstr>
      <vt:lpstr>PowerPoint Presentation</vt:lpstr>
      <vt:lpstr>PowerPoint Presentation</vt:lpstr>
      <vt:lpstr>Additional considerations</vt:lpstr>
      <vt:lpstr>Cost | Investment</vt:lpstr>
      <vt:lpstr>Evaluation plan</vt:lpstr>
      <vt:lpstr>Questions/Discussion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Krystle Bartley</dc:creator>
  <cp:lastModifiedBy>Lee, Amy</cp:lastModifiedBy>
  <cp:revision>8</cp:revision>
  <dcterms:created xsi:type="dcterms:W3CDTF">2023-10-16T18:46:16Z</dcterms:created>
  <dcterms:modified xsi:type="dcterms:W3CDTF">2023-10-20T18:43:42Z</dcterms:modified>
</cp:coreProperties>
</file>