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3" r:id="rId2"/>
    <p:sldMasterId id="2147483665" r:id="rId3"/>
    <p:sldMasterId id="2147483677" r:id="rId4"/>
  </p:sldMasterIdLst>
  <p:notesMasterIdLst>
    <p:notesMasterId r:id="rId35"/>
  </p:notesMasterIdLst>
  <p:sldIdLst>
    <p:sldId id="377" r:id="rId5"/>
    <p:sldId id="378" r:id="rId6"/>
    <p:sldId id="257" r:id="rId7"/>
    <p:sldId id="258" r:id="rId8"/>
    <p:sldId id="259" r:id="rId9"/>
    <p:sldId id="260" r:id="rId10"/>
    <p:sldId id="305" r:id="rId11"/>
    <p:sldId id="315" r:id="rId12"/>
    <p:sldId id="318" r:id="rId13"/>
    <p:sldId id="320" r:id="rId14"/>
    <p:sldId id="321" r:id="rId15"/>
    <p:sldId id="319" r:id="rId16"/>
    <p:sldId id="314" r:id="rId17"/>
    <p:sldId id="322" r:id="rId18"/>
    <p:sldId id="368" r:id="rId19"/>
    <p:sldId id="369" r:id="rId20"/>
    <p:sldId id="281" r:id="rId21"/>
    <p:sldId id="276" r:id="rId22"/>
    <p:sldId id="286" r:id="rId23"/>
    <p:sldId id="370" r:id="rId24"/>
    <p:sldId id="371" r:id="rId25"/>
    <p:sldId id="372" r:id="rId26"/>
    <p:sldId id="373" r:id="rId27"/>
    <p:sldId id="374" r:id="rId28"/>
    <p:sldId id="376" r:id="rId29"/>
    <p:sldId id="375" r:id="rId30"/>
    <p:sldId id="323" r:id="rId31"/>
    <p:sldId id="324" r:id="rId32"/>
    <p:sldId id="325" r:id="rId33"/>
    <p:sldId id="326"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66"/>
    <a:srgbClr val="0E233C"/>
    <a:srgbClr val="0182C3"/>
    <a:srgbClr val="7F7E7F"/>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6640" autoAdjust="0"/>
  </p:normalViewPr>
  <p:slideViewPr>
    <p:cSldViewPr snapToGrid="0" snapToObjects="1" showGuides="1">
      <p:cViewPr varScale="1">
        <p:scale>
          <a:sx n="72" d="100"/>
          <a:sy n="72" d="100"/>
        </p:scale>
        <p:origin x="1212" y="60"/>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52A9F-56CA-1149-BC8E-25C718DB4C14}" type="datetimeFigureOut">
              <a:t>11/1/2023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A0A52-A99B-D345-93D6-FC415754089C}" type="slidenum">
              <a:t>‹#›</a:t>
            </a:fld>
            <a:endParaRPr lang="en-US" dirty="0"/>
          </a:p>
        </p:txBody>
      </p:sp>
    </p:spTree>
    <p:extLst>
      <p:ext uri="{BB962C8B-B14F-4D97-AF65-F5344CB8AC3E}">
        <p14:creationId xmlns:p14="http://schemas.microsoft.com/office/powerpoint/2010/main" val="3009356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Wanted to talk about merit-based comp, what we have observed at Stanford, what we’ve been doing to address some issues.</a:t>
            </a:r>
          </a:p>
          <a:p>
            <a:pPr marL="171450" indent="-171450">
              <a:buFont typeface="Arial" panose="020B0604020202020204" pitchFamily="34" charset="0"/>
              <a:buChar char="•"/>
            </a:pPr>
            <a:r>
              <a:rPr lang="en-US" dirty="0"/>
              <a:t>Ultimately, my premise here is that incentive comp in general, is lower than I think it should be.</a:t>
            </a:r>
          </a:p>
          <a:p>
            <a:endParaRPr lang="en-US" dirty="0"/>
          </a:p>
        </p:txBody>
      </p:sp>
      <p:sp>
        <p:nvSpPr>
          <p:cNvPr id="4" name="Slide Number Placeholder 3"/>
          <p:cNvSpPr>
            <a:spLocks noGrp="1"/>
          </p:cNvSpPr>
          <p:nvPr>
            <p:ph type="sldNum" sz="quarter" idx="5"/>
          </p:nvPr>
        </p:nvSpPr>
        <p:spPr/>
        <p:txBody>
          <a:bodyPr/>
          <a:lstStyle/>
          <a:p>
            <a:fld id="{37BA0A52-A99B-D345-93D6-FC415754089C}" type="slidenum">
              <a:rPr lang="en-US" smtClean="0"/>
              <a:t>7</a:t>
            </a:fld>
            <a:endParaRPr lang="en-US" dirty="0"/>
          </a:p>
        </p:txBody>
      </p:sp>
    </p:spTree>
    <p:extLst>
      <p:ext uri="{BB962C8B-B14F-4D97-AF65-F5344CB8AC3E}">
        <p14:creationId xmlns:p14="http://schemas.microsoft.com/office/powerpoint/2010/main" val="268856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I’ll walk you through the very basic elements of our comp plan. Don’t have time for all the details, but wanted to highlight a few concepts.</a:t>
            </a:r>
          </a:p>
          <a:p>
            <a:pPr marL="171450" indent="-171450">
              <a:buFont typeface="Arial" panose="020B0604020202020204" pitchFamily="34" charset="0"/>
              <a:buChar char="•"/>
            </a:pPr>
            <a:r>
              <a:rPr lang="en-US" dirty="0"/>
              <a:t>We’ll talk about our base comp model, and then our bonus comp model.</a:t>
            </a:r>
          </a:p>
          <a:p>
            <a:pPr marL="171450" indent="-171450">
              <a:buFont typeface="Arial" panose="020B0604020202020204" pitchFamily="34" charset="0"/>
              <a:buChar char="•"/>
            </a:pPr>
            <a:r>
              <a:rPr lang="en-US" dirty="0"/>
              <a:t>Equity and fairness is hugely important. As is transparency. </a:t>
            </a:r>
          </a:p>
          <a:p>
            <a:pPr marL="171450" indent="-171450">
              <a:buFont typeface="Arial" panose="020B0604020202020204" pitchFamily="34" charset="0"/>
              <a:buChar char="•"/>
            </a:pPr>
            <a:r>
              <a:rPr lang="en-US" dirty="0"/>
              <a:t>First, our base comp structure:</a:t>
            </a:r>
          </a:p>
        </p:txBody>
      </p:sp>
      <p:sp>
        <p:nvSpPr>
          <p:cNvPr id="4" name="Slide Number Placeholder 3"/>
          <p:cNvSpPr>
            <a:spLocks noGrp="1"/>
          </p:cNvSpPr>
          <p:nvPr>
            <p:ph type="sldNum" sz="quarter" idx="10"/>
          </p:nvPr>
        </p:nvSpPr>
        <p:spPr/>
        <p:txBody>
          <a:bodyPr/>
          <a:lstStyle/>
          <a:p>
            <a:fld id="{37BA0A52-A99B-D345-93D6-FC415754089C}" type="slidenum">
              <a:rPr lang="uk-UA" smtClean="0"/>
              <a:t>8</a:t>
            </a:fld>
            <a:endParaRPr lang="uk-UA"/>
          </a:p>
        </p:txBody>
      </p:sp>
    </p:spTree>
    <p:extLst>
      <p:ext uri="{BB962C8B-B14F-4D97-AF65-F5344CB8AC3E}">
        <p14:creationId xmlns:p14="http://schemas.microsoft.com/office/powerpoint/2010/main" val="67098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rely heavily on AAAP salary data and literally build a “salary grid” around those data.</a:t>
            </a:r>
          </a:p>
          <a:p>
            <a:pPr marL="171450" indent="-171450">
              <a:buFont typeface="Arial" panose="020B0604020202020204" pitchFamily="34" charset="0"/>
              <a:buChar char="•"/>
            </a:pPr>
            <a:r>
              <a:rPr lang="en-US" dirty="0"/>
              <a:t>We look at specialty, rank, and years in rank.</a:t>
            </a:r>
          </a:p>
          <a:p>
            <a:pPr marL="171450" indent="-171450">
              <a:buFont typeface="Arial" panose="020B0604020202020204" pitchFamily="34" charset="0"/>
              <a:buChar char="•"/>
            </a:pPr>
            <a:r>
              <a:rPr lang="en-US" dirty="0"/>
              <a:t>Grid looks like this. (these are made-up numbers)</a:t>
            </a:r>
          </a:p>
          <a:p>
            <a:pPr marL="171450" indent="-171450">
              <a:buFont typeface="Arial" panose="020B0604020202020204" pitchFamily="34" charset="0"/>
              <a:buChar char="•"/>
            </a:pPr>
            <a:r>
              <a:rPr lang="en-US" dirty="0"/>
              <a:t>Positives/negatives.</a:t>
            </a:r>
          </a:p>
          <a:p>
            <a:pPr marL="171450" indent="-171450">
              <a:buFont typeface="Arial" panose="020B0604020202020204" pitchFamily="34" charset="0"/>
              <a:buChar char="•"/>
            </a:pPr>
            <a:r>
              <a:rPr lang="en-US" dirty="0"/>
              <a:t>We can’t live with that negative… no merit-based comp isn’t a good idea.</a:t>
            </a:r>
          </a:p>
        </p:txBody>
      </p:sp>
      <p:sp>
        <p:nvSpPr>
          <p:cNvPr id="4" name="Slide Number Placeholder 3"/>
          <p:cNvSpPr>
            <a:spLocks noGrp="1"/>
          </p:cNvSpPr>
          <p:nvPr>
            <p:ph type="sldNum" sz="quarter" idx="10"/>
          </p:nvPr>
        </p:nvSpPr>
        <p:spPr/>
        <p:txBody>
          <a:bodyPr/>
          <a:lstStyle/>
          <a:p>
            <a:fld id="{37BA0A52-A99B-D345-93D6-FC415754089C}" type="slidenum">
              <a:rPr lang="uk-UA" smtClean="0"/>
              <a:t>9</a:t>
            </a:fld>
            <a:endParaRPr lang="uk-UA"/>
          </a:p>
        </p:txBody>
      </p:sp>
    </p:spTree>
    <p:extLst>
      <p:ext uri="{BB962C8B-B14F-4D97-AF65-F5344CB8AC3E}">
        <p14:creationId xmlns:p14="http://schemas.microsoft.com/office/powerpoint/2010/main" val="31669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 wanted to “build a system that works”. Large Department, hard to manage people on a case by case basis. Put more into the bonus plan.</a:t>
            </a:r>
          </a:p>
          <a:p>
            <a:pPr marL="171450" indent="-171450">
              <a:buFont typeface="Arial" panose="020B0604020202020204" pitchFamily="34" charset="0"/>
              <a:buChar char="•"/>
            </a:pPr>
            <a:r>
              <a:rPr lang="en-US" dirty="0"/>
              <a:t>Our system only works when people are maximizing their RVUs</a:t>
            </a:r>
          </a:p>
        </p:txBody>
      </p:sp>
      <p:sp>
        <p:nvSpPr>
          <p:cNvPr id="4" name="Slide Number Placeholder 3"/>
          <p:cNvSpPr>
            <a:spLocks noGrp="1"/>
          </p:cNvSpPr>
          <p:nvPr>
            <p:ph type="sldNum" sz="quarter" idx="10"/>
          </p:nvPr>
        </p:nvSpPr>
        <p:spPr/>
        <p:txBody>
          <a:bodyPr/>
          <a:lstStyle/>
          <a:p>
            <a:fld id="{37BA0A52-A99B-D345-93D6-FC415754089C}" type="slidenum">
              <a:rPr lang="uk-UA" smtClean="0"/>
              <a:t>10</a:t>
            </a:fld>
            <a:endParaRPr lang="uk-UA"/>
          </a:p>
        </p:txBody>
      </p:sp>
    </p:spTree>
    <p:extLst>
      <p:ext uri="{BB962C8B-B14F-4D97-AF65-F5344CB8AC3E}">
        <p14:creationId xmlns:p14="http://schemas.microsoft.com/office/powerpoint/2010/main" val="238717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 took the spirit of a bias-free plan to our incentive plan. Wanted something merit-based, as we said to address the gap in our base salary plan.</a:t>
            </a:r>
          </a:p>
          <a:p>
            <a:pPr marL="171450" indent="-171450">
              <a:buFont typeface="Arial" panose="020B0604020202020204" pitchFamily="34" charset="0"/>
              <a:buChar char="•"/>
            </a:pPr>
            <a:r>
              <a:rPr lang="en-US" dirty="0"/>
              <a:t>(Walk through elements)</a:t>
            </a:r>
          </a:p>
        </p:txBody>
      </p:sp>
      <p:sp>
        <p:nvSpPr>
          <p:cNvPr id="4" name="Slide Number Placeholder 3"/>
          <p:cNvSpPr>
            <a:spLocks noGrp="1"/>
          </p:cNvSpPr>
          <p:nvPr>
            <p:ph type="sldNum" sz="quarter" idx="10"/>
          </p:nvPr>
        </p:nvSpPr>
        <p:spPr/>
        <p:txBody>
          <a:bodyPr/>
          <a:lstStyle/>
          <a:p>
            <a:fld id="{37BA0A52-A99B-D345-93D6-FC415754089C}" type="slidenum">
              <a:rPr lang="uk-UA" smtClean="0"/>
              <a:t>11</a:t>
            </a:fld>
            <a:endParaRPr lang="uk-UA"/>
          </a:p>
        </p:txBody>
      </p:sp>
    </p:spTree>
    <p:extLst>
      <p:ext uri="{BB962C8B-B14F-4D97-AF65-F5344CB8AC3E}">
        <p14:creationId xmlns:p14="http://schemas.microsoft.com/office/powerpoint/2010/main" val="73489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Positive and negatives</a:t>
            </a:r>
          </a:p>
        </p:txBody>
      </p:sp>
      <p:sp>
        <p:nvSpPr>
          <p:cNvPr id="4" name="Slide Number Placeholder 3"/>
          <p:cNvSpPr>
            <a:spLocks noGrp="1"/>
          </p:cNvSpPr>
          <p:nvPr>
            <p:ph type="sldNum" sz="quarter" idx="10"/>
          </p:nvPr>
        </p:nvSpPr>
        <p:spPr/>
        <p:txBody>
          <a:bodyPr/>
          <a:lstStyle/>
          <a:p>
            <a:fld id="{37BA0A52-A99B-D345-93D6-FC415754089C}" type="slidenum">
              <a:rPr lang="uk-UA" smtClean="0"/>
              <a:t>12</a:t>
            </a:fld>
            <a:endParaRPr lang="uk-UA"/>
          </a:p>
        </p:txBody>
      </p:sp>
    </p:spTree>
    <p:extLst>
      <p:ext uri="{BB962C8B-B14F-4D97-AF65-F5344CB8AC3E}">
        <p14:creationId xmlns:p14="http://schemas.microsoft.com/office/powerpoint/2010/main" val="218848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Pulled this from Roundtable</a:t>
            </a:r>
          </a:p>
          <a:p>
            <a:pPr marL="171450" indent="-171450">
              <a:buFont typeface="Arial" panose="020B0604020202020204" pitchFamily="34" charset="0"/>
              <a:buChar char="•"/>
            </a:pPr>
            <a:r>
              <a:rPr lang="en-US" dirty="0"/>
              <a:t>This slide shows BONUS COMP as a % of TOTAL COMP. Again, looking at MDs/DOs, and MD/PhDs. Responsibility = Clinician. Ranks broken out by Asst, Assoc, and Prof. This is the latest year’s survey results, so just one year.</a:t>
            </a:r>
          </a:p>
          <a:p>
            <a:pPr marL="171450" indent="-171450">
              <a:buFont typeface="Arial" panose="020B0604020202020204" pitchFamily="34" charset="0"/>
              <a:buChar char="•"/>
            </a:pPr>
            <a:r>
              <a:rPr lang="en-US" dirty="0"/>
              <a:t>The N/A doesn’t mean zero, but not enough of a sample size to report (n less than 5).</a:t>
            </a:r>
          </a:p>
          <a:p>
            <a:pPr marL="171450" indent="-171450">
              <a:buFont typeface="Arial" panose="020B0604020202020204" pitchFamily="34" charset="0"/>
              <a:buChar char="•"/>
            </a:pPr>
            <a:r>
              <a:rPr lang="en-US" dirty="0"/>
              <a:t>The median bonus is in the 5.7% range.</a:t>
            </a:r>
          </a:p>
          <a:p>
            <a:pPr marL="171450" indent="-171450">
              <a:buFont typeface="Arial" panose="020B0604020202020204" pitchFamily="34" charset="0"/>
              <a:buChar char="•"/>
            </a:pPr>
            <a:r>
              <a:rPr lang="en-US" dirty="0"/>
              <a:t>Lower than surgical specialties.</a:t>
            </a:r>
          </a:p>
          <a:p>
            <a:pPr marL="171450" indent="-171450">
              <a:buFont typeface="Arial" panose="020B0604020202020204" pitchFamily="34" charset="0"/>
              <a:buChar char="•"/>
            </a:pPr>
            <a:r>
              <a:rPr lang="en-US" dirty="0"/>
              <a:t>Is it enough?</a:t>
            </a:r>
          </a:p>
        </p:txBody>
      </p:sp>
      <p:sp>
        <p:nvSpPr>
          <p:cNvPr id="4" name="Slide Number Placeholder 3"/>
          <p:cNvSpPr>
            <a:spLocks noGrp="1"/>
          </p:cNvSpPr>
          <p:nvPr>
            <p:ph type="sldNum" sz="quarter" idx="10"/>
          </p:nvPr>
        </p:nvSpPr>
        <p:spPr/>
        <p:txBody>
          <a:bodyPr/>
          <a:lstStyle/>
          <a:p>
            <a:fld id="{37BA0A52-A99B-D345-93D6-FC415754089C}" type="slidenum">
              <a:rPr lang="uk-UA" smtClean="0"/>
              <a:t>13</a:t>
            </a:fld>
            <a:endParaRPr lang="uk-UA"/>
          </a:p>
        </p:txBody>
      </p:sp>
    </p:spTree>
    <p:extLst>
      <p:ext uri="{BB962C8B-B14F-4D97-AF65-F5344CB8AC3E}">
        <p14:creationId xmlns:p14="http://schemas.microsoft.com/office/powerpoint/2010/main" val="228336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my thesis here is that bonus plans perhaps aren’t big enough to be meaningful. At least at Stanford, this is what I’m finding. They’re more like token acts of appreciation, but not strong enough to influence people to change their behavior.</a:t>
            </a:r>
          </a:p>
          <a:p>
            <a:pPr marL="171450" indent="-171450">
              <a:buFont typeface="Arial" panose="020B0604020202020204" pitchFamily="34" charset="0"/>
              <a:buChar char="•"/>
            </a:pPr>
            <a:r>
              <a:rPr lang="en-US" dirty="0"/>
              <a:t>We’ve been driving more of our salary budget into bonus each year.</a:t>
            </a:r>
          </a:p>
        </p:txBody>
      </p:sp>
      <p:sp>
        <p:nvSpPr>
          <p:cNvPr id="4" name="Slide Number Placeholder 3"/>
          <p:cNvSpPr>
            <a:spLocks noGrp="1"/>
          </p:cNvSpPr>
          <p:nvPr>
            <p:ph type="sldNum" sz="quarter" idx="10"/>
          </p:nvPr>
        </p:nvSpPr>
        <p:spPr/>
        <p:txBody>
          <a:bodyPr/>
          <a:lstStyle/>
          <a:p>
            <a:fld id="{37BA0A52-A99B-D345-93D6-FC415754089C}" type="slidenum">
              <a:rPr lang="uk-UA" smtClean="0"/>
              <a:t>14</a:t>
            </a:fld>
            <a:endParaRPr lang="uk-UA"/>
          </a:p>
        </p:txBody>
      </p:sp>
    </p:spTree>
    <p:extLst>
      <p:ext uri="{BB962C8B-B14F-4D97-AF65-F5344CB8AC3E}">
        <p14:creationId xmlns:p14="http://schemas.microsoft.com/office/powerpoint/2010/main" val="4186308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DFD7C9-3050-4371-BF0F-F8C31180439F}"/>
              </a:ext>
            </a:extLst>
          </p:cNvPr>
          <p:cNvPicPr>
            <a:picLocks noChangeAspect="1"/>
          </p:cNvPicPr>
          <p:nvPr userDrawn="1"/>
        </p:nvPicPr>
        <p:blipFill>
          <a:blip r:embed="rId2"/>
          <a:stretch>
            <a:fillRect/>
          </a:stretch>
        </p:blipFill>
        <p:spPr>
          <a:xfrm>
            <a:off x="0" y="4543425"/>
            <a:ext cx="9144000" cy="600075"/>
          </a:xfrm>
          <a:prstGeom prst="rect">
            <a:avLst/>
          </a:prstGeom>
        </p:spPr>
      </p:pic>
      <p:pic>
        <p:nvPicPr>
          <p:cNvPr id="13" name="Picture 12">
            <a:extLst>
              <a:ext uri="{FF2B5EF4-FFF2-40B4-BE49-F238E27FC236}">
                <a16:creationId xmlns:a16="http://schemas.microsoft.com/office/drawing/2014/main" id="{B68554C2-D5F2-438E-A037-6543BFC2714B}"/>
              </a:ext>
            </a:extLst>
          </p:cNvPr>
          <p:cNvPicPr>
            <a:picLocks noChangeAspect="1"/>
          </p:cNvPicPr>
          <p:nvPr userDrawn="1"/>
        </p:nvPicPr>
        <p:blipFill>
          <a:blip r:embed="rId3"/>
          <a:stretch>
            <a:fillRect/>
          </a:stretch>
        </p:blipFill>
        <p:spPr>
          <a:xfrm>
            <a:off x="1" y="4567478"/>
            <a:ext cx="3498574" cy="576021"/>
          </a:xfrm>
          <a:prstGeom prst="rect">
            <a:avLst/>
          </a:prstGeom>
        </p:spPr>
      </p:pic>
    </p:spTree>
    <p:extLst>
      <p:ext uri="{BB962C8B-B14F-4D97-AF65-F5344CB8AC3E}">
        <p14:creationId xmlns:p14="http://schemas.microsoft.com/office/powerpoint/2010/main" val="300449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B2FC-80A9-4D50-939F-E517104FA362}"/>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E1134-02E9-41DC-80DA-3D2CF3F9EAE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187C7-711D-4F78-A0C6-C1D69D0ED88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11719-56EF-42AA-BCF0-A34A0577D5EF}"/>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6" name="Footer Placeholder 5">
            <a:extLst>
              <a:ext uri="{FF2B5EF4-FFF2-40B4-BE49-F238E27FC236}">
                <a16:creationId xmlns:a16="http://schemas.microsoft.com/office/drawing/2014/main" id="{7D9AF540-B8D4-4DE7-8BD2-5D5218F4CE6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EA4A35-A5FD-443D-9244-FD6A7F866C45}"/>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284888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784C-C623-4FC2-B2D7-FA183D75E2C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ED81C-1ECC-4C40-A67C-E66FAA14C98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4A45A-0F6B-470F-9CD0-64E787BDF99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59975-32A5-4BFC-8B3D-5984F7F201F1}"/>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6" name="Footer Placeholder 5">
            <a:extLst>
              <a:ext uri="{FF2B5EF4-FFF2-40B4-BE49-F238E27FC236}">
                <a16:creationId xmlns:a16="http://schemas.microsoft.com/office/drawing/2014/main" id="{750D027F-F7B6-4E96-809B-A2E73B461D6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4F4281-19CA-483E-A739-3C8EBB73F5A1}"/>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107167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48A6-46D2-4111-AED2-0BD4DE1FF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34560-F196-4561-B3DB-9C386BB3C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FF7B8-8119-4D27-85A2-B4DA041522D8}"/>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5" name="Footer Placeholder 4">
            <a:extLst>
              <a:ext uri="{FF2B5EF4-FFF2-40B4-BE49-F238E27FC236}">
                <a16:creationId xmlns:a16="http://schemas.microsoft.com/office/drawing/2014/main" id="{FF2C03DA-26AF-4BF0-AD8F-8076DECF917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6A1F47-89F3-4DAE-933C-69234039C0DD}"/>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212064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64563-F6EB-4E70-9958-3A7EB03B249F}"/>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F35937-0391-47FC-B339-658AD77D9C5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B6EBF-F953-49B2-B925-4B5569C4BAB1}"/>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5" name="Footer Placeholder 4">
            <a:extLst>
              <a:ext uri="{FF2B5EF4-FFF2-40B4-BE49-F238E27FC236}">
                <a16:creationId xmlns:a16="http://schemas.microsoft.com/office/drawing/2014/main" id="{07DACE45-4E14-463C-B5FE-ED1CF662C98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ADC5D5-6A8C-4033-A723-AE4002FDF889}"/>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101162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85CA-CF3C-8F43-0669-8625403E855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EE562B-9C31-BD86-B0D5-4399345008D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FC62B9-258F-66F7-C183-F49A68215597}"/>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5" name="Footer Placeholder 4">
            <a:extLst>
              <a:ext uri="{FF2B5EF4-FFF2-40B4-BE49-F238E27FC236}">
                <a16:creationId xmlns:a16="http://schemas.microsoft.com/office/drawing/2014/main" id="{F957AEC0-6C40-1F95-D429-0244B92E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21ED4-CCC3-1C06-B98B-394B52E094A6}"/>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27736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B5FE-1E54-D011-426C-B9E7194D8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3D1B3-BA3F-7DB4-8FF9-BBB23CEB5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0B7DA-618F-2329-BEF6-2A6E9F05A291}"/>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5" name="Footer Placeholder 4">
            <a:extLst>
              <a:ext uri="{FF2B5EF4-FFF2-40B4-BE49-F238E27FC236}">
                <a16:creationId xmlns:a16="http://schemas.microsoft.com/office/drawing/2014/main" id="{2CDD3D70-E095-44ED-86B9-ADD7576D8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286D9-224D-A246-2AA3-81B93670E4AD}"/>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305826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C0EF-C657-E926-6CC0-FCDB4D05008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DF136A3-036B-C348-30BB-F52357D2FF6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CE86D-C7F3-21D6-F7BB-2AD28ACB6F01}"/>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5" name="Footer Placeholder 4">
            <a:extLst>
              <a:ext uri="{FF2B5EF4-FFF2-40B4-BE49-F238E27FC236}">
                <a16:creationId xmlns:a16="http://schemas.microsoft.com/office/drawing/2014/main" id="{4FCFCFBA-C939-CB8E-63DE-2EC244CA7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0818F-7E28-D2FC-2C54-1321B6F52633}"/>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358861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350D-B95B-962E-B62D-A18D9CC9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2AFA92-3C80-C5BB-2F54-712610DB856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A811D-BFC8-FE46-2774-F4F20BE4715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718-1B20-1C8D-2B56-280FB0830850}"/>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6" name="Footer Placeholder 5">
            <a:extLst>
              <a:ext uri="{FF2B5EF4-FFF2-40B4-BE49-F238E27FC236}">
                <a16:creationId xmlns:a16="http://schemas.microsoft.com/office/drawing/2014/main" id="{3D69991D-C8B4-1DB1-1D33-39AB41B52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00E06-BF5A-C624-125C-1F9717CB7F8F}"/>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147327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FABD-F2AA-1686-5989-4A5961EF974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DF1CD-B86C-3D6C-D251-BC9F8D4BF5D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F3138C-4E9F-C72F-2971-8A3610AEF1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369EF5-5301-F68E-C0EA-2A30F8783FA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90FDB-F026-2210-943B-4DE1F290FBA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348B0E-B7D9-DF46-1565-B959B6D7AF4C}"/>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8" name="Footer Placeholder 7">
            <a:extLst>
              <a:ext uri="{FF2B5EF4-FFF2-40B4-BE49-F238E27FC236}">
                <a16:creationId xmlns:a16="http://schemas.microsoft.com/office/drawing/2014/main" id="{4CFBFF41-1A90-CEE0-0B99-AAFD118E70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61519-A63F-CC2B-3B96-5CF7D10A5115}"/>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3485874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48FE-FD16-4E25-15E6-305AD834A2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1156DF-2047-D8D3-C195-502A80FFDCEB}"/>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4" name="Footer Placeholder 3">
            <a:extLst>
              <a:ext uri="{FF2B5EF4-FFF2-40B4-BE49-F238E27FC236}">
                <a16:creationId xmlns:a16="http://schemas.microsoft.com/office/drawing/2014/main" id="{98B68DF1-D728-BC58-7AE9-EEDF06CDDF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1A3104-CC8D-36B9-AF56-B918C2693674}"/>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348352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44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E6E89-2197-366B-7A4B-DF660BE9ECDB}"/>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3" name="Footer Placeholder 2">
            <a:extLst>
              <a:ext uri="{FF2B5EF4-FFF2-40B4-BE49-F238E27FC236}">
                <a16:creationId xmlns:a16="http://schemas.microsoft.com/office/drawing/2014/main" id="{D83AD200-6F5C-4EB8-A002-1A1E6D4401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EB8B20-1AE7-DB2B-4B58-C843E6D744A8}"/>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69685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1AC3-7893-10B4-4C75-5458B642F2D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0F3CE02-A347-76DE-E361-67C9C4AF652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6B2A96-A0B0-0CC6-ADEE-68221905C0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B65482-0F17-CBB9-B879-62348E7D5499}"/>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6" name="Footer Placeholder 5">
            <a:extLst>
              <a:ext uri="{FF2B5EF4-FFF2-40B4-BE49-F238E27FC236}">
                <a16:creationId xmlns:a16="http://schemas.microsoft.com/office/drawing/2014/main" id="{43068EDF-2E2F-D401-4953-7789AE791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0CD00-C6C6-5DDC-782F-EDD9FE7C6C03}"/>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326332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83C5-7446-A4FF-4918-1E71A11D062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294E1A-B760-111D-DFF2-07FB8FACC3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653E20-4A0F-EF0C-3AC3-A8A2794544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3D0F04-B8BE-E504-9FF8-4997A41000C5}"/>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6" name="Footer Placeholder 5">
            <a:extLst>
              <a:ext uri="{FF2B5EF4-FFF2-40B4-BE49-F238E27FC236}">
                <a16:creationId xmlns:a16="http://schemas.microsoft.com/office/drawing/2014/main" id="{17BCB404-C03F-2C0F-0058-CFE15530A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04D44-5AD5-DF84-982A-63BD26FDCE2A}"/>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709150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1307-C5D9-4D13-226B-25EEB548F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4C1CC-049F-D147-6257-4582E0504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B70F3-BF60-594C-4BD5-AA8FA3E6DA79}"/>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5" name="Footer Placeholder 4">
            <a:extLst>
              <a:ext uri="{FF2B5EF4-FFF2-40B4-BE49-F238E27FC236}">
                <a16:creationId xmlns:a16="http://schemas.microsoft.com/office/drawing/2014/main" id="{55FF19CA-78A7-D5A1-69DB-D5835BC9C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154F4-0491-6C2A-D862-4A52963D4F39}"/>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2723893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762B8-22BF-FEF9-2D2A-F388C893297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75F10D-6A9B-D784-D1B0-6E363F92495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B7D8-C499-AE37-7A1F-D5FA67584944}"/>
              </a:ext>
            </a:extLst>
          </p:cNvPr>
          <p:cNvSpPr>
            <a:spLocks noGrp="1"/>
          </p:cNvSpPr>
          <p:nvPr>
            <p:ph type="dt" sz="half" idx="10"/>
          </p:nvPr>
        </p:nvSpPr>
        <p:spPr/>
        <p:txBody>
          <a:bodyPr/>
          <a:lstStyle/>
          <a:p>
            <a:fld id="{E7FA1C51-8CCE-4F49-B852-9629D4D49A29}" type="datetimeFigureOut">
              <a:rPr lang="en-US" smtClean="0"/>
              <a:t>11/1/2023</a:t>
            </a:fld>
            <a:endParaRPr lang="en-US"/>
          </a:p>
        </p:txBody>
      </p:sp>
      <p:sp>
        <p:nvSpPr>
          <p:cNvPr id="5" name="Footer Placeholder 4">
            <a:extLst>
              <a:ext uri="{FF2B5EF4-FFF2-40B4-BE49-F238E27FC236}">
                <a16:creationId xmlns:a16="http://schemas.microsoft.com/office/drawing/2014/main" id="{7A1666CC-30B0-C2E8-50DF-C96A7DD2F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274F-0BAA-1B23-CA6A-DAD0CE8C9B8C}"/>
              </a:ext>
            </a:extLst>
          </p:cNvPr>
          <p:cNvSpPr>
            <a:spLocks noGrp="1"/>
          </p:cNvSpPr>
          <p:nvPr>
            <p:ph type="sldNum" sz="quarter" idx="12"/>
          </p:nvPr>
        </p:nvSpPr>
        <p:spPr/>
        <p:txBody>
          <a:bodyPr/>
          <a:lstStyle/>
          <a:p>
            <a:fld id="{C743AEA1-93D6-4164-852E-3E63AFF994B5}" type="slidenum">
              <a:rPr lang="en-US" smtClean="0"/>
              <a:t>‹#›</a:t>
            </a:fld>
            <a:endParaRPr lang="en-US"/>
          </a:p>
        </p:txBody>
      </p:sp>
    </p:spTree>
    <p:extLst>
      <p:ext uri="{BB962C8B-B14F-4D97-AF65-F5344CB8AC3E}">
        <p14:creationId xmlns:p14="http://schemas.microsoft.com/office/powerpoint/2010/main" val="2756539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8349"/>
            <a:ext cx="7772400" cy="1102519"/>
          </a:xfrm>
          <a:prstGeom prst="rect">
            <a:avLst/>
          </a:prstGeom>
        </p:spPr>
        <p:txBody>
          <a:bodyPr>
            <a:normAutofit/>
          </a:bodyPr>
          <a:lstStyle>
            <a:lvl1pPr algn="ctr">
              <a:defRPr sz="3500" baseline="0">
                <a:solidFill>
                  <a:schemeClr val="tx1">
                    <a:lumMod val="65000"/>
                    <a:lumOff val="35000"/>
                  </a:schemeClr>
                </a:solidFill>
                <a:latin typeface="Century Gothic Bold" charset="0"/>
              </a:defRPr>
            </a:lvl1pPr>
          </a:lstStyle>
          <a:p>
            <a:r>
              <a:rPr lang="en-US" dirty="0"/>
              <a:t>Click to edit Master title style</a:t>
            </a:r>
          </a:p>
        </p:txBody>
      </p:sp>
      <p:sp>
        <p:nvSpPr>
          <p:cNvPr id="3" name="Subtitle 2"/>
          <p:cNvSpPr>
            <a:spLocks noGrp="1"/>
          </p:cNvSpPr>
          <p:nvPr>
            <p:ph type="subTitle" idx="1" hasCustomPrompt="1"/>
          </p:nvPr>
        </p:nvSpPr>
        <p:spPr>
          <a:xfrm>
            <a:off x="1371600" y="3078230"/>
            <a:ext cx="6400800" cy="154631"/>
          </a:xfrm>
          <a:prstGeom prst="rect">
            <a:avLst/>
          </a:prstGeom>
        </p:spPr>
        <p:txBody>
          <a:bodyPr>
            <a:normAutofit/>
          </a:bodyPr>
          <a:lstStyle>
            <a:lvl1pPr marL="0" indent="0" algn="ctr">
              <a:buNone/>
              <a:defRPr sz="1000" cap="all" baseline="0">
                <a:solidFill>
                  <a:srgbClr val="B01C32"/>
                </a:solidFill>
                <a:latin typeface="Century Gothic Bold Italic"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cxnSp>
        <p:nvCxnSpPr>
          <p:cNvPr id="4" name="Straight Connector 3"/>
          <p:cNvCxnSpPr/>
          <p:nvPr userDrawn="1"/>
        </p:nvCxnSpPr>
        <p:spPr>
          <a:xfrm flipV="1">
            <a:off x="1461988" y="2180828"/>
            <a:ext cx="6220024" cy="3969"/>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5" name="Picture 16"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1071" y="1561950"/>
            <a:ext cx="154185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Tree>
    <p:extLst>
      <p:ext uri="{BB962C8B-B14F-4D97-AF65-F5344CB8AC3E}">
        <p14:creationId xmlns:p14="http://schemas.microsoft.com/office/powerpoint/2010/main" val="427219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chemeClr val="bg1"/>
                </a:solidFill>
                <a:latin typeface="Century Gothic" charset="0"/>
                <a:ea typeface="Century Gothic" charset="0"/>
                <a:cs typeface="Century Gothic" charset="0"/>
              </a:rPr>
              <a:t>CONFIDENTIAL</a:t>
            </a:r>
          </a:p>
        </p:txBody>
      </p:sp>
      <p:cxnSp>
        <p:nvCxnSpPr>
          <p:cNvPr id="4" name="Straight Connector 3"/>
          <p:cNvCxnSpPr/>
          <p:nvPr userDrawn="1"/>
        </p:nvCxnSpPr>
        <p:spPr>
          <a:xfrm flipV="1">
            <a:off x="2271118" y="2958703"/>
            <a:ext cx="4572000" cy="3969"/>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3" descr="U Health_horizontal_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87180" y="3130352"/>
            <a:ext cx="1553766" cy="4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2271118" y="1966573"/>
            <a:ext cx="4572000" cy="1077516"/>
          </a:xfrm>
          <a:prstGeom prst="rect">
            <a:avLst/>
          </a:prstGeom>
        </p:spPr>
        <p:txBody>
          <a:bodyPr>
            <a:noAutofit/>
          </a:bodyPr>
          <a:lstStyle>
            <a:lvl1pPr marL="0" indent="0" algn="ctr">
              <a:buNone/>
              <a:defRPr sz="5000" b="0" i="0" spc="125" baseline="0">
                <a:solidFill>
                  <a:schemeClr val="bg1"/>
                </a:solidFill>
                <a:latin typeface="Century Gothic" charset="0"/>
                <a:ea typeface="Century Gothic" charset="0"/>
                <a:cs typeface="Century Gothic" charset="0"/>
              </a:defRPr>
            </a:lvl1pPr>
          </a:lstStyle>
          <a:p>
            <a:pPr lvl="0"/>
            <a:r>
              <a:rPr lang="en-US" dirty="0"/>
              <a:t>TITLE</a:t>
            </a:r>
          </a:p>
        </p:txBody>
      </p:sp>
      <p:sp>
        <p:nvSpPr>
          <p:cNvPr id="18" name="Text Placeholder 17"/>
          <p:cNvSpPr>
            <a:spLocks noGrp="1"/>
          </p:cNvSpPr>
          <p:nvPr>
            <p:ph type="body" sz="quarter" idx="11" hasCustomPrompt="1"/>
          </p:nvPr>
        </p:nvSpPr>
        <p:spPr>
          <a:xfrm>
            <a:off x="1620477" y="4916828"/>
            <a:ext cx="744471" cy="190500"/>
          </a:xfrm>
          <a:prstGeom prst="rect">
            <a:avLst/>
          </a:prstGeom>
        </p:spPr>
        <p:txBody>
          <a:bodyPr/>
          <a:lstStyle>
            <a:lvl1pPr marL="0" indent="0">
              <a:buNone/>
              <a:defRPr sz="750" b="1" i="0" spc="125" baseline="0">
                <a:solidFill>
                  <a:schemeClr val="bg1"/>
                </a:solidFill>
              </a:defRPr>
            </a:lvl1pPr>
          </a:lstStyle>
          <a:p>
            <a:pPr lvl="0"/>
            <a:r>
              <a:rPr lang="en-US" dirty="0"/>
              <a:t>@HANDLE</a:t>
            </a:r>
          </a:p>
        </p:txBody>
      </p:sp>
      <p:sp>
        <p:nvSpPr>
          <p:cNvPr id="19" name="Text Placeholder 17"/>
          <p:cNvSpPr>
            <a:spLocks noGrp="1"/>
          </p:cNvSpPr>
          <p:nvPr>
            <p:ph type="body" sz="quarter" idx="12" hasCustomPrompt="1"/>
          </p:nvPr>
        </p:nvSpPr>
        <p:spPr>
          <a:xfrm>
            <a:off x="2589753" y="4916828"/>
            <a:ext cx="744471" cy="190500"/>
          </a:xfrm>
          <a:prstGeom prst="rect">
            <a:avLst/>
          </a:prstGeom>
        </p:spPr>
        <p:txBody>
          <a:bodyPr/>
          <a:lstStyle>
            <a:lvl1pPr marL="0" indent="0">
              <a:buNone/>
              <a:defRPr sz="750" b="1" i="0" spc="125" baseline="0">
                <a:solidFill>
                  <a:schemeClr val="bg1"/>
                </a:solidFill>
              </a:defRPr>
            </a:lvl1pPr>
          </a:lstStyle>
          <a:p>
            <a:pPr lvl="0"/>
            <a:r>
              <a:rPr lang="en-US" dirty="0"/>
              <a:t>HASHTAG</a:t>
            </a:r>
          </a:p>
        </p:txBody>
      </p:sp>
      <p:sp>
        <p:nvSpPr>
          <p:cNvPr id="20" name="Text Placeholder 17"/>
          <p:cNvSpPr>
            <a:spLocks noGrp="1"/>
          </p:cNvSpPr>
          <p:nvPr>
            <p:ph type="body" sz="quarter" idx="13" hasCustomPrompt="1"/>
          </p:nvPr>
        </p:nvSpPr>
        <p:spPr>
          <a:xfrm>
            <a:off x="3559030" y="4916828"/>
            <a:ext cx="744471" cy="190500"/>
          </a:xfrm>
          <a:prstGeom prst="rect">
            <a:avLst/>
          </a:prstGeom>
        </p:spPr>
        <p:txBody>
          <a:bodyPr/>
          <a:lstStyle>
            <a:lvl1pPr marL="0" indent="0">
              <a:buNone/>
              <a:defRPr sz="750" b="1" i="0" spc="125" baseline="0">
                <a:solidFill>
                  <a:schemeClr val="bg1"/>
                </a:solidFill>
              </a:defRPr>
            </a:lvl1pPr>
          </a:lstStyle>
          <a:p>
            <a:pPr lvl="0"/>
            <a:r>
              <a:rPr lang="en-US" dirty="0"/>
              <a:t>MISC</a:t>
            </a:r>
          </a:p>
        </p:txBody>
      </p:sp>
    </p:spTree>
    <p:extLst>
      <p:ext uri="{BB962C8B-B14F-4D97-AF65-F5344CB8AC3E}">
        <p14:creationId xmlns:p14="http://schemas.microsoft.com/office/powerpoint/2010/main" val="9065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5224"/>
            <a:ext cx="9144000" cy="5148725"/>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79375" cy="5189141"/>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3" name="TextBox 2"/>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
        <p:nvSpPr>
          <p:cNvPr id="9" name="Text Placeholder 8"/>
          <p:cNvSpPr>
            <a:spLocks noGrp="1"/>
          </p:cNvSpPr>
          <p:nvPr>
            <p:ph type="body" sz="quarter" idx="10" hasCustomPrompt="1"/>
          </p:nvPr>
        </p:nvSpPr>
        <p:spPr>
          <a:xfrm>
            <a:off x="2271118" y="1966573"/>
            <a:ext cx="4572000" cy="1077516"/>
          </a:xfrm>
          <a:prstGeom prst="rect">
            <a:avLst/>
          </a:prstGeom>
        </p:spPr>
        <p:txBody>
          <a:bodyPr>
            <a:noAutofit/>
          </a:bodyPr>
          <a:lstStyle>
            <a:lvl1pPr marL="0" indent="0" algn="ctr">
              <a:buNone/>
              <a:defRPr sz="5000" b="0" i="0" spc="125" baseline="0">
                <a:solidFill>
                  <a:srgbClr val="A21727"/>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1071" y="3122414"/>
            <a:ext cx="154185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2271118" y="2958703"/>
            <a:ext cx="4572000" cy="3969"/>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a:spLocks noGrp="1"/>
          </p:cNvSpPr>
          <p:nvPr>
            <p:ph type="body" sz="quarter" idx="17" hasCustomPrompt="1"/>
          </p:nvPr>
        </p:nvSpPr>
        <p:spPr>
          <a:xfrm>
            <a:off x="1620328" y="4914016"/>
            <a:ext cx="744141" cy="190500"/>
          </a:xfrm>
          <a:prstGeom prst="rect">
            <a:avLst/>
          </a:prstGeom>
        </p:spPr>
        <p:txBody>
          <a:bodyPr/>
          <a:lstStyle>
            <a:lvl1pPr marL="0" indent="0">
              <a:buNone/>
              <a:defRPr sz="750" b="1" spc="125" baseline="0">
                <a:solidFill>
                  <a:srgbClr val="A21727"/>
                </a:solidFill>
              </a:defRPr>
            </a:lvl1pPr>
          </a:lstStyle>
          <a:p>
            <a:pPr lvl="0"/>
            <a:r>
              <a:rPr lang="en-US" dirty="0"/>
              <a:t>@HANDLE</a:t>
            </a:r>
          </a:p>
        </p:txBody>
      </p:sp>
      <p:sp>
        <p:nvSpPr>
          <p:cNvPr id="40" name="Text Placeholder 5"/>
          <p:cNvSpPr>
            <a:spLocks noGrp="1"/>
          </p:cNvSpPr>
          <p:nvPr>
            <p:ph type="body" sz="quarter" idx="18" hasCustomPrompt="1"/>
          </p:nvPr>
        </p:nvSpPr>
        <p:spPr>
          <a:xfrm>
            <a:off x="2589753" y="4914016"/>
            <a:ext cx="744141" cy="190500"/>
          </a:xfrm>
          <a:prstGeom prst="rect">
            <a:avLst/>
          </a:prstGeom>
        </p:spPr>
        <p:txBody>
          <a:bodyPr/>
          <a:lstStyle>
            <a:lvl1pPr marL="0" indent="0">
              <a:buNone/>
              <a:defRPr sz="750" b="1" spc="125" baseline="0">
                <a:solidFill>
                  <a:srgbClr val="A21727"/>
                </a:solidFill>
              </a:defRPr>
            </a:lvl1pPr>
          </a:lstStyle>
          <a:p>
            <a:pPr lvl="0"/>
            <a:r>
              <a:rPr lang="en-US" dirty="0"/>
              <a:t>HASHTAG</a:t>
            </a:r>
          </a:p>
        </p:txBody>
      </p:sp>
      <p:sp>
        <p:nvSpPr>
          <p:cNvPr id="41" name="Text Placeholder 5"/>
          <p:cNvSpPr>
            <a:spLocks noGrp="1"/>
          </p:cNvSpPr>
          <p:nvPr>
            <p:ph type="body" sz="quarter" idx="19" hasCustomPrompt="1"/>
          </p:nvPr>
        </p:nvSpPr>
        <p:spPr>
          <a:xfrm>
            <a:off x="3559360" y="4914016"/>
            <a:ext cx="744141" cy="190500"/>
          </a:xfrm>
          <a:prstGeom prst="rect">
            <a:avLst/>
          </a:prstGeom>
        </p:spPr>
        <p:txBody>
          <a:bodyPr/>
          <a:lstStyle>
            <a:lvl1pPr marL="0" indent="0">
              <a:buNone/>
              <a:defRPr sz="750" b="1" spc="125" baseline="0">
                <a:solidFill>
                  <a:srgbClr val="A21727"/>
                </a:solidFill>
              </a:defRPr>
            </a:lvl1pPr>
          </a:lstStyle>
          <a:p>
            <a:pPr lvl="0"/>
            <a:r>
              <a:rPr lang="en-US" dirty="0"/>
              <a:t>MISC</a:t>
            </a:r>
          </a:p>
        </p:txBody>
      </p:sp>
    </p:spTree>
    <p:extLst>
      <p:ext uri="{BB962C8B-B14F-4D97-AF65-F5344CB8AC3E}">
        <p14:creationId xmlns:p14="http://schemas.microsoft.com/office/powerpoint/2010/main" val="133335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2" y="434051"/>
            <a:ext cx="7996238" cy="412153"/>
          </a:xfrm>
          <a:prstGeom prst="rect">
            <a:avLst/>
          </a:prstGeom>
        </p:spPr>
        <p:txBody>
          <a:bodyPr/>
          <a:lstStyle/>
          <a:p>
            <a:r>
              <a:rPr lang="en-US" dirty="0"/>
              <a:t>Click to edit Master title style</a:t>
            </a:r>
          </a:p>
        </p:txBody>
      </p:sp>
      <p:sp>
        <p:nvSpPr>
          <p:cNvPr id="4" name="Rectangle 3"/>
          <p:cNvSpPr/>
          <p:nvPr userDrawn="1"/>
        </p:nvSpPr>
        <p:spPr>
          <a:xfrm>
            <a:off x="0" y="0"/>
            <a:ext cx="79375" cy="5189141"/>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2" y="1321792"/>
            <a:ext cx="7922759" cy="33442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1620477"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3"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4800204"/>
            <a:ext cx="974328" cy="2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1610321" y="4910336"/>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4303501" y="4679156"/>
            <a:ext cx="4840500" cy="231180"/>
          </a:xfrm>
          <a:prstGeom prst="rect">
            <a:avLst/>
          </a:prstGeom>
        </p:spPr>
        <p:txBody>
          <a:bodyPr/>
          <a:lstStyle>
            <a:lvl1pPr marL="0" indent="0">
              <a:buNone/>
              <a:defRPr sz="750" baseline="0">
                <a:solidFill>
                  <a:srgbClr val="A31527"/>
                </a:solidFill>
              </a:defRPr>
            </a:lvl1pPr>
          </a:lstStyle>
          <a:p>
            <a:pPr lvl="0"/>
            <a:r>
              <a:rPr lang="en-US" dirty="0"/>
              <a:t>Source:</a:t>
            </a:r>
          </a:p>
        </p:txBody>
      </p:sp>
    </p:spTree>
    <p:extLst>
      <p:ext uri="{BB962C8B-B14F-4D97-AF65-F5344CB8AC3E}">
        <p14:creationId xmlns:p14="http://schemas.microsoft.com/office/powerpoint/2010/main" val="42022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79375" cy="5189141"/>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10" name="TextBox 9"/>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1620477"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3"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4800204"/>
            <a:ext cx="974328" cy="2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1610321" y="4910336"/>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4303501" y="4679156"/>
            <a:ext cx="4840500" cy="231180"/>
          </a:xfrm>
          <a:prstGeom prst="rect">
            <a:avLst/>
          </a:prstGeom>
        </p:spPr>
        <p:txBody>
          <a:bodyPr/>
          <a:lstStyle>
            <a:lvl1pPr marL="0" indent="0">
              <a:buNone/>
              <a:defRPr sz="750" baseline="0">
                <a:solidFill>
                  <a:srgbClr val="A31527"/>
                </a:solidFill>
              </a:defRPr>
            </a:lvl1pPr>
          </a:lstStyle>
          <a:p>
            <a:pPr lvl="0"/>
            <a:r>
              <a:rPr lang="en-US" dirty="0"/>
              <a:t>Source:</a:t>
            </a:r>
          </a:p>
        </p:txBody>
      </p:sp>
    </p:spTree>
    <p:extLst>
      <p:ext uri="{BB962C8B-B14F-4D97-AF65-F5344CB8AC3E}">
        <p14:creationId xmlns:p14="http://schemas.microsoft.com/office/powerpoint/2010/main" val="203127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6D5-989F-4743-A7C1-F5C9A9CE3087}"/>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9585A-41C8-478A-9023-77115EAA03B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76F88-9CDB-48EE-9AC0-592BE98DB16C}"/>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5" name="Footer Placeholder 4">
            <a:extLst>
              <a:ext uri="{FF2B5EF4-FFF2-40B4-BE49-F238E27FC236}">
                <a16:creationId xmlns:a16="http://schemas.microsoft.com/office/drawing/2014/main" id="{24DE7ABB-4938-4B6E-8A88-C7E26D41759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B0D388-92D4-4419-AF36-0E8AD75643B1}"/>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1758259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690562" y="434051"/>
            <a:ext cx="7996238" cy="412153"/>
          </a:xfrm>
          <a:prstGeom prst="rect">
            <a:avLst/>
          </a:prstGeom>
        </p:spPr>
        <p:txBody>
          <a:bodyPr/>
          <a:lstStyle/>
          <a:p>
            <a:r>
              <a:rPr lang="en-US" dirty="0"/>
              <a:t>Click to edit Master title style</a:t>
            </a:r>
          </a:p>
        </p:txBody>
      </p:sp>
      <p:sp>
        <p:nvSpPr>
          <p:cNvPr id="4" name="Rectangle 3"/>
          <p:cNvSpPr/>
          <p:nvPr userDrawn="1"/>
        </p:nvSpPr>
        <p:spPr>
          <a:xfrm>
            <a:off x="0" y="0"/>
            <a:ext cx="79375" cy="5189141"/>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10" name="TextBox 9"/>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1620477"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3"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4800204"/>
            <a:ext cx="974328" cy="2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1610321" y="4910336"/>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4303501" y="4679156"/>
            <a:ext cx="4840500" cy="231180"/>
          </a:xfrm>
          <a:prstGeom prst="rect">
            <a:avLst/>
          </a:prstGeom>
        </p:spPr>
        <p:txBody>
          <a:bodyPr/>
          <a:lstStyle>
            <a:lvl1pPr marL="0" indent="0">
              <a:buNone/>
              <a:defRPr sz="750" baseline="0">
                <a:solidFill>
                  <a:srgbClr val="A31527"/>
                </a:solidFill>
              </a:defRPr>
            </a:lvl1pPr>
          </a:lstStyle>
          <a:p>
            <a:pPr lvl="0"/>
            <a:r>
              <a:rPr lang="en-US" dirty="0"/>
              <a:t>Source:</a:t>
            </a:r>
          </a:p>
        </p:txBody>
      </p:sp>
    </p:spTree>
    <p:extLst>
      <p:ext uri="{BB962C8B-B14F-4D97-AF65-F5344CB8AC3E}">
        <p14:creationId xmlns:p14="http://schemas.microsoft.com/office/powerpoint/2010/main" val="33188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90562" y="434051"/>
            <a:ext cx="7996238" cy="412153"/>
          </a:xfrm>
          <a:prstGeom prst="rect">
            <a:avLst/>
          </a:prstGeom>
        </p:spPr>
        <p:txBody>
          <a:bodyPr/>
          <a:lstStyle/>
          <a:p>
            <a:r>
              <a:rPr lang="en-US" dirty="0"/>
              <a:t>Click to edit Master title style</a:t>
            </a:r>
          </a:p>
        </p:txBody>
      </p:sp>
      <p:sp>
        <p:nvSpPr>
          <p:cNvPr id="4" name="Rectangle 3"/>
          <p:cNvSpPr/>
          <p:nvPr userDrawn="1"/>
        </p:nvSpPr>
        <p:spPr>
          <a:xfrm>
            <a:off x="0" y="0"/>
            <a:ext cx="79375" cy="5189141"/>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3" y="1321792"/>
            <a:ext cx="3787393" cy="33442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1620477"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3"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4800204"/>
            <a:ext cx="974328" cy="2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1610321" y="4910336"/>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4899407" y="1321792"/>
            <a:ext cx="3787393" cy="33442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hasCustomPrompt="1"/>
          </p:nvPr>
        </p:nvSpPr>
        <p:spPr>
          <a:xfrm>
            <a:off x="4303501" y="4679156"/>
            <a:ext cx="4840500" cy="231180"/>
          </a:xfrm>
          <a:prstGeom prst="rect">
            <a:avLst/>
          </a:prstGeom>
        </p:spPr>
        <p:txBody>
          <a:bodyPr/>
          <a:lstStyle>
            <a:lvl1pPr marL="0" indent="0">
              <a:buNone/>
              <a:defRPr sz="750" baseline="0">
                <a:solidFill>
                  <a:srgbClr val="A31527"/>
                </a:solidFill>
              </a:defRPr>
            </a:lvl1pPr>
          </a:lstStyle>
          <a:p>
            <a:pPr lvl="0"/>
            <a:r>
              <a:rPr lang="en-US" dirty="0"/>
              <a:t>Source:</a:t>
            </a:r>
          </a:p>
        </p:txBody>
      </p:sp>
    </p:spTree>
    <p:extLst>
      <p:ext uri="{BB962C8B-B14F-4D97-AF65-F5344CB8AC3E}">
        <p14:creationId xmlns:p14="http://schemas.microsoft.com/office/powerpoint/2010/main" val="36977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690562" y="434051"/>
            <a:ext cx="7996238" cy="412153"/>
          </a:xfrm>
          <a:prstGeom prst="rect">
            <a:avLst/>
          </a:prstGeom>
        </p:spPr>
        <p:txBody>
          <a:bodyPr/>
          <a:lstStyle/>
          <a:p>
            <a:r>
              <a:rPr lang="en-US" dirty="0"/>
              <a:t>Click to edit Master title style</a:t>
            </a:r>
          </a:p>
        </p:txBody>
      </p:sp>
      <p:sp>
        <p:nvSpPr>
          <p:cNvPr id="4" name="Rectangle 3"/>
          <p:cNvSpPr/>
          <p:nvPr userDrawn="1"/>
        </p:nvSpPr>
        <p:spPr>
          <a:xfrm>
            <a:off x="0" y="0"/>
            <a:ext cx="79375" cy="5189141"/>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10" name="TextBox 9"/>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1620477"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3"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4916828"/>
            <a:ext cx="744471" cy="190500"/>
          </a:xfrm>
          <a:prstGeom prst="rect">
            <a:avLst/>
          </a:prstGeom>
        </p:spPr>
        <p:txBody>
          <a:bodyPr/>
          <a:lstStyle>
            <a:lvl1pPr marL="0" indent="0">
              <a:buNone/>
              <a:defRPr sz="750" b="1" i="0" spc="125"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4800204"/>
            <a:ext cx="974328" cy="2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1610321" y="4910336"/>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03656" y="1011666"/>
            <a:ext cx="9580601" cy="3647144"/>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18" name="Text Placeholder 16"/>
          <p:cNvSpPr>
            <a:spLocks noGrp="1"/>
          </p:cNvSpPr>
          <p:nvPr>
            <p:ph type="body" sz="quarter" idx="15" hasCustomPrompt="1"/>
          </p:nvPr>
        </p:nvSpPr>
        <p:spPr>
          <a:xfrm>
            <a:off x="4303501" y="4679156"/>
            <a:ext cx="4840500" cy="231180"/>
          </a:xfrm>
          <a:prstGeom prst="rect">
            <a:avLst/>
          </a:prstGeom>
        </p:spPr>
        <p:txBody>
          <a:bodyPr/>
          <a:lstStyle>
            <a:lvl1pPr marL="0" indent="0">
              <a:buNone/>
              <a:defRPr sz="750" baseline="0">
                <a:solidFill>
                  <a:srgbClr val="A31527"/>
                </a:solidFill>
              </a:defRPr>
            </a:lvl1pPr>
          </a:lstStyle>
          <a:p>
            <a:pPr lvl="0"/>
            <a:r>
              <a:rPr lang="en-US" dirty="0"/>
              <a:t>Source:</a:t>
            </a:r>
          </a:p>
        </p:txBody>
      </p:sp>
    </p:spTree>
    <p:extLst>
      <p:ext uri="{BB962C8B-B14F-4D97-AF65-F5344CB8AC3E}">
        <p14:creationId xmlns:p14="http://schemas.microsoft.com/office/powerpoint/2010/main" val="13992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79375" cy="51435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Tree>
    <p:extLst>
      <p:ext uri="{BB962C8B-B14F-4D97-AF65-F5344CB8AC3E}">
        <p14:creationId xmlns:p14="http://schemas.microsoft.com/office/powerpoint/2010/main" val="87178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4793393"/>
            <a:ext cx="974328" cy="2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563789" y="2165945"/>
            <a:ext cx="8024813" cy="85725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4575969" y="3191868"/>
            <a:ext cx="4012406" cy="229195"/>
          </a:xfrm>
          <a:prstGeom prst="rect">
            <a:avLst/>
          </a:prstGeom>
        </p:spPr>
        <p:txBody>
          <a:bodyPr>
            <a:normAutofit/>
          </a:bodyPr>
          <a:lstStyle>
            <a:lvl1pPr marL="0" indent="0" algn="r">
              <a:buNone/>
              <a:defRPr sz="1125"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0" name="TextBox 9"/>
          <p:cNvSpPr txBox="1"/>
          <p:nvPr userDrawn="1"/>
        </p:nvSpPr>
        <p:spPr>
          <a:xfrm>
            <a:off x="7869040" y="4921250"/>
            <a:ext cx="2231429" cy="207749"/>
          </a:xfrm>
          <a:prstGeom prst="rect">
            <a:avLst/>
          </a:prstGeom>
          <a:noFill/>
        </p:spPr>
        <p:txBody>
          <a:bodyPr>
            <a:spAutoFit/>
          </a:bodyPr>
          <a:lstStyle/>
          <a:p>
            <a:pPr eaLnBrk="1" hangingPunct="1">
              <a:defRPr/>
            </a:pPr>
            <a:r>
              <a:rPr lang="en-US" sz="750" b="1" spc="188" dirty="0">
                <a:solidFill>
                  <a:schemeClr val="bg1"/>
                </a:solidFill>
                <a:latin typeface="Century Gothic" charset="0"/>
                <a:ea typeface="Century Gothic" charset="0"/>
                <a:cs typeface="Century Gothic" charset="0"/>
              </a:rPr>
              <a:t>CONFIDENTIAL</a:t>
            </a:r>
          </a:p>
        </p:txBody>
      </p:sp>
      <p:sp>
        <p:nvSpPr>
          <p:cNvPr id="12" name="Text Placeholder 17"/>
          <p:cNvSpPr>
            <a:spLocks noGrp="1"/>
          </p:cNvSpPr>
          <p:nvPr>
            <p:ph type="body" sz="quarter" idx="12" hasCustomPrompt="1"/>
          </p:nvPr>
        </p:nvSpPr>
        <p:spPr>
          <a:xfrm>
            <a:off x="1620477" y="4916828"/>
            <a:ext cx="744471" cy="190500"/>
          </a:xfrm>
          <a:prstGeom prst="rect">
            <a:avLst/>
          </a:prstGeom>
        </p:spPr>
        <p:txBody>
          <a:bodyPr/>
          <a:lstStyle>
            <a:lvl1pPr marL="0" indent="0">
              <a:buNone/>
              <a:defRPr sz="750" b="1" i="0" spc="125" baseline="0">
                <a:solidFill>
                  <a:schemeClr val="bg1"/>
                </a:solidFill>
              </a:defRPr>
            </a:lvl1pPr>
          </a:lstStyle>
          <a:p>
            <a:pPr lvl="0"/>
            <a:r>
              <a:rPr lang="en-US" dirty="0"/>
              <a:t>@HANDLE</a:t>
            </a:r>
          </a:p>
        </p:txBody>
      </p:sp>
      <p:sp>
        <p:nvSpPr>
          <p:cNvPr id="13" name="Text Placeholder 17"/>
          <p:cNvSpPr>
            <a:spLocks noGrp="1"/>
          </p:cNvSpPr>
          <p:nvPr>
            <p:ph type="body" sz="quarter" idx="13" hasCustomPrompt="1"/>
          </p:nvPr>
        </p:nvSpPr>
        <p:spPr>
          <a:xfrm>
            <a:off x="2589753" y="4916828"/>
            <a:ext cx="744471" cy="190500"/>
          </a:xfrm>
          <a:prstGeom prst="rect">
            <a:avLst/>
          </a:prstGeom>
        </p:spPr>
        <p:txBody>
          <a:bodyPr/>
          <a:lstStyle>
            <a:lvl1pPr marL="0" indent="0">
              <a:buNone/>
              <a:defRPr sz="750" b="1" i="0" spc="125" baseline="0">
                <a:solidFill>
                  <a:schemeClr val="bg1"/>
                </a:solidFill>
              </a:defRPr>
            </a:lvl1pPr>
          </a:lstStyle>
          <a:p>
            <a:pPr lvl="0"/>
            <a:r>
              <a:rPr lang="en-US" dirty="0"/>
              <a:t>HASHTAG</a:t>
            </a:r>
          </a:p>
        </p:txBody>
      </p:sp>
      <p:sp>
        <p:nvSpPr>
          <p:cNvPr id="14" name="Text Placeholder 17"/>
          <p:cNvSpPr>
            <a:spLocks noGrp="1"/>
          </p:cNvSpPr>
          <p:nvPr>
            <p:ph type="body" sz="quarter" idx="14" hasCustomPrompt="1"/>
          </p:nvPr>
        </p:nvSpPr>
        <p:spPr>
          <a:xfrm>
            <a:off x="3559030" y="4916828"/>
            <a:ext cx="744471" cy="190500"/>
          </a:xfrm>
          <a:prstGeom prst="rect">
            <a:avLst/>
          </a:prstGeom>
        </p:spPr>
        <p:txBody>
          <a:bodyPr/>
          <a:lstStyle>
            <a:lvl1pPr marL="0" indent="0">
              <a:buNone/>
              <a:defRPr sz="750" b="1" i="0" spc="125" baseline="0">
                <a:solidFill>
                  <a:schemeClr val="bg1"/>
                </a:solidFill>
              </a:defRPr>
            </a:lvl1pPr>
          </a:lstStyle>
          <a:p>
            <a:pPr lvl="0"/>
            <a:r>
              <a:rPr lang="en-US" dirty="0"/>
              <a:t>MISC</a:t>
            </a:r>
          </a:p>
        </p:txBody>
      </p:sp>
      <p:cxnSp>
        <p:nvCxnSpPr>
          <p:cNvPr id="15" name="Straight Connector 14"/>
          <p:cNvCxnSpPr/>
          <p:nvPr userDrawn="1"/>
        </p:nvCxnSpPr>
        <p:spPr>
          <a:xfrm>
            <a:off x="1610321" y="4910336"/>
            <a:ext cx="79543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1"/>
            <a:ext cx="79375" cy="51435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2880"/>
          </a:p>
        </p:txBody>
      </p:sp>
      <p:sp>
        <p:nvSpPr>
          <p:cNvPr id="20" name="Text Placeholder 16"/>
          <p:cNvSpPr>
            <a:spLocks noGrp="1"/>
          </p:cNvSpPr>
          <p:nvPr>
            <p:ph type="body" sz="quarter" idx="15" hasCustomPrompt="1"/>
          </p:nvPr>
        </p:nvSpPr>
        <p:spPr>
          <a:xfrm>
            <a:off x="4303501" y="4679156"/>
            <a:ext cx="4840500" cy="231180"/>
          </a:xfrm>
          <a:prstGeom prst="rect">
            <a:avLst/>
          </a:prstGeom>
        </p:spPr>
        <p:txBody>
          <a:bodyPr/>
          <a:lstStyle>
            <a:lvl1pPr marL="0" indent="0">
              <a:buNone/>
              <a:defRPr sz="750" baseline="0">
                <a:solidFill>
                  <a:schemeClr val="bg1"/>
                </a:solidFill>
              </a:defRPr>
            </a:lvl1pPr>
          </a:lstStyle>
          <a:p>
            <a:pPr lvl="0"/>
            <a:r>
              <a:rPr lang="en-US" dirty="0"/>
              <a:t>Source:</a:t>
            </a:r>
          </a:p>
        </p:txBody>
      </p:sp>
    </p:spTree>
    <p:extLst>
      <p:ext uri="{BB962C8B-B14F-4D97-AF65-F5344CB8AC3E}">
        <p14:creationId xmlns:p14="http://schemas.microsoft.com/office/powerpoint/2010/main" val="330005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124B-0B3A-4F54-A9A1-E49EF4AEF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953B5-B11A-4382-805A-07E30F365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86AC0-DA6E-478F-9317-06604A2CBCE8}"/>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5" name="Footer Placeholder 4">
            <a:extLst>
              <a:ext uri="{FF2B5EF4-FFF2-40B4-BE49-F238E27FC236}">
                <a16:creationId xmlns:a16="http://schemas.microsoft.com/office/drawing/2014/main" id="{F2B0BA9D-50D8-4C67-984B-2EFF0ACF1D7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91FBBD-9F01-4B4F-92B7-6B9041512D6F}"/>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393466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3852-86A1-458B-90BF-A445BE0EEA9B}"/>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F8660-31C0-45B1-BDE3-170C8829638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605E1-4DB1-4FAD-ABCF-DFD88BDB7A7B}"/>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5" name="Footer Placeholder 4">
            <a:extLst>
              <a:ext uri="{FF2B5EF4-FFF2-40B4-BE49-F238E27FC236}">
                <a16:creationId xmlns:a16="http://schemas.microsoft.com/office/drawing/2014/main" id="{100EE13E-7095-4261-A35B-695F127BE54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2585E4-9A20-43C6-997C-78BCDDBB876D}"/>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4186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F7C9-CC25-4340-B0A2-A24F494BE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FDA93-7449-4590-91ED-ED69312BCE4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939E0-FFA5-4111-AB2E-A710F87CEF10}"/>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2B68F9-6FFE-44F7-AE87-B8AF6086EAB6}"/>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6" name="Footer Placeholder 5">
            <a:extLst>
              <a:ext uri="{FF2B5EF4-FFF2-40B4-BE49-F238E27FC236}">
                <a16:creationId xmlns:a16="http://schemas.microsoft.com/office/drawing/2014/main" id="{1BC443EF-19AB-4864-B7B2-6F07308839F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85A51B-4127-40B0-9F45-FAE1CF816517}"/>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230164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1887-2997-467F-8BEC-6EB6F82DF43E}"/>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0EFECE-6023-4418-A913-41F48403596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4F70C-9FF5-4957-8CA4-E9EA176CF16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E23C6-317E-48FC-9BF9-A6535BB613C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8A2A1-036E-43F8-82F8-4C807CACCAC1}"/>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3A3C-BC6E-49AE-914C-FD0C01569D3D}"/>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8" name="Footer Placeholder 7">
            <a:extLst>
              <a:ext uri="{FF2B5EF4-FFF2-40B4-BE49-F238E27FC236}">
                <a16:creationId xmlns:a16="http://schemas.microsoft.com/office/drawing/2014/main" id="{83ED1FE8-2C62-4E66-9E7D-98100A8FD7C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14B4963-F771-43A8-BC44-B1DA06AD3CC5}"/>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170587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6C20-C076-43FB-AAF8-D5AFF1789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00C009-7AF8-400C-A73D-DAC5257F8CE7}"/>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4" name="Footer Placeholder 3">
            <a:extLst>
              <a:ext uri="{FF2B5EF4-FFF2-40B4-BE49-F238E27FC236}">
                <a16:creationId xmlns:a16="http://schemas.microsoft.com/office/drawing/2014/main" id="{45F8ED5B-1E08-4104-8D28-B8B02778C4A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F0EBD07-E183-4462-A5CB-4061F20A485E}"/>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120173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164CB-FAE7-40A4-AC71-C4B9D2DB7903}"/>
              </a:ext>
            </a:extLst>
          </p:cNvPr>
          <p:cNvSpPr>
            <a:spLocks noGrp="1"/>
          </p:cNvSpPr>
          <p:nvPr>
            <p:ph type="dt" sz="half" idx="10"/>
          </p:nvPr>
        </p:nvSpPr>
        <p:spPr>
          <a:xfrm>
            <a:off x="628650" y="4767263"/>
            <a:ext cx="2057400" cy="274637"/>
          </a:xfrm>
          <a:prstGeom prst="rect">
            <a:avLst/>
          </a:prstGeom>
        </p:spPr>
        <p:txBody>
          <a:bodyPr/>
          <a:lstStyle/>
          <a:p>
            <a:fld id="{26E73DCF-ABE7-478E-A4A9-6D558D29E181}" type="datetimeFigureOut">
              <a:rPr lang="en-US" smtClean="0"/>
              <a:t>11/1/2023</a:t>
            </a:fld>
            <a:endParaRPr lang="en-US"/>
          </a:p>
        </p:txBody>
      </p:sp>
      <p:sp>
        <p:nvSpPr>
          <p:cNvPr id="3" name="Footer Placeholder 2">
            <a:extLst>
              <a:ext uri="{FF2B5EF4-FFF2-40B4-BE49-F238E27FC236}">
                <a16:creationId xmlns:a16="http://schemas.microsoft.com/office/drawing/2014/main" id="{1B2AB3DD-7B34-4AE8-9930-080915CC78C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580984D-F884-4CA6-98AA-67C9FA01225E}"/>
              </a:ext>
            </a:extLst>
          </p:cNvPr>
          <p:cNvSpPr>
            <a:spLocks noGrp="1"/>
          </p:cNvSpPr>
          <p:nvPr>
            <p:ph type="sldNum" sz="quarter" idx="12"/>
          </p:nvPr>
        </p:nvSpPr>
        <p:spPr>
          <a:xfrm>
            <a:off x="6457950" y="4767263"/>
            <a:ext cx="2057400" cy="274637"/>
          </a:xfrm>
          <a:prstGeom prst="rect">
            <a:avLst/>
          </a:prstGeom>
        </p:spPr>
        <p:txBody>
          <a:bodyPr/>
          <a:lstStyle/>
          <a:p>
            <a:fld id="{46326EA0-E23C-430B-A181-0F94F82A6BAC}" type="slidenum">
              <a:rPr lang="en-US" smtClean="0"/>
              <a:t>‹#›</a:t>
            </a:fld>
            <a:endParaRPr lang="en-US"/>
          </a:p>
        </p:txBody>
      </p:sp>
    </p:spTree>
    <p:extLst>
      <p:ext uri="{BB962C8B-B14F-4D97-AF65-F5344CB8AC3E}">
        <p14:creationId xmlns:p14="http://schemas.microsoft.com/office/powerpoint/2010/main" val="239441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565999"/>
            <a:ext cx="9144000" cy="612160"/>
          </a:xfrm>
          <a:prstGeom prst="rect">
            <a:avLst/>
          </a:prstGeom>
          <a:gradFill>
            <a:gsLst>
              <a:gs pos="96000">
                <a:srgbClr val="006F66">
                  <a:lumMod val="100000"/>
                </a:srgbClr>
              </a:gs>
              <a:gs pos="13000">
                <a:srgbClr val="0182C3"/>
              </a:gs>
            </a:gsLst>
            <a:path path="circle">
              <a:fillToRect l="100000" t="10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169184"/>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94821-C20D-4347-947A-2D764E4FF55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87920-65FC-4DD1-8C34-1B4009E7CE1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50257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5F23E-9DF6-0B65-1718-2B051DC24A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82AEA-E2A6-236A-954A-D30209943B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B5E4C-B355-CBD8-956D-DC4EE5322BE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FA1C51-8CCE-4F49-B852-9629D4D49A29}" type="datetimeFigureOut">
              <a:rPr lang="en-US" smtClean="0"/>
              <a:t>11/1/2023</a:t>
            </a:fld>
            <a:endParaRPr lang="en-US"/>
          </a:p>
        </p:txBody>
      </p:sp>
      <p:sp>
        <p:nvSpPr>
          <p:cNvPr id="5" name="Footer Placeholder 4">
            <a:extLst>
              <a:ext uri="{FF2B5EF4-FFF2-40B4-BE49-F238E27FC236}">
                <a16:creationId xmlns:a16="http://schemas.microsoft.com/office/drawing/2014/main" id="{05613A4B-B486-E52F-ABD7-8EDF6029235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71F71F-2477-DF3D-E790-8817A76B9FA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43AEA1-93D6-4164-852E-3E63AFF994B5}" type="slidenum">
              <a:rPr lang="en-US" smtClean="0"/>
              <a:t>‹#›</a:t>
            </a:fld>
            <a:endParaRPr lang="en-US"/>
          </a:p>
        </p:txBody>
      </p:sp>
    </p:spTree>
    <p:extLst>
      <p:ext uri="{BB962C8B-B14F-4D97-AF65-F5344CB8AC3E}">
        <p14:creationId xmlns:p14="http://schemas.microsoft.com/office/powerpoint/2010/main" val="20943166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346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i="0" kern="1200" cap="all" baseline="0">
          <a:solidFill>
            <a:srgbClr val="B01C32"/>
          </a:solidFill>
          <a:latin typeface="Century Gothic" charset="0"/>
          <a:ea typeface="+mj-ea"/>
          <a:cs typeface="Avenir Roman"/>
        </a:defRPr>
      </a:lvl1pPr>
    </p:titleStyle>
    <p:bodyStyle>
      <a:lvl1pPr marL="342900" indent="-342900" algn="l" defTabSz="457200" rtl="0" eaLnBrk="1" latinLnBrk="0" hangingPunct="1">
        <a:spcBef>
          <a:spcPct val="20000"/>
        </a:spcBef>
        <a:buFont typeface="Arial"/>
        <a:buChar char="•"/>
        <a:defRPr sz="2800" b="0" i="0" kern="1200" baseline="0">
          <a:solidFill>
            <a:schemeClr val="tx1">
              <a:lumMod val="65000"/>
              <a:lumOff val="35000"/>
            </a:schemeClr>
          </a:solidFill>
          <a:latin typeface="Century Gothic" charset="0"/>
          <a:ea typeface="+mn-ea"/>
          <a:cs typeface="Avenir Roman"/>
        </a:defRPr>
      </a:lvl1pPr>
      <a:lvl2pPr marL="742950" indent="-285750" algn="l" defTabSz="45720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mn-ea"/>
          <a:cs typeface="Avenir Roman"/>
        </a:defRPr>
      </a:lvl2pPr>
      <a:lvl3pPr marL="1143000" indent="-228600" algn="l" defTabSz="457200" rtl="0" eaLnBrk="1" latinLnBrk="0" hangingPunct="1">
        <a:spcBef>
          <a:spcPct val="20000"/>
        </a:spcBef>
        <a:buFont typeface="Arial"/>
        <a:buChar char="•"/>
        <a:defRPr sz="2000" b="0" i="0" kern="1200" baseline="0">
          <a:solidFill>
            <a:schemeClr val="tx1">
              <a:lumMod val="65000"/>
              <a:lumOff val="35000"/>
            </a:schemeClr>
          </a:solidFill>
          <a:latin typeface="Century Gothic" charset="0"/>
          <a:ea typeface="Century Gothic" charset="0"/>
          <a:cs typeface="Century Gothic" charset="0"/>
        </a:defRPr>
      </a:lvl3pPr>
      <a:lvl4pPr marL="1600200" indent="-228600" algn="l" defTabSz="457200"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Roman"/>
        </a:defRPr>
      </a:lvl4pPr>
      <a:lvl5pPr marL="2057400" indent="-228600" algn="l" defTabSz="457200" rtl="0" eaLnBrk="1" latinLnBrk="0" hangingPunct="1">
        <a:spcBef>
          <a:spcPct val="20000"/>
        </a:spcBef>
        <a:buFont typeface="Arial"/>
        <a:buChar char="»"/>
        <a:defRPr sz="1200" b="0" i="0" kern="1200" baseline="0">
          <a:solidFill>
            <a:schemeClr val="tx1">
              <a:lumMod val="65000"/>
              <a:lumOff val="35000"/>
            </a:schemeClr>
          </a:solidFill>
          <a:latin typeface="Century Gothic" charset="0"/>
          <a:ea typeface="+mn-ea"/>
          <a:cs typeface="Avenir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orient="horz" pos="49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D99276-B741-3DFE-0BBA-4CB52915EE6A}"/>
              </a:ext>
            </a:extLst>
          </p:cNvPr>
          <p:cNvSpPr txBox="1"/>
          <p:nvPr/>
        </p:nvSpPr>
        <p:spPr>
          <a:xfrm>
            <a:off x="0" y="3758684"/>
            <a:ext cx="9144000" cy="707886"/>
          </a:xfrm>
          <a:prstGeom prst="rect">
            <a:avLst/>
          </a:prstGeom>
          <a:noFill/>
        </p:spPr>
        <p:txBody>
          <a:bodyPr wrap="square">
            <a:spAutoFit/>
          </a:bodyPr>
          <a:lstStyle/>
          <a:p>
            <a:pPr algn="ctr"/>
            <a:r>
              <a:rPr lang="en-US" sz="4000" b="1" dirty="0"/>
              <a:t>https://www.menti.com/alrkevhp4x79</a:t>
            </a:r>
          </a:p>
        </p:txBody>
      </p:sp>
      <p:pic>
        <p:nvPicPr>
          <p:cNvPr id="5" name="Picture 4" descr="A qr code on a white background&#10;&#10;Description automatically generated">
            <a:extLst>
              <a:ext uri="{FF2B5EF4-FFF2-40B4-BE49-F238E27FC236}">
                <a16:creationId xmlns:a16="http://schemas.microsoft.com/office/drawing/2014/main" id="{23BF89FF-699E-85E5-66F4-88024DFDB4DE}"/>
              </a:ext>
            </a:extLst>
          </p:cNvPr>
          <p:cNvPicPr>
            <a:picLocks noChangeAspect="1"/>
          </p:cNvPicPr>
          <p:nvPr/>
        </p:nvPicPr>
        <p:blipFill>
          <a:blip r:embed="rId2"/>
          <a:stretch>
            <a:fillRect/>
          </a:stretch>
        </p:blipFill>
        <p:spPr>
          <a:xfrm>
            <a:off x="3024187" y="0"/>
            <a:ext cx="3095625" cy="3095625"/>
          </a:xfrm>
          <a:prstGeom prst="rect">
            <a:avLst/>
          </a:prstGeom>
        </p:spPr>
      </p:pic>
      <p:sp>
        <p:nvSpPr>
          <p:cNvPr id="6" name="TextBox 5">
            <a:extLst>
              <a:ext uri="{FF2B5EF4-FFF2-40B4-BE49-F238E27FC236}">
                <a16:creationId xmlns:a16="http://schemas.microsoft.com/office/drawing/2014/main" id="{18908220-A191-0A17-95A0-B1233EC3CFEA}"/>
              </a:ext>
            </a:extLst>
          </p:cNvPr>
          <p:cNvSpPr txBox="1"/>
          <p:nvPr/>
        </p:nvSpPr>
        <p:spPr>
          <a:xfrm>
            <a:off x="0" y="3067288"/>
            <a:ext cx="9144000" cy="707886"/>
          </a:xfrm>
          <a:prstGeom prst="rect">
            <a:avLst/>
          </a:prstGeom>
          <a:noFill/>
        </p:spPr>
        <p:txBody>
          <a:bodyPr wrap="square">
            <a:spAutoFit/>
          </a:bodyPr>
          <a:lstStyle/>
          <a:p>
            <a:pPr algn="ctr"/>
            <a:r>
              <a:rPr lang="en-US" sz="4000" b="1" dirty="0" err="1"/>
              <a:t>Menti</a:t>
            </a:r>
            <a:r>
              <a:rPr lang="en-US" sz="4000" b="1" dirty="0"/>
              <a:t> Access Code: </a:t>
            </a:r>
            <a:r>
              <a:rPr lang="en-US" sz="4000" b="1" u="sng" dirty="0"/>
              <a:t>4191 6615</a:t>
            </a:r>
            <a:endParaRPr lang="en-US" sz="4000" b="1" dirty="0"/>
          </a:p>
        </p:txBody>
      </p:sp>
    </p:spTree>
    <p:extLst>
      <p:ext uri="{BB962C8B-B14F-4D97-AF65-F5344CB8AC3E}">
        <p14:creationId xmlns:p14="http://schemas.microsoft.com/office/powerpoint/2010/main" val="275407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Compensation Philosophy</a:t>
            </a:r>
          </a:p>
        </p:txBody>
      </p:sp>
      <p:sp>
        <p:nvSpPr>
          <p:cNvPr id="2" name="TextBox 1">
            <a:extLst>
              <a:ext uri="{FF2B5EF4-FFF2-40B4-BE49-F238E27FC236}">
                <a16:creationId xmlns:a16="http://schemas.microsoft.com/office/drawing/2014/main" id="{C4FFEF68-BF11-4C55-BE6A-784B1E883550}"/>
              </a:ext>
            </a:extLst>
          </p:cNvPr>
          <p:cNvSpPr txBox="1"/>
          <p:nvPr/>
        </p:nvSpPr>
        <p:spPr>
          <a:xfrm>
            <a:off x="759854" y="965915"/>
            <a:ext cx="7521261" cy="1323439"/>
          </a:xfrm>
          <a:prstGeom prst="rect">
            <a:avLst/>
          </a:prstGeom>
          <a:noFill/>
        </p:spPr>
        <p:txBody>
          <a:bodyPr wrap="square" rtlCol="0">
            <a:spAutoFit/>
          </a:bodyPr>
          <a:lstStyle/>
          <a:p>
            <a:r>
              <a:rPr lang="en-US" sz="2000" dirty="0">
                <a:latin typeface="Arial Nova" panose="020B0504020202020204" pitchFamily="34" charset="0"/>
              </a:rPr>
              <a:t>Develop a compensation plan using national benchmarks:</a:t>
            </a:r>
          </a:p>
          <a:p>
            <a:pPr marL="800100" lvl="1" indent="-342900">
              <a:buFont typeface="+mj-lt"/>
              <a:buAutoNum type="arabicPeriod"/>
            </a:pPr>
            <a:r>
              <a:rPr lang="en-US" sz="2000" dirty="0">
                <a:latin typeface="Arial Nova" panose="020B0504020202020204" pitchFamily="34" charset="0"/>
              </a:rPr>
              <a:t>Create a “salary grid” for base pay that is free of bias…</a:t>
            </a:r>
          </a:p>
          <a:p>
            <a:pPr marL="800100" lvl="1" indent="-342900">
              <a:buFont typeface="+mj-lt"/>
              <a:buAutoNum type="arabicPeriod"/>
            </a:pPr>
            <a:r>
              <a:rPr lang="en-US" sz="2000" dirty="0">
                <a:latin typeface="Arial Nova" panose="020B0504020202020204" pitchFamily="34" charset="0"/>
              </a:rPr>
              <a:t>…plus a rules &amp; merit-based incentive plan</a:t>
            </a:r>
          </a:p>
          <a:p>
            <a:endParaRPr lang="en-US" sz="2000" dirty="0">
              <a:latin typeface="Arial Nova" panose="020B0504020202020204" pitchFamily="34" charset="0"/>
            </a:endParaRPr>
          </a:p>
        </p:txBody>
      </p:sp>
      <p:sp>
        <p:nvSpPr>
          <p:cNvPr id="3" name="Rectangle: Rounded Corners 2">
            <a:extLst>
              <a:ext uri="{FF2B5EF4-FFF2-40B4-BE49-F238E27FC236}">
                <a16:creationId xmlns:a16="http://schemas.microsoft.com/office/drawing/2014/main" id="{D7CC700A-EA1C-4E28-8CB5-A2A247F9B8E2}"/>
              </a:ext>
            </a:extLst>
          </p:cNvPr>
          <p:cNvSpPr/>
          <p:nvPr/>
        </p:nvSpPr>
        <p:spPr>
          <a:xfrm>
            <a:off x="1214493" y="1638227"/>
            <a:ext cx="6725606" cy="293032"/>
          </a:xfrm>
          <a:prstGeom prst="roundRect">
            <a:avLst/>
          </a:prstGeom>
          <a:noFill/>
          <a:ln w="1905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4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“Bonus” Plan</a:t>
            </a:r>
          </a:p>
        </p:txBody>
      </p:sp>
      <p:sp>
        <p:nvSpPr>
          <p:cNvPr id="2" name="TextBox 1">
            <a:extLst>
              <a:ext uri="{FF2B5EF4-FFF2-40B4-BE49-F238E27FC236}">
                <a16:creationId xmlns:a16="http://schemas.microsoft.com/office/drawing/2014/main" id="{C4FFEF68-BF11-4C55-BE6A-784B1E883550}"/>
              </a:ext>
            </a:extLst>
          </p:cNvPr>
          <p:cNvSpPr txBox="1"/>
          <p:nvPr/>
        </p:nvSpPr>
        <p:spPr>
          <a:xfrm>
            <a:off x="759854" y="965915"/>
            <a:ext cx="7521261" cy="2862322"/>
          </a:xfrm>
          <a:prstGeom prst="rect">
            <a:avLst/>
          </a:prstGeom>
          <a:noFill/>
        </p:spPr>
        <p:txBody>
          <a:bodyPr wrap="square" rtlCol="0">
            <a:spAutoFit/>
          </a:bodyPr>
          <a:lstStyle/>
          <a:p>
            <a:r>
              <a:rPr lang="en-US" sz="2000" dirty="0">
                <a:latin typeface="Arial Nova" panose="020B0504020202020204" pitchFamily="34" charset="0"/>
              </a:rPr>
              <a:t>2.	Create an incentive plan for bonus pay</a:t>
            </a:r>
          </a:p>
          <a:p>
            <a:pPr marL="914400" lvl="1" indent="-457200">
              <a:buFont typeface="Wingdings" panose="05000000000000000000" pitchFamily="2" charset="2"/>
              <a:buChar char="ü"/>
            </a:pPr>
            <a:r>
              <a:rPr lang="en-US" sz="2000" dirty="0">
                <a:latin typeface="Arial Nova" panose="020B0504020202020204" pitchFamily="34" charset="0"/>
              </a:rPr>
              <a:t>Rules-based</a:t>
            </a:r>
          </a:p>
          <a:p>
            <a:pPr marL="914400" lvl="1" indent="-457200">
              <a:buFont typeface="Wingdings" panose="05000000000000000000" pitchFamily="2" charset="2"/>
              <a:buChar char="ü"/>
            </a:pPr>
            <a:r>
              <a:rPr lang="en-US" sz="2000" dirty="0">
                <a:latin typeface="Arial Nova" panose="020B0504020202020204" pitchFamily="34" charset="0"/>
              </a:rPr>
              <a:t>Merit-based</a:t>
            </a:r>
          </a:p>
          <a:p>
            <a:endParaRPr lang="en-US" sz="2000" dirty="0">
              <a:latin typeface="Arial Nova" panose="020B0504020202020204" pitchFamily="34" charset="0"/>
            </a:endParaRPr>
          </a:p>
          <a:p>
            <a:pPr marL="342900" indent="-342900">
              <a:buFont typeface="Wingdings" panose="05000000000000000000" pitchFamily="2" charset="2"/>
              <a:buChar char="Ø"/>
            </a:pPr>
            <a:r>
              <a:rPr lang="en-US" sz="2000" b="1" dirty="0">
                <a:latin typeface="Arial Nova" panose="020B0504020202020204" pitchFamily="34" charset="0"/>
              </a:rPr>
              <a:t>Clinical</a:t>
            </a:r>
            <a:r>
              <a:rPr lang="en-US" sz="2000" dirty="0">
                <a:latin typeface="Arial Nova" panose="020B0504020202020204" pitchFamily="34" charset="0"/>
              </a:rPr>
              <a:t>: RVU-based</a:t>
            </a:r>
          </a:p>
          <a:p>
            <a:pPr marL="342900" indent="-342900">
              <a:buFont typeface="Wingdings" panose="05000000000000000000" pitchFamily="2" charset="2"/>
              <a:buChar char="Ø"/>
            </a:pPr>
            <a:r>
              <a:rPr lang="en-US" sz="2000" b="1" dirty="0">
                <a:latin typeface="Arial Nova" panose="020B0504020202020204" pitchFamily="34" charset="0"/>
              </a:rPr>
              <a:t>Research</a:t>
            </a:r>
            <a:r>
              <a:rPr lang="en-US" sz="2000" dirty="0">
                <a:latin typeface="Arial Nova" panose="020B0504020202020204" pitchFamily="34" charset="0"/>
              </a:rPr>
              <a:t>: Count of direct/indirect $ + Publications </a:t>
            </a:r>
          </a:p>
          <a:p>
            <a:pPr marL="342900" indent="-342900">
              <a:buFont typeface="Wingdings" panose="05000000000000000000" pitchFamily="2" charset="2"/>
              <a:buChar char="Ø"/>
            </a:pPr>
            <a:r>
              <a:rPr lang="en-US" sz="2000" b="1" dirty="0">
                <a:latin typeface="Arial Nova" panose="020B0504020202020204" pitchFamily="34" charset="0"/>
              </a:rPr>
              <a:t>Education</a:t>
            </a:r>
            <a:r>
              <a:rPr lang="en-US" sz="2000" dirty="0">
                <a:latin typeface="Arial Nova" panose="020B0504020202020204" pitchFamily="34" charset="0"/>
              </a:rPr>
              <a:t>: Survey of educational activities, called “EVUs”</a:t>
            </a:r>
          </a:p>
          <a:p>
            <a:pPr marL="342900" indent="-342900">
              <a:buFont typeface="Wingdings" panose="05000000000000000000" pitchFamily="2" charset="2"/>
              <a:buChar char="Ø"/>
            </a:pPr>
            <a:r>
              <a:rPr lang="en-US" sz="2000" b="1" dirty="0">
                <a:latin typeface="Arial Nova" panose="020B0504020202020204" pitchFamily="34" charset="0"/>
              </a:rPr>
              <a:t>DEIJ</a:t>
            </a:r>
            <a:r>
              <a:rPr lang="en-US" sz="2000" dirty="0">
                <a:latin typeface="Arial Nova" panose="020B0504020202020204" pitchFamily="34" charset="0"/>
              </a:rPr>
              <a:t>: Survey of Diversity, Equity, Inclusion, &amp; Justice activities</a:t>
            </a:r>
          </a:p>
          <a:p>
            <a:pPr marL="342900" indent="-342900">
              <a:buFont typeface="Wingdings" panose="05000000000000000000" pitchFamily="2" charset="2"/>
              <a:buChar char="Ø"/>
            </a:pPr>
            <a:r>
              <a:rPr lang="en-US" sz="2000" b="1" dirty="0">
                <a:latin typeface="Arial Nova" panose="020B0504020202020204" pitchFamily="34" charset="0"/>
              </a:rPr>
              <a:t>Chief’s Discretionary</a:t>
            </a:r>
            <a:r>
              <a:rPr lang="en-US" sz="2000" dirty="0">
                <a:latin typeface="Arial Nova" panose="020B0504020202020204" pitchFamily="34" charset="0"/>
              </a:rPr>
              <a:t>: Division-specific point systems</a:t>
            </a:r>
          </a:p>
        </p:txBody>
      </p:sp>
    </p:spTree>
    <p:extLst>
      <p:ext uri="{BB962C8B-B14F-4D97-AF65-F5344CB8AC3E}">
        <p14:creationId xmlns:p14="http://schemas.microsoft.com/office/powerpoint/2010/main" val="9167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“Bonus” Plan</a:t>
            </a:r>
          </a:p>
        </p:txBody>
      </p:sp>
      <p:sp>
        <p:nvSpPr>
          <p:cNvPr id="2" name="TextBox 1">
            <a:extLst>
              <a:ext uri="{FF2B5EF4-FFF2-40B4-BE49-F238E27FC236}">
                <a16:creationId xmlns:a16="http://schemas.microsoft.com/office/drawing/2014/main" id="{C4FFEF68-BF11-4C55-BE6A-784B1E883550}"/>
              </a:ext>
            </a:extLst>
          </p:cNvPr>
          <p:cNvSpPr txBox="1"/>
          <p:nvPr/>
        </p:nvSpPr>
        <p:spPr>
          <a:xfrm>
            <a:off x="759854" y="965915"/>
            <a:ext cx="7521261" cy="1323439"/>
          </a:xfrm>
          <a:prstGeom prst="rect">
            <a:avLst/>
          </a:prstGeom>
          <a:noFill/>
        </p:spPr>
        <p:txBody>
          <a:bodyPr wrap="square" rtlCol="0">
            <a:spAutoFit/>
          </a:bodyPr>
          <a:lstStyle/>
          <a:p>
            <a:r>
              <a:rPr lang="en-US" sz="2000" dirty="0">
                <a:latin typeface="Arial Nova" panose="020B0504020202020204" pitchFamily="34" charset="0"/>
              </a:rPr>
              <a:t>2.	Create an incentive plan for bonus pay</a:t>
            </a:r>
          </a:p>
          <a:p>
            <a:pPr marL="914400" lvl="1" indent="-457200">
              <a:buFont typeface="Wingdings" panose="05000000000000000000" pitchFamily="2" charset="2"/>
              <a:buChar char="ü"/>
            </a:pPr>
            <a:r>
              <a:rPr lang="en-US" sz="2000" dirty="0">
                <a:latin typeface="Arial Nova" panose="020B0504020202020204" pitchFamily="34" charset="0"/>
              </a:rPr>
              <a:t>Rules-based</a:t>
            </a:r>
          </a:p>
          <a:p>
            <a:pPr marL="914400" lvl="1" indent="-457200">
              <a:buFont typeface="Wingdings" panose="05000000000000000000" pitchFamily="2" charset="2"/>
              <a:buChar char="ü"/>
            </a:pPr>
            <a:r>
              <a:rPr lang="en-US" sz="2000" dirty="0">
                <a:latin typeface="Arial Nova" panose="020B0504020202020204" pitchFamily="34" charset="0"/>
              </a:rPr>
              <a:t>Merit-based</a:t>
            </a:r>
          </a:p>
          <a:p>
            <a:endParaRPr lang="en-US" sz="2000" dirty="0">
              <a:latin typeface="Arial Nova" panose="020B0504020202020204" pitchFamily="34" charset="0"/>
            </a:endParaRPr>
          </a:p>
        </p:txBody>
      </p:sp>
      <p:sp>
        <p:nvSpPr>
          <p:cNvPr id="8" name="TextBox 7">
            <a:extLst>
              <a:ext uri="{FF2B5EF4-FFF2-40B4-BE49-F238E27FC236}">
                <a16:creationId xmlns:a16="http://schemas.microsoft.com/office/drawing/2014/main" id="{2D164F94-6E3F-4D98-8137-4798D7A9CD89}"/>
              </a:ext>
            </a:extLst>
          </p:cNvPr>
          <p:cNvSpPr txBox="1"/>
          <p:nvPr/>
        </p:nvSpPr>
        <p:spPr>
          <a:xfrm>
            <a:off x="841915" y="2352350"/>
            <a:ext cx="2865111" cy="1323439"/>
          </a:xfrm>
          <a:prstGeom prst="rect">
            <a:avLst/>
          </a:prstGeom>
          <a:noFill/>
        </p:spPr>
        <p:txBody>
          <a:bodyPr wrap="square" rtlCol="0">
            <a:spAutoFit/>
          </a:bodyPr>
          <a:lstStyle/>
          <a:p>
            <a:r>
              <a:rPr lang="en-US" sz="2000" dirty="0">
                <a:solidFill>
                  <a:schemeClr val="accent1">
                    <a:lumMod val="50000"/>
                  </a:schemeClr>
                </a:solidFill>
                <a:latin typeface="Arial Nova" panose="020B0504020202020204" pitchFamily="34" charset="0"/>
              </a:rPr>
              <a:t>Positives:</a:t>
            </a:r>
          </a:p>
          <a:p>
            <a:pPr marL="342900" indent="-342900">
              <a:buFont typeface="Arial" panose="020B0604020202020204" pitchFamily="34" charset="0"/>
              <a:buChar char="•"/>
            </a:pPr>
            <a:r>
              <a:rPr lang="en-US" sz="2000" dirty="0">
                <a:solidFill>
                  <a:schemeClr val="accent1">
                    <a:lumMod val="50000"/>
                  </a:schemeClr>
                </a:solidFill>
                <a:latin typeface="Arial Nova" panose="020B0504020202020204" pitchFamily="34" charset="0"/>
              </a:rPr>
              <a:t>Merit-based</a:t>
            </a:r>
          </a:p>
          <a:p>
            <a:pPr marL="342900" indent="-342900">
              <a:buFont typeface="Arial" panose="020B0604020202020204" pitchFamily="34" charset="0"/>
              <a:buChar char="•"/>
            </a:pPr>
            <a:r>
              <a:rPr lang="en-US" sz="2000" dirty="0">
                <a:solidFill>
                  <a:schemeClr val="accent1">
                    <a:lumMod val="50000"/>
                  </a:schemeClr>
                </a:solidFill>
                <a:latin typeface="Arial Nova" panose="020B0504020202020204" pitchFamily="34" charset="0"/>
              </a:rPr>
              <a:t>Data-driven</a:t>
            </a:r>
          </a:p>
          <a:p>
            <a:pPr marL="342900" indent="-342900">
              <a:buFont typeface="Arial" panose="020B0604020202020204" pitchFamily="34" charset="0"/>
              <a:buChar char="•"/>
            </a:pPr>
            <a:r>
              <a:rPr lang="en-US" sz="2000" dirty="0">
                <a:solidFill>
                  <a:schemeClr val="accent1">
                    <a:lumMod val="50000"/>
                  </a:schemeClr>
                </a:solidFill>
                <a:latin typeface="Arial Nova" panose="020B0504020202020204" pitchFamily="34" charset="0"/>
              </a:rPr>
              <a:t>Equitable (mostly)</a:t>
            </a:r>
          </a:p>
        </p:txBody>
      </p:sp>
      <p:sp>
        <p:nvSpPr>
          <p:cNvPr id="9" name="TextBox 8">
            <a:extLst>
              <a:ext uri="{FF2B5EF4-FFF2-40B4-BE49-F238E27FC236}">
                <a16:creationId xmlns:a16="http://schemas.microsoft.com/office/drawing/2014/main" id="{7B34DCB8-0E3F-4653-B398-F8A582FB7588}"/>
              </a:ext>
            </a:extLst>
          </p:cNvPr>
          <p:cNvSpPr txBox="1"/>
          <p:nvPr/>
        </p:nvSpPr>
        <p:spPr>
          <a:xfrm>
            <a:off x="5258167" y="2352350"/>
            <a:ext cx="3278588" cy="1631216"/>
          </a:xfrm>
          <a:prstGeom prst="rect">
            <a:avLst/>
          </a:prstGeom>
          <a:noFill/>
        </p:spPr>
        <p:txBody>
          <a:bodyPr wrap="square" rtlCol="0">
            <a:spAutoFit/>
          </a:bodyPr>
          <a:lstStyle/>
          <a:p>
            <a:r>
              <a:rPr lang="en-US" sz="2000" dirty="0">
                <a:solidFill>
                  <a:schemeClr val="accent5">
                    <a:lumMod val="75000"/>
                  </a:schemeClr>
                </a:solidFill>
                <a:latin typeface="Arial Nova" panose="020B0504020202020204" pitchFamily="34" charset="0"/>
              </a:rPr>
              <a:t>Negatives:</a:t>
            </a:r>
          </a:p>
          <a:p>
            <a:pPr marL="342900" indent="-342900">
              <a:buFont typeface="Arial" panose="020B0604020202020204" pitchFamily="34" charset="0"/>
              <a:buChar char="•"/>
            </a:pPr>
            <a:r>
              <a:rPr lang="en-US" sz="2000" dirty="0">
                <a:solidFill>
                  <a:schemeClr val="accent5">
                    <a:lumMod val="75000"/>
                  </a:schemeClr>
                </a:solidFill>
                <a:latin typeface="Arial Nova" panose="020B0504020202020204" pitchFamily="34" charset="0"/>
              </a:rPr>
              <a:t>Low dollar amounts</a:t>
            </a:r>
          </a:p>
          <a:p>
            <a:pPr marL="342900" indent="-342900">
              <a:buFont typeface="Arial" panose="020B0604020202020204" pitchFamily="34" charset="0"/>
              <a:buChar char="•"/>
            </a:pPr>
            <a:r>
              <a:rPr lang="en-US" sz="2000" dirty="0">
                <a:solidFill>
                  <a:schemeClr val="accent5">
                    <a:lumMod val="75000"/>
                  </a:schemeClr>
                </a:solidFill>
                <a:latin typeface="Arial Nova" panose="020B0504020202020204" pitchFamily="34" charset="0"/>
              </a:rPr>
              <a:t>RVU-generating opportunity not always equal</a:t>
            </a:r>
          </a:p>
        </p:txBody>
      </p:sp>
    </p:spTree>
    <p:extLst>
      <p:ext uri="{BB962C8B-B14F-4D97-AF65-F5344CB8AC3E}">
        <p14:creationId xmlns:p14="http://schemas.microsoft.com/office/powerpoint/2010/main" val="11759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CA16A35-01C9-431D-AD90-DBCF74103BEE}"/>
              </a:ext>
            </a:extLst>
          </p:cNvPr>
          <p:cNvPicPr>
            <a:picLocks noChangeAspect="1"/>
          </p:cNvPicPr>
          <p:nvPr/>
        </p:nvPicPr>
        <p:blipFill>
          <a:blip r:embed="rId3"/>
          <a:stretch>
            <a:fillRect/>
          </a:stretch>
        </p:blipFill>
        <p:spPr>
          <a:xfrm>
            <a:off x="741593" y="750275"/>
            <a:ext cx="3547598" cy="3774830"/>
          </a:xfrm>
          <a:prstGeom prst="rect">
            <a:avLst/>
          </a:prstGeom>
        </p:spPr>
      </p:pic>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Bonus as % of Total Comp</a:t>
            </a:r>
          </a:p>
        </p:txBody>
      </p:sp>
      <p:pic>
        <p:nvPicPr>
          <p:cNvPr id="25" name="Picture 24">
            <a:extLst>
              <a:ext uri="{FF2B5EF4-FFF2-40B4-BE49-F238E27FC236}">
                <a16:creationId xmlns:a16="http://schemas.microsoft.com/office/drawing/2014/main" id="{A9693E18-B57B-473C-9731-E9A81F3D0C17}"/>
              </a:ext>
            </a:extLst>
          </p:cNvPr>
          <p:cNvPicPr>
            <a:picLocks noChangeAspect="1"/>
          </p:cNvPicPr>
          <p:nvPr/>
        </p:nvPicPr>
        <p:blipFill>
          <a:blip r:embed="rId4"/>
          <a:stretch>
            <a:fillRect/>
          </a:stretch>
        </p:blipFill>
        <p:spPr>
          <a:xfrm>
            <a:off x="7284322" y="3552057"/>
            <a:ext cx="1574976" cy="809198"/>
          </a:xfrm>
          <a:prstGeom prst="rect">
            <a:avLst/>
          </a:prstGeom>
        </p:spPr>
      </p:pic>
      <p:sp>
        <p:nvSpPr>
          <p:cNvPr id="5" name="TextBox 4">
            <a:extLst>
              <a:ext uri="{FF2B5EF4-FFF2-40B4-BE49-F238E27FC236}">
                <a16:creationId xmlns:a16="http://schemas.microsoft.com/office/drawing/2014/main" id="{F66402D7-4F72-4299-B593-D452E130F963}"/>
              </a:ext>
            </a:extLst>
          </p:cNvPr>
          <p:cNvSpPr txBox="1"/>
          <p:nvPr/>
        </p:nvSpPr>
        <p:spPr>
          <a:xfrm>
            <a:off x="5398137" y="1551986"/>
            <a:ext cx="2882978"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Arial Nova" panose="020B0504020202020204" pitchFamily="34" charset="0"/>
              </a:rPr>
              <a:t>Median bonus: 5.7%</a:t>
            </a:r>
          </a:p>
        </p:txBody>
      </p:sp>
    </p:spTree>
    <p:extLst>
      <p:ext uri="{BB962C8B-B14F-4D97-AF65-F5344CB8AC3E}">
        <p14:creationId xmlns:p14="http://schemas.microsoft.com/office/powerpoint/2010/main" val="8187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Questions</a:t>
            </a:r>
          </a:p>
        </p:txBody>
      </p:sp>
      <p:sp>
        <p:nvSpPr>
          <p:cNvPr id="2" name="TextBox 1">
            <a:extLst>
              <a:ext uri="{FF2B5EF4-FFF2-40B4-BE49-F238E27FC236}">
                <a16:creationId xmlns:a16="http://schemas.microsoft.com/office/drawing/2014/main" id="{C4FFEF68-BF11-4C55-BE6A-784B1E883550}"/>
              </a:ext>
            </a:extLst>
          </p:cNvPr>
          <p:cNvSpPr txBox="1"/>
          <p:nvPr/>
        </p:nvSpPr>
        <p:spPr>
          <a:xfrm>
            <a:off x="759854" y="965915"/>
            <a:ext cx="7521261" cy="1323439"/>
          </a:xfrm>
          <a:prstGeom prst="rect">
            <a:avLst/>
          </a:prstGeom>
          <a:noFill/>
        </p:spPr>
        <p:txBody>
          <a:bodyPr wrap="square" rtlCol="0">
            <a:spAutoFit/>
          </a:bodyPr>
          <a:lstStyle/>
          <a:p>
            <a:pPr marL="457200" indent="-457200">
              <a:buFont typeface="+mj-lt"/>
              <a:buAutoNum type="arabicPeriod"/>
            </a:pPr>
            <a:r>
              <a:rPr lang="en-US" sz="2000" dirty="0">
                <a:latin typeface="Arial Nova" panose="020B0504020202020204" pitchFamily="34" charset="0"/>
              </a:rPr>
              <a:t>Does you institution consider merit in base compensation?</a:t>
            </a:r>
          </a:p>
          <a:p>
            <a:pPr marL="457200" indent="-457200">
              <a:buFont typeface="+mj-lt"/>
              <a:buAutoNum type="arabicPeriod"/>
            </a:pPr>
            <a:r>
              <a:rPr lang="en-US" sz="2000" dirty="0">
                <a:latin typeface="Arial Nova" panose="020B0504020202020204" pitchFamily="34" charset="0"/>
              </a:rPr>
              <a:t>Does your bonus plan reward merit?</a:t>
            </a:r>
          </a:p>
          <a:p>
            <a:pPr marL="457200" indent="-457200">
              <a:buFont typeface="+mj-lt"/>
              <a:buAutoNum type="arabicPeriod"/>
            </a:pPr>
            <a:r>
              <a:rPr lang="en-US" sz="2000" dirty="0">
                <a:latin typeface="Arial Nova" panose="020B0504020202020204" pitchFamily="34" charset="0"/>
              </a:rPr>
              <a:t>Are your faculty motivated by their bonuses?</a:t>
            </a:r>
          </a:p>
          <a:p>
            <a:endParaRPr lang="en-US" sz="2000" dirty="0">
              <a:latin typeface="Arial Nova" panose="020B0504020202020204" pitchFamily="34" charset="0"/>
            </a:endParaRPr>
          </a:p>
        </p:txBody>
      </p:sp>
    </p:spTree>
    <p:extLst>
      <p:ext uri="{BB962C8B-B14F-4D97-AF65-F5344CB8AC3E}">
        <p14:creationId xmlns:p14="http://schemas.microsoft.com/office/powerpoint/2010/main" val="26561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1C6F8BC5-65FC-43FF-8CFD-F655D23AD05B}"/>
              </a:ext>
            </a:extLst>
          </p:cNvPr>
          <p:cNvPicPr>
            <a:picLocks noChangeAspect="1"/>
          </p:cNvPicPr>
          <p:nvPr/>
        </p:nvPicPr>
        <p:blipFill>
          <a:blip r:embed="rId2"/>
          <a:stretch>
            <a:fillRect/>
          </a:stretch>
        </p:blipFill>
        <p:spPr>
          <a:xfrm>
            <a:off x="190886" y="92274"/>
            <a:ext cx="2156075" cy="215607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C4829BC-19D0-4C28-9C86-B6A4AF08974D}"/>
              </a:ext>
            </a:extLst>
          </p:cNvPr>
          <p:cNvPicPr>
            <a:picLocks noChangeAspect="1"/>
          </p:cNvPicPr>
          <p:nvPr/>
        </p:nvPicPr>
        <p:blipFill>
          <a:blip r:embed="rId3"/>
          <a:stretch>
            <a:fillRect/>
          </a:stretch>
        </p:blipFill>
        <p:spPr>
          <a:xfrm>
            <a:off x="7772400" y="1911187"/>
            <a:ext cx="1268924" cy="3076179"/>
          </a:xfrm>
          <a:prstGeom prst="rect">
            <a:avLst/>
          </a:prstGeom>
        </p:spPr>
      </p:pic>
      <p:sp>
        <p:nvSpPr>
          <p:cNvPr id="6" name="Subtitle 5">
            <a:extLst>
              <a:ext uri="{FF2B5EF4-FFF2-40B4-BE49-F238E27FC236}">
                <a16:creationId xmlns:a16="http://schemas.microsoft.com/office/drawing/2014/main" id="{75238834-C5A8-155E-7B4A-68391749AD6D}"/>
              </a:ext>
            </a:extLst>
          </p:cNvPr>
          <p:cNvSpPr>
            <a:spLocks noGrp="1"/>
          </p:cNvSpPr>
          <p:nvPr>
            <p:ph type="subTitle" idx="1"/>
          </p:nvPr>
        </p:nvSpPr>
        <p:spPr>
          <a:xfrm>
            <a:off x="1427163" y="3667656"/>
            <a:ext cx="6400800" cy="993708"/>
          </a:xfrm>
        </p:spPr>
        <p:txBody>
          <a:bodyPr>
            <a:normAutofit/>
          </a:bodyPr>
          <a:lstStyle/>
          <a:p>
            <a:r>
              <a:rPr lang="en-US" dirty="0"/>
              <a:t>Tyler Sebahar</a:t>
            </a:r>
          </a:p>
          <a:p>
            <a:r>
              <a:rPr lang="en-US" dirty="0"/>
              <a:t>Director of Finance and Budget</a:t>
            </a:r>
          </a:p>
          <a:p>
            <a:endParaRPr lang="en-US" dirty="0"/>
          </a:p>
        </p:txBody>
      </p:sp>
      <p:sp>
        <p:nvSpPr>
          <p:cNvPr id="12" name="Title 1">
            <a:extLst>
              <a:ext uri="{FF2B5EF4-FFF2-40B4-BE49-F238E27FC236}">
                <a16:creationId xmlns:a16="http://schemas.microsoft.com/office/drawing/2014/main" id="{8FE06DFC-58B0-7556-E51D-E5048D0DEA21}"/>
              </a:ext>
            </a:extLst>
          </p:cNvPr>
          <p:cNvSpPr>
            <a:spLocks noGrp="1"/>
          </p:cNvSpPr>
          <p:nvPr>
            <p:ph type="ctrTitle"/>
          </p:nvPr>
        </p:nvSpPr>
        <p:spPr>
          <a:xfrm>
            <a:off x="1023938" y="2250385"/>
            <a:ext cx="6985000" cy="1102519"/>
          </a:xfrm>
        </p:spPr>
        <p:txBody>
          <a:bodyPr>
            <a:normAutofit fontScale="90000"/>
          </a:bodyPr>
          <a:lstStyle/>
          <a:p>
            <a:r>
              <a:rPr lang="en-US" dirty="0"/>
              <a:t>Compensation Collaborations</a:t>
            </a:r>
            <a:br>
              <a:rPr lang="en-US" dirty="0"/>
            </a:br>
            <a:r>
              <a:rPr lang="en-US" sz="1688" b="1" dirty="0"/>
              <a:t>a transparent approach to faculty incentive pay</a:t>
            </a:r>
            <a:endParaRPr lang="en-US" dirty="0"/>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8EAB5C-E458-4AA3-80F0-DE9FF9D12A5F}"/>
              </a:ext>
            </a:extLst>
          </p:cNvPr>
          <p:cNvSpPr>
            <a:spLocks noGrp="1"/>
          </p:cNvSpPr>
          <p:nvPr>
            <p:ph type="body" sz="quarter" idx="10"/>
          </p:nvPr>
        </p:nvSpPr>
        <p:spPr>
          <a:xfrm>
            <a:off x="1460500" y="1381125"/>
            <a:ext cx="6080125" cy="1662963"/>
          </a:xfrm>
        </p:spPr>
        <p:txBody>
          <a:bodyPr/>
          <a:lstStyle/>
          <a:p>
            <a:r>
              <a:rPr lang="en-US" dirty="0"/>
              <a:t>SPRING MEETING RECAP</a:t>
            </a:r>
          </a:p>
        </p:txBody>
      </p:sp>
      <p:sp>
        <p:nvSpPr>
          <p:cNvPr id="3" name="Text Placeholder 2">
            <a:extLst>
              <a:ext uri="{FF2B5EF4-FFF2-40B4-BE49-F238E27FC236}">
                <a16:creationId xmlns:a16="http://schemas.microsoft.com/office/drawing/2014/main" id="{3B979D88-26F8-0123-A664-AA98A16DF98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8FDE23D-E200-7611-26E0-12AA5E37C61C}"/>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068AC80-487D-65A5-A761-973F827C062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547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D35C-97DF-4513-8670-A31F7F6092DF}"/>
              </a:ext>
            </a:extLst>
          </p:cNvPr>
          <p:cNvSpPr>
            <a:spLocks noGrp="1"/>
          </p:cNvSpPr>
          <p:nvPr>
            <p:ph type="title"/>
          </p:nvPr>
        </p:nvSpPr>
        <p:spPr/>
        <p:txBody>
          <a:bodyPr/>
          <a:lstStyle/>
          <a:p>
            <a:r>
              <a:rPr lang="en-US" dirty="0"/>
              <a:t>ELEMENTS OF COMPENSATION PLANS</a:t>
            </a:r>
          </a:p>
        </p:txBody>
      </p:sp>
      <p:sp>
        <p:nvSpPr>
          <p:cNvPr id="3" name="Content Placeholder 2">
            <a:extLst>
              <a:ext uri="{FF2B5EF4-FFF2-40B4-BE49-F238E27FC236}">
                <a16:creationId xmlns:a16="http://schemas.microsoft.com/office/drawing/2014/main" id="{E009FA33-5A19-4004-A175-34990C60EEEB}"/>
              </a:ext>
            </a:extLst>
          </p:cNvPr>
          <p:cNvSpPr>
            <a:spLocks noGrp="1"/>
          </p:cNvSpPr>
          <p:nvPr>
            <p:ph sz="half" idx="1"/>
          </p:nvPr>
        </p:nvSpPr>
        <p:spPr/>
        <p:txBody>
          <a:bodyPr/>
          <a:lstStyle/>
          <a:p>
            <a:r>
              <a:rPr lang="en-US" dirty="0"/>
              <a:t>Establish </a:t>
            </a:r>
            <a:r>
              <a:rPr lang="en-US" b="1" dirty="0"/>
              <a:t>Specialty Specific </a:t>
            </a:r>
            <a:r>
              <a:rPr lang="en-US" dirty="0"/>
              <a:t>Benchmarks</a:t>
            </a:r>
          </a:p>
          <a:p>
            <a:r>
              <a:rPr lang="en-US" b="1" dirty="0"/>
              <a:t>Annual Salary </a:t>
            </a:r>
            <a:r>
              <a:rPr lang="en-US" dirty="0"/>
              <a:t>Based off Rank, Experience and Benchmarks/Percentile</a:t>
            </a:r>
          </a:p>
          <a:p>
            <a:r>
              <a:rPr lang="en-US" b="1" dirty="0"/>
              <a:t>Total Compensation</a:t>
            </a:r>
            <a:r>
              <a:rPr lang="en-US" dirty="0"/>
              <a:t> emphasized and used when comparing externally</a:t>
            </a:r>
            <a:endParaRPr lang="en-US" b="1" dirty="0"/>
          </a:p>
          <a:p>
            <a:r>
              <a:rPr lang="en-US" dirty="0"/>
              <a:t>Provide example of faculty compensation over their career</a:t>
            </a:r>
          </a:p>
          <a:p>
            <a:endParaRPr lang="en-US" dirty="0"/>
          </a:p>
        </p:txBody>
      </p:sp>
      <p:sp>
        <p:nvSpPr>
          <p:cNvPr id="4" name="Text Placeholder 3">
            <a:extLst>
              <a:ext uri="{FF2B5EF4-FFF2-40B4-BE49-F238E27FC236}">
                <a16:creationId xmlns:a16="http://schemas.microsoft.com/office/drawing/2014/main" id="{AB6117A3-9B49-465D-AA02-DAB26A0C5220}"/>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C78E17C2-347E-426E-B909-BCC87B77D59D}"/>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29D878BC-26AB-4B19-B112-07C30FBEB7A0}"/>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157FDA09-8211-427A-8DB3-E87AB21D09A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983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6C14-2E34-49CC-BB3E-D0D79753B3D3}"/>
              </a:ext>
            </a:extLst>
          </p:cNvPr>
          <p:cNvSpPr>
            <a:spLocks noGrp="1"/>
          </p:cNvSpPr>
          <p:nvPr>
            <p:ph type="title"/>
          </p:nvPr>
        </p:nvSpPr>
        <p:spPr/>
        <p:txBody>
          <a:bodyPr/>
          <a:lstStyle/>
          <a:p>
            <a:r>
              <a:rPr lang="en-US" dirty="0"/>
              <a:t>Determining annual salary</a:t>
            </a:r>
          </a:p>
        </p:txBody>
      </p:sp>
      <p:sp>
        <p:nvSpPr>
          <p:cNvPr id="3" name="Content Placeholder 2">
            <a:extLst>
              <a:ext uri="{FF2B5EF4-FFF2-40B4-BE49-F238E27FC236}">
                <a16:creationId xmlns:a16="http://schemas.microsoft.com/office/drawing/2014/main" id="{D8DC1184-B291-40FA-9552-25414E89DEFD}"/>
              </a:ext>
            </a:extLst>
          </p:cNvPr>
          <p:cNvSpPr>
            <a:spLocks noGrp="1"/>
          </p:cNvSpPr>
          <p:nvPr>
            <p:ph sz="half" idx="1"/>
          </p:nvPr>
        </p:nvSpPr>
        <p:spPr>
          <a:xfrm>
            <a:off x="690562" y="952032"/>
            <a:ext cx="7922759" cy="3344253"/>
          </a:xfrm>
        </p:spPr>
        <p:txBody>
          <a:bodyPr/>
          <a:lstStyle/>
          <a:p>
            <a:r>
              <a:rPr lang="en-US" sz="2000" dirty="0"/>
              <a:t>Compensation Plan used to determine salary at various stages:</a:t>
            </a:r>
          </a:p>
          <a:p>
            <a:pPr lvl="1"/>
            <a:r>
              <a:rPr lang="en-US" sz="1750" dirty="0"/>
              <a:t>Fiscal Year Budgeting</a:t>
            </a:r>
          </a:p>
          <a:p>
            <a:pPr lvl="1"/>
            <a:r>
              <a:rPr lang="en-US" sz="1750" dirty="0"/>
              <a:t>New Hire Offer Letters</a:t>
            </a:r>
          </a:p>
          <a:p>
            <a:pPr lvl="1"/>
            <a:r>
              <a:rPr lang="en-US" sz="1750" dirty="0"/>
              <a:t>Promotions</a:t>
            </a:r>
          </a:p>
          <a:p>
            <a:r>
              <a:rPr lang="en-US" sz="2000" dirty="0"/>
              <a:t>Example of Target Salary Percentiles, by Rank*:</a:t>
            </a:r>
          </a:p>
        </p:txBody>
      </p:sp>
      <p:sp>
        <p:nvSpPr>
          <p:cNvPr id="4" name="Text Placeholder 3">
            <a:extLst>
              <a:ext uri="{FF2B5EF4-FFF2-40B4-BE49-F238E27FC236}">
                <a16:creationId xmlns:a16="http://schemas.microsoft.com/office/drawing/2014/main" id="{275C4A33-7DAA-4618-B617-0050F2DE776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7118584-F92A-4693-89FC-06C4F02A228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BB4B1B5-0ED4-41B7-869C-B6114B7B016A}"/>
              </a:ext>
            </a:extLst>
          </p:cNvPr>
          <p:cNvSpPr>
            <a:spLocks noGrp="1"/>
          </p:cNvSpPr>
          <p:nvPr>
            <p:ph type="body" sz="quarter" idx="13"/>
          </p:nvPr>
        </p:nvSpPr>
        <p:spPr/>
        <p:txBody>
          <a:bodyPr/>
          <a:lstStyle/>
          <a:p>
            <a:endParaRPr lang="en-US"/>
          </a:p>
        </p:txBody>
      </p:sp>
      <p:sp>
        <p:nvSpPr>
          <p:cNvPr id="10" name="Content Placeholder 2">
            <a:extLst>
              <a:ext uri="{FF2B5EF4-FFF2-40B4-BE49-F238E27FC236}">
                <a16:creationId xmlns:a16="http://schemas.microsoft.com/office/drawing/2014/main" id="{2CAD3EAC-B877-429D-9474-567F39779778}"/>
              </a:ext>
            </a:extLst>
          </p:cNvPr>
          <p:cNvSpPr txBox="1">
            <a:spLocks/>
          </p:cNvSpPr>
          <p:nvPr/>
        </p:nvSpPr>
        <p:spPr>
          <a:xfrm>
            <a:off x="1524000" y="4575582"/>
            <a:ext cx="2673496" cy="244291"/>
          </a:xfrm>
          <a:prstGeom prst="rect">
            <a:avLst/>
          </a:prstGeom>
        </p:spPr>
        <p:txBody>
          <a:bodyPr/>
          <a:lstStyle>
            <a:lvl1pPr marL="548640" indent="-548640" algn="l" defTabSz="731520"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Roman"/>
              </a:defRPr>
            </a:lvl1pPr>
            <a:lvl2pPr marL="1188720" indent="-457200" algn="l" defTabSz="731520"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Roman"/>
              </a:defRPr>
            </a:lvl2pPr>
            <a:lvl3pPr marL="1828800" indent="-365760" algn="l" defTabSz="731520"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320" indent="-365760" algn="l" defTabSz="73152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Roman"/>
              </a:defRPr>
            </a:lvl4pPr>
            <a:lvl5pPr marL="3291840" indent="-365760" algn="l" defTabSz="73152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Roman"/>
              </a:defRPr>
            </a:lvl5pPr>
            <a:lvl6pPr marL="4023360" indent="-365760" algn="l" defTabSz="731520" rtl="0" eaLnBrk="1" latinLnBrk="0" hangingPunct="1">
              <a:spcBef>
                <a:spcPct val="20000"/>
              </a:spcBef>
              <a:buFont typeface="Arial"/>
              <a:buChar char="•"/>
              <a:defRPr sz="288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288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288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2880" kern="1200">
                <a:solidFill>
                  <a:schemeClr val="tx1"/>
                </a:solidFill>
                <a:latin typeface="+mn-lt"/>
                <a:ea typeface="+mn-ea"/>
                <a:cs typeface="+mn-cs"/>
              </a:defRPr>
            </a:lvl9pPr>
          </a:lstStyle>
          <a:p>
            <a:pPr marL="0" indent="0" defTabSz="457200">
              <a:buNone/>
            </a:pPr>
            <a:r>
              <a:rPr lang="en-US" sz="1250" dirty="0">
                <a:solidFill>
                  <a:prstClr val="black">
                    <a:lumMod val="65000"/>
                    <a:lumOff val="35000"/>
                  </a:prstClr>
                </a:solidFill>
              </a:rPr>
              <a:t>*Assumes 0 Years in Rank</a:t>
            </a:r>
            <a:endParaRPr lang="en-US" sz="1000" dirty="0">
              <a:solidFill>
                <a:prstClr val="black">
                  <a:lumMod val="65000"/>
                  <a:lumOff val="35000"/>
                </a:prstClr>
              </a:solidFill>
            </a:endParaRPr>
          </a:p>
        </p:txBody>
      </p:sp>
      <p:graphicFrame>
        <p:nvGraphicFramePr>
          <p:cNvPr id="11" name="Table 10">
            <a:extLst>
              <a:ext uri="{FF2B5EF4-FFF2-40B4-BE49-F238E27FC236}">
                <a16:creationId xmlns:a16="http://schemas.microsoft.com/office/drawing/2014/main" id="{37ACE45D-B018-4A45-BBE6-A3B115DD18C0}"/>
              </a:ext>
            </a:extLst>
          </p:cNvPr>
          <p:cNvGraphicFramePr>
            <a:graphicFrameLocks noGrp="1"/>
          </p:cNvGraphicFramePr>
          <p:nvPr/>
        </p:nvGraphicFramePr>
        <p:xfrm>
          <a:off x="1524000" y="3013482"/>
          <a:ext cx="6096000" cy="1562100"/>
        </p:xfrm>
        <a:graphic>
          <a:graphicData uri="http://schemas.openxmlformats.org/drawingml/2006/table">
            <a:tbl>
              <a:tblPr firstRow="1" bandRow="1">
                <a:tableStyleId>{7E9639D4-E3E2-4D34-9284-5A2195B3D0D7}</a:tableStyleId>
              </a:tblPr>
              <a:tblGrid>
                <a:gridCol w="2460401">
                  <a:extLst>
                    <a:ext uri="{9D8B030D-6E8A-4147-A177-3AD203B41FA5}">
                      <a16:colId xmlns:a16="http://schemas.microsoft.com/office/drawing/2014/main" val="1297240858"/>
                    </a:ext>
                  </a:extLst>
                </a:gridCol>
                <a:gridCol w="1603599">
                  <a:extLst>
                    <a:ext uri="{9D8B030D-6E8A-4147-A177-3AD203B41FA5}">
                      <a16:colId xmlns:a16="http://schemas.microsoft.com/office/drawing/2014/main" val="36631136"/>
                    </a:ext>
                  </a:extLst>
                </a:gridCol>
                <a:gridCol w="2032000">
                  <a:extLst>
                    <a:ext uri="{9D8B030D-6E8A-4147-A177-3AD203B41FA5}">
                      <a16:colId xmlns:a16="http://schemas.microsoft.com/office/drawing/2014/main" val="3619005525"/>
                    </a:ext>
                  </a:extLst>
                </a:gridCol>
              </a:tblGrid>
              <a:tr h="590550">
                <a:tc>
                  <a:txBody>
                    <a:bodyPr/>
                    <a:lstStyle/>
                    <a:p>
                      <a:r>
                        <a:rPr lang="en-US" sz="1800" dirty="0">
                          <a:latin typeface="Century Gothic" panose="020B0502020202020204" pitchFamily="34" charset="0"/>
                        </a:rPr>
                        <a:t>Rank</a:t>
                      </a:r>
                    </a:p>
                  </a:txBody>
                  <a:tcPr marL="57150" marR="57150" marT="28575" marB="28575"/>
                </a:tc>
                <a:tc>
                  <a:txBody>
                    <a:bodyPr/>
                    <a:lstStyle/>
                    <a:p>
                      <a:r>
                        <a:rPr lang="en-US" sz="1800" dirty="0">
                          <a:latin typeface="Century Gothic" panose="020B0502020202020204" pitchFamily="34" charset="0"/>
                        </a:rPr>
                        <a:t>AAAP/AAMC Percentile</a:t>
                      </a:r>
                    </a:p>
                  </a:txBody>
                  <a:tcPr marL="57150" marR="57150" marT="28575" marB="28575"/>
                </a:tc>
                <a:tc>
                  <a:txBody>
                    <a:bodyPr/>
                    <a:lstStyle/>
                    <a:p>
                      <a:r>
                        <a:rPr lang="en-US" sz="1800" dirty="0">
                          <a:latin typeface="Century Gothic" panose="020B0502020202020204" pitchFamily="34" charset="0"/>
                        </a:rPr>
                        <a:t>Annual Salary</a:t>
                      </a:r>
                    </a:p>
                  </a:txBody>
                  <a:tcPr marL="57150" marR="57150" marT="28575" marB="28575"/>
                </a:tc>
                <a:extLst>
                  <a:ext uri="{0D108BD9-81ED-4DB2-BD59-A6C34878D82A}">
                    <a16:rowId xmlns:a16="http://schemas.microsoft.com/office/drawing/2014/main" val="2960024944"/>
                  </a:ext>
                </a:extLst>
              </a:tr>
              <a:tr h="323850">
                <a:tc>
                  <a:txBody>
                    <a:bodyPr/>
                    <a:lstStyle/>
                    <a:p>
                      <a:r>
                        <a:rPr lang="en-US" sz="1800" dirty="0">
                          <a:solidFill>
                            <a:schemeClr val="tx1">
                              <a:lumMod val="75000"/>
                              <a:lumOff val="25000"/>
                            </a:schemeClr>
                          </a:solidFill>
                          <a:latin typeface="Century Gothic" panose="020B0502020202020204" pitchFamily="34" charset="0"/>
                        </a:rPr>
                        <a:t>Assistant Professor</a:t>
                      </a:r>
                    </a:p>
                  </a:txBody>
                  <a:tcPr marL="57150" marR="57150" marT="28575" marB="28575"/>
                </a:tc>
                <a:tc>
                  <a:txBody>
                    <a:bodyPr/>
                    <a:lstStyle/>
                    <a:p>
                      <a:r>
                        <a:rPr lang="en-US" sz="1800" dirty="0">
                          <a:solidFill>
                            <a:schemeClr val="tx1">
                              <a:lumMod val="75000"/>
                              <a:lumOff val="25000"/>
                            </a:schemeClr>
                          </a:solidFill>
                          <a:latin typeface="Century Gothic" panose="020B0502020202020204" pitchFamily="34" charset="0"/>
                        </a:rPr>
                        <a:t>50</a:t>
                      </a:r>
                      <a:r>
                        <a:rPr lang="en-US" sz="1800" baseline="30000" dirty="0">
                          <a:solidFill>
                            <a:schemeClr val="tx1">
                              <a:lumMod val="75000"/>
                              <a:lumOff val="25000"/>
                            </a:schemeClr>
                          </a:solidFill>
                          <a:latin typeface="Century Gothic" panose="020B0502020202020204" pitchFamily="34" charset="0"/>
                        </a:rPr>
                        <a:t>th</a:t>
                      </a:r>
                      <a:endParaRPr lang="en-US" sz="1800" dirty="0">
                        <a:solidFill>
                          <a:schemeClr val="tx1">
                            <a:lumMod val="75000"/>
                            <a:lumOff val="25000"/>
                          </a:schemeClr>
                        </a:solidFill>
                        <a:latin typeface="Century Gothic" panose="020B0502020202020204" pitchFamily="34" charset="0"/>
                      </a:endParaRPr>
                    </a:p>
                  </a:txBody>
                  <a:tcPr marL="57150" marR="57150" marT="28575" marB="28575"/>
                </a:tc>
                <a:tc>
                  <a:txBody>
                    <a:bodyPr/>
                    <a:lstStyle/>
                    <a:p>
                      <a:r>
                        <a:rPr lang="en-US" sz="1800" dirty="0">
                          <a:solidFill>
                            <a:schemeClr val="tx1">
                              <a:lumMod val="75000"/>
                              <a:lumOff val="25000"/>
                            </a:schemeClr>
                          </a:solidFill>
                          <a:latin typeface="Century Gothic" panose="020B0502020202020204" pitchFamily="34" charset="0"/>
                        </a:rPr>
                        <a:t>$174,658</a:t>
                      </a:r>
                    </a:p>
                  </a:txBody>
                  <a:tcPr marL="57150" marR="57150" marT="28575" marB="28575"/>
                </a:tc>
                <a:extLst>
                  <a:ext uri="{0D108BD9-81ED-4DB2-BD59-A6C34878D82A}">
                    <a16:rowId xmlns:a16="http://schemas.microsoft.com/office/drawing/2014/main" val="502150947"/>
                  </a:ext>
                </a:extLst>
              </a:tr>
              <a:tr h="323850">
                <a:tc>
                  <a:txBody>
                    <a:bodyPr/>
                    <a:lstStyle/>
                    <a:p>
                      <a:r>
                        <a:rPr lang="en-US" sz="1800" dirty="0">
                          <a:solidFill>
                            <a:schemeClr val="tx1">
                              <a:lumMod val="75000"/>
                              <a:lumOff val="25000"/>
                            </a:schemeClr>
                          </a:solidFill>
                          <a:latin typeface="Century Gothic" panose="020B0502020202020204" pitchFamily="34" charset="0"/>
                        </a:rPr>
                        <a:t>Associate Professor</a:t>
                      </a:r>
                    </a:p>
                  </a:txBody>
                  <a:tcPr marL="57150" marR="57150" marT="28575" marB="28575"/>
                </a:tc>
                <a:tc>
                  <a: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latin typeface="Century Gothic" panose="020B0502020202020204" pitchFamily="34" charset="0"/>
                        </a:rPr>
                        <a:t>40</a:t>
                      </a:r>
                      <a:r>
                        <a:rPr lang="en-US" sz="1800" baseline="30000" dirty="0">
                          <a:solidFill>
                            <a:schemeClr val="tx1">
                              <a:lumMod val="75000"/>
                              <a:lumOff val="25000"/>
                            </a:schemeClr>
                          </a:solidFill>
                          <a:latin typeface="Century Gothic" panose="020B0502020202020204" pitchFamily="34" charset="0"/>
                        </a:rPr>
                        <a:t>th</a:t>
                      </a:r>
                      <a:endParaRPr lang="en-US" sz="1800" dirty="0">
                        <a:solidFill>
                          <a:schemeClr val="tx1">
                            <a:lumMod val="75000"/>
                            <a:lumOff val="25000"/>
                          </a:schemeClr>
                        </a:solidFill>
                        <a:latin typeface="Century Gothic" panose="020B0502020202020204" pitchFamily="34" charset="0"/>
                      </a:endParaRPr>
                    </a:p>
                  </a:txBody>
                  <a:tcPr marL="57150" marR="57150" marT="28575" marB="28575"/>
                </a:tc>
                <a:tc>
                  <a:txBody>
                    <a:bodyPr/>
                    <a:lstStyle/>
                    <a:p>
                      <a:r>
                        <a:rPr lang="en-US" sz="1800" dirty="0">
                          <a:solidFill>
                            <a:schemeClr val="tx1">
                              <a:lumMod val="75000"/>
                              <a:lumOff val="25000"/>
                            </a:schemeClr>
                          </a:solidFill>
                          <a:latin typeface="Century Gothic" panose="020B0502020202020204" pitchFamily="34" charset="0"/>
                        </a:rPr>
                        <a:t>$205,098</a:t>
                      </a:r>
                    </a:p>
                  </a:txBody>
                  <a:tcPr marL="57150" marR="57150" marT="28575" marB="28575"/>
                </a:tc>
                <a:extLst>
                  <a:ext uri="{0D108BD9-81ED-4DB2-BD59-A6C34878D82A}">
                    <a16:rowId xmlns:a16="http://schemas.microsoft.com/office/drawing/2014/main" val="49654716"/>
                  </a:ext>
                </a:extLst>
              </a:tr>
              <a:tr h="323850">
                <a:tc>
                  <a:txBody>
                    <a:bodyPr/>
                    <a:lstStyle/>
                    <a:p>
                      <a:r>
                        <a:rPr lang="en-US" sz="1800" dirty="0">
                          <a:solidFill>
                            <a:schemeClr val="tx1">
                              <a:lumMod val="75000"/>
                              <a:lumOff val="25000"/>
                            </a:schemeClr>
                          </a:solidFill>
                          <a:latin typeface="Century Gothic" panose="020B0502020202020204" pitchFamily="34" charset="0"/>
                        </a:rPr>
                        <a:t>Professor</a:t>
                      </a:r>
                    </a:p>
                  </a:txBody>
                  <a:tcPr marL="57150" marR="57150" marT="28575" marB="28575"/>
                </a:tc>
                <a:tc>
                  <a: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latin typeface="Century Gothic" panose="020B0502020202020204" pitchFamily="34" charset="0"/>
                        </a:rPr>
                        <a:t>30</a:t>
                      </a:r>
                      <a:r>
                        <a:rPr lang="en-US" sz="1800" baseline="30000" dirty="0">
                          <a:solidFill>
                            <a:schemeClr val="tx1">
                              <a:lumMod val="75000"/>
                              <a:lumOff val="25000"/>
                            </a:schemeClr>
                          </a:solidFill>
                          <a:latin typeface="Century Gothic" panose="020B0502020202020204" pitchFamily="34" charset="0"/>
                        </a:rPr>
                        <a:t>th</a:t>
                      </a:r>
                      <a:endParaRPr lang="en-US" sz="1800" dirty="0">
                        <a:solidFill>
                          <a:schemeClr val="tx1">
                            <a:lumMod val="75000"/>
                            <a:lumOff val="25000"/>
                          </a:schemeClr>
                        </a:solidFill>
                        <a:latin typeface="Century Gothic" panose="020B0502020202020204" pitchFamily="34" charset="0"/>
                      </a:endParaRPr>
                    </a:p>
                  </a:txBody>
                  <a:tcPr marL="57150" marR="57150" marT="28575" marB="28575"/>
                </a:tc>
                <a:tc>
                  <a:txBody>
                    <a:bodyPr/>
                    <a:lstStyle/>
                    <a:p>
                      <a:r>
                        <a:rPr lang="en-US" sz="1800" dirty="0">
                          <a:solidFill>
                            <a:schemeClr val="tx1">
                              <a:lumMod val="75000"/>
                              <a:lumOff val="25000"/>
                            </a:schemeClr>
                          </a:solidFill>
                          <a:latin typeface="Century Gothic" panose="020B0502020202020204" pitchFamily="34" charset="0"/>
                        </a:rPr>
                        <a:t>$239,479</a:t>
                      </a:r>
                    </a:p>
                  </a:txBody>
                  <a:tcPr marL="57150" marR="57150" marT="28575" marB="28575"/>
                </a:tc>
                <a:extLst>
                  <a:ext uri="{0D108BD9-81ED-4DB2-BD59-A6C34878D82A}">
                    <a16:rowId xmlns:a16="http://schemas.microsoft.com/office/drawing/2014/main" val="1874012110"/>
                  </a:ext>
                </a:extLst>
              </a:tr>
            </a:tbl>
          </a:graphicData>
        </a:graphic>
      </p:graphicFrame>
    </p:spTree>
    <p:extLst>
      <p:ext uri="{BB962C8B-B14F-4D97-AF65-F5344CB8AC3E}">
        <p14:creationId xmlns:p14="http://schemas.microsoft.com/office/powerpoint/2010/main" val="267216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1820-5788-4D9A-BF91-B0B124BB2E38}"/>
              </a:ext>
            </a:extLst>
          </p:cNvPr>
          <p:cNvSpPr>
            <a:spLocks noGrp="1"/>
          </p:cNvSpPr>
          <p:nvPr>
            <p:ph type="title"/>
          </p:nvPr>
        </p:nvSpPr>
        <p:spPr/>
        <p:txBody>
          <a:bodyPr/>
          <a:lstStyle/>
          <a:p>
            <a:r>
              <a:rPr lang="en-US" dirty="0"/>
              <a:t>COMPENSATION COLLABORATIONS</a:t>
            </a:r>
          </a:p>
        </p:txBody>
      </p:sp>
      <p:sp>
        <p:nvSpPr>
          <p:cNvPr id="3" name="Content Placeholder 2">
            <a:extLst>
              <a:ext uri="{FF2B5EF4-FFF2-40B4-BE49-F238E27FC236}">
                <a16:creationId xmlns:a16="http://schemas.microsoft.com/office/drawing/2014/main" id="{64388CD2-91B2-46D7-9347-139444B3AF9C}"/>
              </a:ext>
            </a:extLst>
          </p:cNvPr>
          <p:cNvSpPr>
            <a:spLocks noGrp="1"/>
          </p:cNvSpPr>
          <p:nvPr>
            <p:ph sz="half" idx="1"/>
          </p:nvPr>
        </p:nvSpPr>
        <p:spPr/>
        <p:txBody>
          <a:bodyPr/>
          <a:lstStyle/>
          <a:p>
            <a:r>
              <a:rPr lang="en-US" dirty="0"/>
              <a:t>Goals of meeting with Faculty:</a:t>
            </a:r>
          </a:p>
          <a:p>
            <a:pPr lvl="1"/>
            <a:r>
              <a:rPr lang="en-US" dirty="0"/>
              <a:t>Educate Faculty around Components of Salary and Total Compensation</a:t>
            </a:r>
          </a:p>
          <a:p>
            <a:pPr lvl="1"/>
            <a:r>
              <a:rPr lang="en-US" dirty="0"/>
              <a:t>Educate Faculty on Division Specific Compensation Plan and Benchmarking</a:t>
            </a:r>
          </a:p>
          <a:p>
            <a:pPr lvl="1"/>
            <a:r>
              <a:rPr lang="en-US" dirty="0"/>
              <a:t>Discuss Incentive Pay Considerations</a:t>
            </a:r>
          </a:p>
          <a:p>
            <a:pPr lvl="1"/>
            <a:r>
              <a:rPr lang="en-US" b="1" dirty="0">
                <a:solidFill>
                  <a:srgbClr val="C00000"/>
                </a:solidFill>
              </a:rPr>
              <a:t>Invite Feedback and Dialogue around a sensitive topic.</a:t>
            </a:r>
          </a:p>
        </p:txBody>
      </p:sp>
      <p:sp>
        <p:nvSpPr>
          <p:cNvPr id="4" name="Text Placeholder 3">
            <a:extLst>
              <a:ext uri="{FF2B5EF4-FFF2-40B4-BE49-F238E27FC236}">
                <a16:creationId xmlns:a16="http://schemas.microsoft.com/office/drawing/2014/main" id="{C97C057B-A36E-437D-A17B-0D3CA9A24F3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77C307A-E6B0-43E2-847C-5DF090D79D7F}"/>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EE282D3-4348-48E6-A0B6-AEE95261CF3B}"/>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08C177CD-709D-4E40-9A2A-030BAFB19EC7}"/>
              </a:ext>
            </a:extLst>
          </p:cNvPr>
          <p:cNvSpPr>
            <a:spLocks noGrp="1"/>
          </p:cNvSpPr>
          <p:nvPr>
            <p:ph type="body" sz="quarter" idx="15"/>
          </p:nvPr>
        </p:nvSpPr>
        <p:spPr/>
        <p:txBody>
          <a:bodyPr/>
          <a:lstStyle/>
          <a:p>
            <a:endParaRPr lang="en-US"/>
          </a:p>
        </p:txBody>
      </p:sp>
      <p:pic>
        <p:nvPicPr>
          <p:cNvPr id="4100" name="Picture 4" descr="Teamwork Organization Business Clip Art, PNG, 1000x1000px, Teamwork,  Animation, Business, Collaboration, Free Content Download Free">
            <a:extLst>
              <a:ext uri="{FF2B5EF4-FFF2-40B4-BE49-F238E27FC236}">
                <a16:creationId xmlns:a16="http://schemas.microsoft.com/office/drawing/2014/main" id="{57FC154C-7644-4BD3-939C-1EED578B4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040" y="229063"/>
            <a:ext cx="1234281" cy="123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9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CBC6-93E5-6222-A8EA-9AC9BA23D8FF}"/>
              </a:ext>
            </a:extLst>
          </p:cNvPr>
          <p:cNvSpPr txBox="1">
            <a:spLocks/>
          </p:cNvSpPr>
          <p:nvPr/>
        </p:nvSpPr>
        <p:spPr>
          <a:xfrm>
            <a:off x="628650" y="1988344"/>
            <a:ext cx="7886700" cy="2995136"/>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6200" b="1" dirty="0"/>
              <a:t>Compensation Plans</a:t>
            </a:r>
          </a:p>
          <a:p>
            <a:pPr algn="ctr"/>
            <a:endParaRPr lang="en-US" b="1" dirty="0"/>
          </a:p>
          <a:p>
            <a:pPr algn="ctr"/>
            <a:r>
              <a:rPr lang="en-US" sz="2500" dirty="0"/>
              <a:t>Jack Curran</a:t>
            </a:r>
          </a:p>
          <a:p>
            <a:pPr algn="ctr"/>
            <a:r>
              <a:rPr lang="en-US" sz="2500" dirty="0"/>
              <a:t>UNC School of Medicine, Department of Pediatrics</a:t>
            </a:r>
          </a:p>
        </p:txBody>
      </p:sp>
    </p:spTree>
    <p:extLst>
      <p:ext uri="{BB962C8B-B14F-4D97-AF65-F5344CB8AC3E}">
        <p14:creationId xmlns:p14="http://schemas.microsoft.com/office/powerpoint/2010/main" val="3139936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DA5B0-724D-CB3C-D1C6-C9CC0A284E61}"/>
              </a:ext>
            </a:extLst>
          </p:cNvPr>
          <p:cNvSpPr>
            <a:spLocks noGrp="1"/>
          </p:cNvSpPr>
          <p:nvPr>
            <p:ph type="body" sz="quarter" idx="10"/>
          </p:nvPr>
        </p:nvSpPr>
        <p:spPr>
          <a:xfrm>
            <a:off x="2271118" y="1333500"/>
            <a:ext cx="4572000" cy="1710588"/>
          </a:xfrm>
        </p:spPr>
        <p:txBody>
          <a:bodyPr/>
          <a:lstStyle/>
          <a:p>
            <a:r>
              <a:rPr lang="en-US" dirty="0"/>
              <a:t>INCENTIVE PAY</a:t>
            </a:r>
          </a:p>
        </p:txBody>
      </p:sp>
      <p:sp>
        <p:nvSpPr>
          <p:cNvPr id="3" name="Text Placeholder 2">
            <a:extLst>
              <a:ext uri="{FF2B5EF4-FFF2-40B4-BE49-F238E27FC236}">
                <a16:creationId xmlns:a16="http://schemas.microsoft.com/office/drawing/2014/main" id="{617EBF35-FC17-8BF2-D1D0-9AD8625EAB4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4C23689-9144-D20E-2A0C-06F579EE83ED}"/>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7298D59-D37A-1FB1-7E81-BB275687472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470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E277-1365-8F2C-3F25-F220AF7BDF7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33F4E9B-61D9-2966-61A2-310213DF4BD2}"/>
              </a:ext>
            </a:extLst>
          </p:cNvPr>
          <p:cNvSpPr>
            <a:spLocks noGrp="1"/>
          </p:cNvSpPr>
          <p:nvPr>
            <p:ph sz="half" idx="1"/>
          </p:nvPr>
        </p:nvSpPr>
        <p:spPr>
          <a:xfrm>
            <a:off x="690562" y="968375"/>
            <a:ext cx="7922759" cy="3697670"/>
          </a:xfrm>
        </p:spPr>
        <p:txBody>
          <a:bodyPr/>
          <a:lstStyle/>
          <a:p>
            <a:r>
              <a:rPr lang="en-US" dirty="0"/>
              <a:t>Develop an Incentive Plan, </a:t>
            </a:r>
            <a:r>
              <a:rPr lang="en-US" b="1" dirty="0"/>
              <a:t>Specialty Specific</a:t>
            </a:r>
          </a:p>
          <a:p>
            <a:r>
              <a:rPr lang="en-US" dirty="0"/>
              <a:t>Version 1.0: Incentivize </a:t>
            </a:r>
            <a:r>
              <a:rPr lang="en-US" b="1" dirty="0"/>
              <a:t>Clinical Work</a:t>
            </a:r>
          </a:p>
          <a:p>
            <a:pPr lvl="1"/>
            <a:r>
              <a:rPr lang="en-US" dirty="0"/>
              <a:t>Research, Education and Academic Efforts Incentivized through Promotion</a:t>
            </a:r>
          </a:p>
          <a:p>
            <a:r>
              <a:rPr lang="en-US" dirty="0"/>
              <a:t>Documented Incentive Plan improves transparency for faculty and reduces administrative burden/tension.</a:t>
            </a:r>
          </a:p>
        </p:txBody>
      </p:sp>
      <p:sp>
        <p:nvSpPr>
          <p:cNvPr id="4" name="Text Placeholder 3">
            <a:extLst>
              <a:ext uri="{FF2B5EF4-FFF2-40B4-BE49-F238E27FC236}">
                <a16:creationId xmlns:a16="http://schemas.microsoft.com/office/drawing/2014/main" id="{B60F81FD-2AAB-1DAC-446B-6E4720AC65ED}"/>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84A5E096-CF0A-EEDA-4B37-C2FE0D7FB4CC}"/>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77BF09F0-ACC1-A9C1-3AFD-D8A63D3C0AA3}"/>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FD52F54-9A31-207E-2145-E0C75C2CD33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161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9FD8-ECC0-B885-F010-CB9DAD45C437}"/>
              </a:ext>
            </a:extLst>
          </p:cNvPr>
          <p:cNvSpPr>
            <a:spLocks noGrp="1"/>
          </p:cNvSpPr>
          <p:nvPr>
            <p:ph type="title"/>
          </p:nvPr>
        </p:nvSpPr>
        <p:spPr/>
        <p:txBody>
          <a:bodyPr/>
          <a:lstStyle/>
          <a:p>
            <a:r>
              <a:rPr lang="en-US" dirty="0"/>
              <a:t>Process roadmap</a:t>
            </a:r>
          </a:p>
        </p:txBody>
      </p:sp>
      <p:sp>
        <p:nvSpPr>
          <p:cNvPr id="4" name="Text Placeholder 3">
            <a:extLst>
              <a:ext uri="{FF2B5EF4-FFF2-40B4-BE49-F238E27FC236}">
                <a16:creationId xmlns:a16="http://schemas.microsoft.com/office/drawing/2014/main" id="{071F39D0-7125-9459-45E3-60372690664D}"/>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8E028832-C11C-9A11-4D7F-A240E0CC3AA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BDAA525-8B1F-729C-32C9-F0A46A0011DF}"/>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C573835-DEF2-3E05-79DE-CB4749A5B673}"/>
              </a:ext>
            </a:extLst>
          </p:cNvPr>
          <p:cNvSpPr>
            <a:spLocks noGrp="1"/>
          </p:cNvSpPr>
          <p:nvPr>
            <p:ph type="body" sz="quarter" idx="15"/>
          </p:nvPr>
        </p:nvSpPr>
        <p:spPr/>
        <p:txBody>
          <a:bodyPr/>
          <a:lstStyle/>
          <a:p>
            <a:endParaRPr lang="en-US"/>
          </a:p>
        </p:txBody>
      </p:sp>
      <p:sp>
        <p:nvSpPr>
          <p:cNvPr id="8" name="Content Placeholder 2">
            <a:extLst>
              <a:ext uri="{FF2B5EF4-FFF2-40B4-BE49-F238E27FC236}">
                <a16:creationId xmlns:a16="http://schemas.microsoft.com/office/drawing/2014/main" id="{C39D0374-F2D9-CDEB-EF80-1791BF2E727A}"/>
              </a:ext>
            </a:extLst>
          </p:cNvPr>
          <p:cNvSpPr>
            <a:spLocks noGrp="1"/>
          </p:cNvSpPr>
          <p:nvPr>
            <p:ph sz="half" idx="1"/>
          </p:nvPr>
        </p:nvSpPr>
        <p:spPr>
          <a:xfrm>
            <a:off x="690562" y="1364605"/>
            <a:ext cx="8294688" cy="3344253"/>
          </a:xfrm>
        </p:spPr>
        <p:txBody>
          <a:bodyPr/>
          <a:lstStyle/>
          <a:p>
            <a:pPr marL="464344" indent="-464344">
              <a:buFont typeface="+mj-lt"/>
              <a:buAutoNum type="arabicPeriod"/>
            </a:pPr>
            <a:r>
              <a:rPr lang="en-US" sz="2500" dirty="0"/>
              <a:t>Develop Department </a:t>
            </a:r>
            <a:r>
              <a:rPr lang="en-US" sz="2500" b="1" dirty="0"/>
              <a:t>Guidelines and Best Practices</a:t>
            </a:r>
          </a:p>
          <a:p>
            <a:pPr marL="464344" indent="-464344">
              <a:buFont typeface="+mj-lt"/>
              <a:buAutoNum type="arabicPeriod"/>
            </a:pPr>
            <a:r>
              <a:rPr lang="en-US" sz="2500" dirty="0"/>
              <a:t>Provide Guidelines + Incentive Plan </a:t>
            </a:r>
            <a:r>
              <a:rPr lang="en-US" sz="2500" b="1" dirty="0"/>
              <a:t>Template</a:t>
            </a:r>
            <a:r>
              <a:rPr lang="en-US" sz="2500" dirty="0"/>
              <a:t> to Divisions</a:t>
            </a:r>
          </a:p>
          <a:p>
            <a:pPr marL="464344" indent="-464344">
              <a:buFont typeface="+mj-lt"/>
              <a:buAutoNum type="arabicPeriod"/>
            </a:pPr>
            <a:r>
              <a:rPr lang="en-US" sz="2500" dirty="0"/>
              <a:t>Divisions </a:t>
            </a:r>
            <a:r>
              <a:rPr lang="en-US" sz="2500" b="1" dirty="0"/>
              <a:t>Draft</a:t>
            </a:r>
            <a:r>
              <a:rPr lang="en-US" sz="2500" dirty="0"/>
              <a:t> Incentive Plan</a:t>
            </a:r>
          </a:p>
          <a:p>
            <a:pPr marL="464344" indent="-464344">
              <a:buFont typeface="+mj-lt"/>
              <a:buAutoNum type="arabicPeriod"/>
            </a:pPr>
            <a:r>
              <a:rPr lang="en-US" sz="2500" b="1" dirty="0"/>
              <a:t>Compile</a:t>
            </a:r>
            <a:r>
              <a:rPr lang="en-US" sz="2500" dirty="0"/>
              <a:t> and </a:t>
            </a:r>
            <a:r>
              <a:rPr lang="en-US" sz="2500" b="1" dirty="0"/>
              <a:t>Review</a:t>
            </a:r>
            <a:r>
              <a:rPr lang="en-US" sz="2500" dirty="0"/>
              <a:t> All Incentive Plans</a:t>
            </a:r>
          </a:p>
          <a:p>
            <a:pPr marL="464344" indent="-464344">
              <a:buFont typeface="+mj-lt"/>
              <a:buAutoNum type="arabicPeriod"/>
            </a:pPr>
            <a:r>
              <a:rPr lang="en-US" sz="2500" dirty="0"/>
              <a:t>Discuss, Adjust and </a:t>
            </a:r>
            <a:r>
              <a:rPr lang="en-US" sz="2500" b="1" dirty="0"/>
              <a:t>Approve</a:t>
            </a:r>
            <a:r>
              <a:rPr lang="en-US" sz="2500" dirty="0"/>
              <a:t> Plan for Each Division</a:t>
            </a:r>
          </a:p>
          <a:p>
            <a:pPr>
              <a:buFont typeface="Courier New" panose="02070309020205020404" pitchFamily="49" charset="0"/>
              <a:buChar char="o"/>
            </a:pPr>
            <a:endParaRPr lang="en-US" sz="2500" dirty="0"/>
          </a:p>
          <a:p>
            <a:pPr marL="0" indent="0">
              <a:buNone/>
            </a:pPr>
            <a:endParaRPr lang="en-US" sz="2500" dirty="0"/>
          </a:p>
          <a:p>
            <a:pPr marL="864394" lvl="1" indent="-464344">
              <a:buFont typeface="+mj-lt"/>
              <a:buAutoNum type="arabicPeriod"/>
            </a:pPr>
            <a:endParaRPr lang="en-US" sz="2500" dirty="0"/>
          </a:p>
          <a:p>
            <a:pPr lvl="1"/>
            <a:endParaRPr lang="en-US" sz="2500" dirty="0"/>
          </a:p>
        </p:txBody>
      </p:sp>
      <p:pic>
        <p:nvPicPr>
          <p:cNvPr id="9" name="Picture 2" descr="Our Engineering Roadmap. We just completed our engineering road… | by Mark  Ng | ProAndroidDev">
            <a:extLst>
              <a:ext uri="{FF2B5EF4-FFF2-40B4-BE49-F238E27FC236}">
                <a16:creationId xmlns:a16="http://schemas.microsoft.com/office/drawing/2014/main" id="{4BC4D267-DB71-D178-AB50-2752DF83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744" y="154181"/>
            <a:ext cx="1672828" cy="106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2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21E3-5F54-BA60-46E4-D1FAC4BB517B}"/>
              </a:ext>
            </a:extLst>
          </p:cNvPr>
          <p:cNvSpPr>
            <a:spLocks noGrp="1"/>
          </p:cNvSpPr>
          <p:nvPr>
            <p:ph type="title"/>
          </p:nvPr>
        </p:nvSpPr>
        <p:spPr/>
        <p:txBody>
          <a:bodyPr/>
          <a:lstStyle/>
          <a:p>
            <a:r>
              <a:rPr lang="en-US" dirty="0"/>
              <a:t>Important considerations</a:t>
            </a:r>
          </a:p>
        </p:txBody>
      </p:sp>
      <p:sp>
        <p:nvSpPr>
          <p:cNvPr id="3" name="Content Placeholder 2">
            <a:extLst>
              <a:ext uri="{FF2B5EF4-FFF2-40B4-BE49-F238E27FC236}">
                <a16:creationId xmlns:a16="http://schemas.microsoft.com/office/drawing/2014/main" id="{A62CF607-DD16-C540-1CC6-DB3F7706DC6A}"/>
              </a:ext>
            </a:extLst>
          </p:cNvPr>
          <p:cNvSpPr>
            <a:spLocks noGrp="1"/>
          </p:cNvSpPr>
          <p:nvPr>
            <p:ph sz="half" idx="1"/>
          </p:nvPr>
        </p:nvSpPr>
        <p:spPr>
          <a:xfrm>
            <a:off x="690562" y="1039812"/>
            <a:ext cx="7922759" cy="3626233"/>
          </a:xfrm>
        </p:spPr>
        <p:txBody>
          <a:bodyPr/>
          <a:lstStyle/>
          <a:p>
            <a:r>
              <a:rPr lang="en-US" sz="2500" dirty="0"/>
              <a:t>1.0 </a:t>
            </a:r>
            <a:r>
              <a:rPr lang="en-US" sz="2500" dirty="0" err="1"/>
              <a:t>cFTE</a:t>
            </a:r>
            <a:r>
              <a:rPr lang="en-US" sz="2500" dirty="0"/>
              <a:t> or Full-Time Clinical </a:t>
            </a:r>
            <a:r>
              <a:rPr lang="en-US" sz="2500" b="1" u="sng" dirty="0"/>
              <a:t>Expectation</a:t>
            </a:r>
            <a:endParaRPr lang="en-US" sz="2500" dirty="0"/>
          </a:p>
          <a:p>
            <a:pPr lvl="1"/>
            <a:r>
              <a:rPr lang="en-US" sz="2000" dirty="0"/>
              <a:t>Understanding full-time expectation is key to knowing when someone performs extra (</a:t>
            </a:r>
            <a:r>
              <a:rPr lang="en-US" sz="1500" i="1" dirty="0"/>
              <a:t>beyond contractual</a:t>
            </a:r>
            <a:r>
              <a:rPr lang="en-US" sz="2000" dirty="0"/>
              <a:t>)</a:t>
            </a:r>
          </a:p>
          <a:p>
            <a:r>
              <a:rPr lang="en-US" sz="2500" b="1" dirty="0"/>
              <a:t>Supported</a:t>
            </a:r>
            <a:r>
              <a:rPr lang="en-US" sz="2500" dirty="0"/>
              <a:t> (Protected) Efforts</a:t>
            </a:r>
          </a:p>
          <a:p>
            <a:pPr lvl="1"/>
            <a:r>
              <a:rPr lang="en-US" sz="2000" dirty="0"/>
              <a:t>Expectation is reduced based off other responsibilities (Research, Education, Clinical Admin, </a:t>
            </a:r>
            <a:r>
              <a:rPr lang="en-US" sz="2000" dirty="0" err="1"/>
              <a:t>etc</a:t>
            </a:r>
            <a:r>
              <a:rPr lang="en-US" sz="2000" dirty="0"/>
              <a:t>)</a:t>
            </a:r>
          </a:p>
          <a:p>
            <a:r>
              <a:rPr lang="en-US" sz="2500" dirty="0"/>
              <a:t>Academic Time</a:t>
            </a:r>
          </a:p>
          <a:p>
            <a:pPr lvl="1"/>
            <a:r>
              <a:rPr lang="en-US" sz="2000" dirty="0"/>
              <a:t>Guaranteed Academic Time above Clinical + Supported</a:t>
            </a:r>
          </a:p>
          <a:p>
            <a:r>
              <a:rPr lang="en-US" sz="2400" dirty="0"/>
              <a:t>Incentive </a:t>
            </a:r>
            <a:r>
              <a:rPr lang="en-US" sz="2400" b="1" dirty="0"/>
              <a:t>Rates/Amounts</a:t>
            </a:r>
          </a:p>
          <a:p>
            <a:endParaRPr lang="en-US" sz="2500" dirty="0"/>
          </a:p>
        </p:txBody>
      </p:sp>
      <p:sp>
        <p:nvSpPr>
          <p:cNvPr id="4" name="Text Placeholder 3">
            <a:extLst>
              <a:ext uri="{FF2B5EF4-FFF2-40B4-BE49-F238E27FC236}">
                <a16:creationId xmlns:a16="http://schemas.microsoft.com/office/drawing/2014/main" id="{D9E9E544-5BCC-88E7-DE8D-F4CE792675CA}"/>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ECA0EC65-E745-AD09-1A4C-9E2BB0BBDF0D}"/>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FDBF266D-BF39-93F7-B5D3-B9273E8781A4}"/>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CD469A23-E773-7368-0A08-F89597C53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2475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5A7D-C81F-3B0E-FA7E-F5045E8128AE}"/>
              </a:ext>
            </a:extLst>
          </p:cNvPr>
          <p:cNvSpPr>
            <a:spLocks noGrp="1"/>
          </p:cNvSpPr>
          <p:nvPr>
            <p:ph type="title"/>
          </p:nvPr>
        </p:nvSpPr>
        <p:spPr/>
        <p:txBody>
          <a:bodyPr/>
          <a:lstStyle/>
          <a:p>
            <a:r>
              <a:rPr lang="en-US" dirty="0"/>
              <a:t>Types of incentive</a:t>
            </a:r>
          </a:p>
        </p:txBody>
      </p:sp>
      <p:sp>
        <p:nvSpPr>
          <p:cNvPr id="3" name="Content Placeholder 2">
            <a:extLst>
              <a:ext uri="{FF2B5EF4-FFF2-40B4-BE49-F238E27FC236}">
                <a16:creationId xmlns:a16="http://schemas.microsoft.com/office/drawing/2014/main" id="{A3BE07E9-F5D1-806C-C4DA-0C19328CD716}"/>
              </a:ext>
            </a:extLst>
          </p:cNvPr>
          <p:cNvSpPr>
            <a:spLocks noGrp="1"/>
          </p:cNvSpPr>
          <p:nvPr>
            <p:ph sz="half" idx="1"/>
          </p:nvPr>
        </p:nvSpPr>
        <p:spPr>
          <a:xfrm>
            <a:off x="690562" y="1090554"/>
            <a:ext cx="7922759" cy="3344253"/>
          </a:xfrm>
        </p:spPr>
        <p:txBody>
          <a:bodyPr/>
          <a:lstStyle/>
          <a:p>
            <a:r>
              <a:rPr lang="en-US" b="1" dirty="0" err="1"/>
              <a:t>wRVU</a:t>
            </a:r>
            <a:r>
              <a:rPr lang="en-US" dirty="0"/>
              <a:t> Productivity</a:t>
            </a:r>
          </a:p>
          <a:p>
            <a:r>
              <a:rPr lang="en-US" b="1" dirty="0"/>
              <a:t>Shift-Base</a:t>
            </a:r>
            <a:r>
              <a:rPr lang="en-US" dirty="0"/>
              <a:t>d Incentive</a:t>
            </a:r>
          </a:p>
          <a:p>
            <a:pPr lvl="1"/>
            <a:r>
              <a:rPr lang="en-US" dirty="0"/>
              <a:t>Half/Full Day of Clinic</a:t>
            </a:r>
          </a:p>
          <a:p>
            <a:pPr lvl="1"/>
            <a:r>
              <a:rPr lang="en-US" dirty="0"/>
              <a:t>Inpatient Day/Week</a:t>
            </a:r>
          </a:p>
          <a:p>
            <a:pPr lvl="1"/>
            <a:r>
              <a:rPr lang="en-US" dirty="0"/>
              <a:t>Per Shift</a:t>
            </a:r>
          </a:p>
          <a:p>
            <a:r>
              <a:rPr lang="en-US" dirty="0"/>
              <a:t>Outreach</a:t>
            </a:r>
          </a:p>
          <a:p>
            <a:r>
              <a:rPr lang="en-US" dirty="0"/>
              <a:t>Procedural</a:t>
            </a:r>
          </a:p>
        </p:txBody>
      </p:sp>
      <p:sp>
        <p:nvSpPr>
          <p:cNvPr id="4" name="Text Placeholder 3">
            <a:extLst>
              <a:ext uri="{FF2B5EF4-FFF2-40B4-BE49-F238E27FC236}">
                <a16:creationId xmlns:a16="http://schemas.microsoft.com/office/drawing/2014/main" id="{7A54A55D-AED3-67F4-8CE3-52FDCCA11E79}"/>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A0F55951-90C1-DA6A-0A5C-90D53A9FE3AF}"/>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CDFC759-2425-6B1B-1335-95A2CFC1313B}"/>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A191D198-BC44-83F3-8517-754548A01F4B}"/>
              </a:ext>
            </a:extLst>
          </p:cNvPr>
          <p:cNvSpPr>
            <a:spLocks noGrp="1"/>
          </p:cNvSpPr>
          <p:nvPr>
            <p:ph type="body" sz="quarter" idx="15"/>
          </p:nvPr>
        </p:nvSpPr>
        <p:spPr/>
        <p:txBody>
          <a:bodyPr/>
          <a:lstStyle/>
          <a:p>
            <a:endParaRPr lang="en-US"/>
          </a:p>
        </p:txBody>
      </p:sp>
      <p:pic>
        <p:nvPicPr>
          <p:cNvPr id="1026" name="Picture 2" descr="Physician Compensation Models Seeing Modest Shifts - NEJM CareerCenter  Resources">
            <a:extLst>
              <a:ext uri="{FF2B5EF4-FFF2-40B4-BE49-F238E27FC236}">
                <a16:creationId xmlns:a16="http://schemas.microsoft.com/office/drawing/2014/main" id="{EB37189D-4B9C-3EC4-D71D-B9BC5F7FD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097" y="1529953"/>
            <a:ext cx="3720703" cy="208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3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A7CA-8B27-FDB6-E6E9-8416070F8405}"/>
              </a:ext>
            </a:extLst>
          </p:cNvPr>
          <p:cNvSpPr>
            <a:spLocks noGrp="1"/>
          </p:cNvSpPr>
          <p:nvPr>
            <p:ph type="title"/>
          </p:nvPr>
        </p:nvSpPr>
        <p:spPr/>
        <p:txBody>
          <a:bodyPr/>
          <a:lstStyle/>
          <a:p>
            <a:r>
              <a:rPr lang="en-US" dirty="0"/>
              <a:t>Typical scenario</a:t>
            </a:r>
          </a:p>
        </p:txBody>
      </p:sp>
      <p:sp>
        <p:nvSpPr>
          <p:cNvPr id="3" name="Content Placeholder 2">
            <a:extLst>
              <a:ext uri="{FF2B5EF4-FFF2-40B4-BE49-F238E27FC236}">
                <a16:creationId xmlns:a16="http://schemas.microsoft.com/office/drawing/2014/main" id="{2A47AC4F-5806-542E-E1BA-277D286806A3}"/>
              </a:ext>
            </a:extLst>
          </p:cNvPr>
          <p:cNvSpPr>
            <a:spLocks noGrp="1"/>
          </p:cNvSpPr>
          <p:nvPr>
            <p:ph sz="half" idx="1"/>
          </p:nvPr>
        </p:nvSpPr>
        <p:spPr>
          <a:xfrm>
            <a:off x="610621" y="1090554"/>
            <a:ext cx="7922759" cy="3344253"/>
          </a:xfrm>
        </p:spPr>
        <p:txBody>
          <a:bodyPr/>
          <a:lstStyle/>
          <a:p>
            <a:r>
              <a:rPr lang="en-US" sz="2500" dirty="0"/>
              <a:t>1.0 </a:t>
            </a:r>
            <a:r>
              <a:rPr lang="en-US" sz="2500" dirty="0" err="1"/>
              <a:t>cFT</a:t>
            </a:r>
            <a:r>
              <a:rPr lang="en-US" sz="2500" b="1" dirty="0" err="1"/>
              <a:t>Expectation</a:t>
            </a:r>
            <a:r>
              <a:rPr lang="en-US" sz="2500" dirty="0"/>
              <a:t> = 156 Shifts</a:t>
            </a:r>
          </a:p>
          <a:p>
            <a:r>
              <a:rPr lang="en-US" sz="2500" dirty="0"/>
              <a:t>Faculty Profile</a:t>
            </a:r>
          </a:p>
          <a:p>
            <a:pPr lvl="1"/>
            <a:r>
              <a:rPr lang="en-US" sz="2000" dirty="0"/>
              <a:t>0.10 FTE Medical Director</a:t>
            </a:r>
          </a:p>
          <a:p>
            <a:pPr lvl="1"/>
            <a:r>
              <a:rPr lang="en-US" sz="2000" dirty="0"/>
              <a:t>0.15 FTE Research Grant</a:t>
            </a:r>
          </a:p>
          <a:p>
            <a:pPr lvl="1"/>
            <a:r>
              <a:rPr lang="en-US" sz="2000" dirty="0"/>
              <a:t>0.75 </a:t>
            </a:r>
            <a:r>
              <a:rPr lang="en-US" sz="2000" dirty="0" err="1"/>
              <a:t>cFT</a:t>
            </a:r>
            <a:r>
              <a:rPr lang="en-US" sz="2000" b="1" dirty="0" err="1"/>
              <a:t>Expectation</a:t>
            </a:r>
            <a:r>
              <a:rPr lang="en-US" sz="2000" dirty="0"/>
              <a:t> = 117 Shifts</a:t>
            </a:r>
          </a:p>
          <a:p>
            <a:pPr lvl="2"/>
            <a:r>
              <a:rPr lang="en-US" sz="1600" i="1" dirty="0"/>
              <a:t>Additional Research, Education, Advocacy Part of Academic Time</a:t>
            </a:r>
          </a:p>
          <a:p>
            <a:r>
              <a:rPr lang="en-US" sz="2500" dirty="0"/>
              <a:t>125 Shifts Worked = 0.80 </a:t>
            </a:r>
            <a:r>
              <a:rPr lang="en-US" sz="2500" dirty="0" err="1"/>
              <a:t>cFT</a:t>
            </a:r>
            <a:r>
              <a:rPr lang="en-US" sz="2500" b="1" dirty="0" err="1"/>
              <a:t>Equivalent</a:t>
            </a:r>
            <a:endParaRPr lang="en-US" sz="2500" b="1" dirty="0"/>
          </a:p>
          <a:p>
            <a:r>
              <a:rPr lang="en-US" sz="2500" dirty="0"/>
              <a:t>0.05 </a:t>
            </a:r>
            <a:r>
              <a:rPr lang="en-US" sz="2500" dirty="0" err="1"/>
              <a:t>cFTE</a:t>
            </a:r>
            <a:r>
              <a:rPr lang="en-US" sz="2500" dirty="0"/>
              <a:t> = </a:t>
            </a:r>
            <a:r>
              <a:rPr lang="en-US" sz="2500" b="1" dirty="0"/>
              <a:t>8 Shifts Above Expectation</a:t>
            </a:r>
          </a:p>
        </p:txBody>
      </p:sp>
      <p:sp>
        <p:nvSpPr>
          <p:cNvPr id="4" name="Text Placeholder 3">
            <a:extLst>
              <a:ext uri="{FF2B5EF4-FFF2-40B4-BE49-F238E27FC236}">
                <a16:creationId xmlns:a16="http://schemas.microsoft.com/office/drawing/2014/main" id="{41E7DCE2-181E-07CB-AE5A-F5C8594D901B}"/>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70ADCFB5-3B42-300A-57F2-2F3B3ED42EB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A13CCED-61CE-BA9C-9094-F26C0FDEC08D}"/>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9ED84912-F5C2-3AC6-D19E-E5747AF7E6E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1299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EDDB65-A020-D217-A6D9-809CE8578542}"/>
              </a:ext>
            </a:extLst>
          </p:cNvPr>
          <p:cNvSpPr>
            <a:spLocks noGrp="1"/>
          </p:cNvSpPr>
          <p:nvPr>
            <p:ph type="body" sz="quarter" idx="10"/>
          </p:nvPr>
        </p:nvSpPr>
        <p:spPr/>
        <p:txBody>
          <a:bodyPr/>
          <a:lstStyle/>
          <a:p>
            <a:r>
              <a:rPr lang="en-US" dirty="0"/>
              <a:t>STAY TUNED!</a:t>
            </a:r>
          </a:p>
        </p:txBody>
      </p:sp>
      <p:sp>
        <p:nvSpPr>
          <p:cNvPr id="3" name="Text Placeholder 2">
            <a:extLst>
              <a:ext uri="{FF2B5EF4-FFF2-40B4-BE49-F238E27FC236}">
                <a16:creationId xmlns:a16="http://schemas.microsoft.com/office/drawing/2014/main" id="{0FB5C9CD-5C3E-226C-88AF-698C87949303}"/>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5FCDBF2B-C7C9-D715-1B71-E1A76E3A6B50}"/>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79CB0CA8-8794-5B20-6D40-A76CE1A917A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445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A3D972E-ABB2-6999-0DD9-9D318F9F1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
            <a:extLst>
              <a:ext uri="{FF2B5EF4-FFF2-40B4-BE49-F238E27FC236}">
                <a16:creationId xmlns:a16="http://schemas.microsoft.com/office/drawing/2014/main" id="{DF08E326-C19B-76B8-A084-85FEAA357217}"/>
              </a:ext>
            </a:extLst>
          </p:cNvPr>
          <p:cNvSpPr>
            <a:spLocks noChangeArrowheads="1"/>
          </p:cNvSpPr>
          <p:nvPr/>
        </p:nvSpPr>
        <p:spPr bwMode="auto">
          <a:xfrm>
            <a:off x="1645920" y="3164211"/>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charset="-128"/>
              </a:defRPr>
            </a:lvl1pPr>
            <a:lvl2pPr marL="742950" indent="-285750">
              <a:defRPr>
                <a:solidFill>
                  <a:schemeClr val="tx1"/>
                </a:solidFill>
                <a:latin typeface="Arial" panose="020B0604020202020204" pitchFamily="34" charset="0"/>
                <a:ea typeface="ヒラギノ角ゴ Pro W3" panose="020B0300000000000000" charset="-128"/>
              </a:defRPr>
            </a:lvl2pPr>
            <a:lvl3pPr marL="1143000" indent="-228600">
              <a:defRPr>
                <a:solidFill>
                  <a:schemeClr val="tx1"/>
                </a:solidFill>
                <a:latin typeface="Arial" panose="020B0604020202020204" pitchFamily="34" charset="0"/>
                <a:ea typeface="ヒラギノ角ゴ Pro W3" panose="020B0300000000000000" charset="-128"/>
              </a:defRPr>
            </a:lvl3pPr>
            <a:lvl4pPr marL="1600200" indent="-228600">
              <a:defRPr>
                <a:solidFill>
                  <a:schemeClr val="tx1"/>
                </a:solidFill>
                <a:latin typeface="Arial" panose="020B0604020202020204" pitchFamily="34" charset="0"/>
                <a:ea typeface="ヒラギノ角ゴ Pro W3" panose="020B0300000000000000" charset="-128"/>
              </a:defRPr>
            </a:lvl4pPr>
            <a:lvl5pPr marL="2057400" indent="-228600">
              <a:defRPr>
                <a:solidFill>
                  <a:schemeClr val="tx1"/>
                </a:solidFill>
                <a:latin typeface="Arial" panose="020B0604020202020204" pitchFamily="34" charset="0"/>
                <a:ea typeface="ヒラギノ角ゴ Pro W3" panose="020B030000000000000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9pPr>
          </a:lstStyle>
          <a:p>
            <a:r>
              <a:rPr lang="en-US" altLang="en-US" sz="3200" b="1" dirty="0"/>
              <a:t>Pediatric Emergency Medicine Compensation Analysis</a:t>
            </a:r>
          </a:p>
        </p:txBody>
      </p:sp>
      <p:sp>
        <p:nvSpPr>
          <p:cNvPr id="4" name="Text Placeholder 2">
            <a:extLst>
              <a:ext uri="{FF2B5EF4-FFF2-40B4-BE49-F238E27FC236}">
                <a16:creationId xmlns:a16="http://schemas.microsoft.com/office/drawing/2014/main" id="{0E907C5B-AA2F-E6CE-9676-0633A813310D}"/>
              </a:ext>
            </a:extLst>
          </p:cNvPr>
          <p:cNvSpPr>
            <a:spLocks noChangeArrowheads="1"/>
          </p:cNvSpPr>
          <p:nvPr/>
        </p:nvSpPr>
        <p:spPr bwMode="auto">
          <a:xfrm>
            <a:off x="1645920" y="4214057"/>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charset="-128"/>
              </a:defRPr>
            </a:lvl1pPr>
            <a:lvl2pPr marL="742950" indent="-285750">
              <a:defRPr>
                <a:solidFill>
                  <a:schemeClr val="tx1"/>
                </a:solidFill>
                <a:latin typeface="Arial" panose="020B0604020202020204" pitchFamily="34" charset="0"/>
                <a:ea typeface="ヒラギノ角ゴ Pro W3" panose="020B0300000000000000" charset="-128"/>
              </a:defRPr>
            </a:lvl2pPr>
            <a:lvl3pPr marL="1143000" indent="-228600">
              <a:defRPr>
                <a:solidFill>
                  <a:schemeClr val="tx1"/>
                </a:solidFill>
                <a:latin typeface="Arial" panose="020B0604020202020204" pitchFamily="34" charset="0"/>
                <a:ea typeface="ヒラギノ角ゴ Pro W3" panose="020B0300000000000000" charset="-128"/>
              </a:defRPr>
            </a:lvl3pPr>
            <a:lvl4pPr marL="1600200" indent="-228600">
              <a:defRPr>
                <a:solidFill>
                  <a:schemeClr val="tx1"/>
                </a:solidFill>
                <a:latin typeface="Arial" panose="020B0604020202020204" pitchFamily="34" charset="0"/>
                <a:ea typeface="ヒラギノ角ゴ Pro W3" panose="020B0300000000000000" charset="-128"/>
              </a:defRPr>
            </a:lvl4pPr>
            <a:lvl5pPr marL="2057400" indent="-228600">
              <a:defRPr>
                <a:solidFill>
                  <a:schemeClr val="tx1"/>
                </a:solidFill>
                <a:latin typeface="Arial" panose="020B0604020202020204" pitchFamily="34" charset="0"/>
                <a:ea typeface="ヒラギノ角ゴ Pro W3" panose="020B030000000000000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9pPr>
          </a:lstStyle>
          <a:p>
            <a:r>
              <a:rPr lang="en-US" altLang="en-US" sz="1600" b="1" dirty="0">
                <a:cs typeface="Arial" panose="020B0604020202020204" pitchFamily="34" charset="0"/>
              </a:rPr>
              <a:t>November 2, 2023</a:t>
            </a:r>
          </a:p>
        </p:txBody>
      </p:sp>
      <p:sp>
        <p:nvSpPr>
          <p:cNvPr id="5" name="Text Placeholder 2">
            <a:extLst>
              <a:ext uri="{FF2B5EF4-FFF2-40B4-BE49-F238E27FC236}">
                <a16:creationId xmlns:a16="http://schemas.microsoft.com/office/drawing/2014/main" id="{2FCD82B4-AAAE-EAFC-3247-6CF9DD65F09B}"/>
              </a:ext>
            </a:extLst>
          </p:cNvPr>
          <p:cNvSpPr>
            <a:spLocks noChangeArrowheads="1"/>
          </p:cNvSpPr>
          <p:nvPr/>
        </p:nvSpPr>
        <p:spPr bwMode="auto">
          <a:xfrm>
            <a:off x="1645920" y="4556957"/>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charset="-128"/>
              </a:defRPr>
            </a:lvl1pPr>
            <a:lvl2pPr marL="742950" indent="-285750">
              <a:defRPr>
                <a:solidFill>
                  <a:schemeClr val="tx1"/>
                </a:solidFill>
                <a:latin typeface="Arial" panose="020B0604020202020204" pitchFamily="34" charset="0"/>
                <a:ea typeface="ヒラギノ角ゴ Pro W3" panose="020B0300000000000000" charset="-128"/>
              </a:defRPr>
            </a:lvl2pPr>
            <a:lvl3pPr marL="1143000" indent="-228600">
              <a:defRPr>
                <a:solidFill>
                  <a:schemeClr val="tx1"/>
                </a:solidFill>
                <a:latin typeface="Arial" panose="020B0604020202020204" pitchFamily="34" charset="0"/>
                <a:ea typeface="ヒラギノ角ゴ Pro W3" panose="020B0300000000000000" charset="-128"/>
              </a:defRPr>
            </a:lvl3pPr>
            <a:lvl4pPr marL="1600200" indent="-228600">
              <a:defRPr>
                <a:solidFill>
                  <a:schemeClr val="tx1"/>
                </a:solidFill>
                <a:latin typeface="Arial" panose="020B0604020202020204" pitchFamily="34" charset="0"/>
                <a:ea typeface="ヒラギノ角ゴ Pro W3" panose="020B0300000000000000" charset="-128"/>
              </a:defRPr>
            </a:lvl4pPr>
            <a:lvl5pPr marL="2057400" indent="-228600">
              <a:defRPr>
                <a:solidFill>
                  <a:schemeClr val="tx1"/>
                </a:solidFill>
                <a:latin typeface="Arial" panose="020B0604020202020204" pitchFamily="34" charset="0"/>
                <a:ea typeface="ヒラギノ角ゴ Pro W3" panose="020B030000000000000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charset="-128"/>
              </a:defRPr>
            </a:lvl9pPr>
          </a:lstStyle>
          <a:p>
            <a:r>
              <a:rPr lang="en-US" altLang="en-US" sz="1400" b="1" dirty="0">
                <a:cs typeface="Arial" panose="020B0604020202020204" pitchFamily="34" charset="0"/>
              </a:rPr>
              <a:t>Kristen Meredith, Executive Director of the Department of Pediatrics</a:t>
            </a:r>
          </a:p>
        </p:txBody>
      </p:sp>
    </p:spTree>
    <p:extLst>
      <p:ext uri="{BB962C8B-B14F-4D97-AF65-F5344CB8AC3E}">
        <p14:creationId xmlns:p14="http://schemas.microsoft.com/office/powerpoint/2010/main" val="135480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680E23-2E8F-5F1C-622F-C2DF847234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469691"/>
            <a:ext cx="1438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169B5CA-2790-360C-8887-AA6889F5D31D}"/>
              </a:ext>
            </a:extLst>
          </p:cNvPr>
          <p:cNvSpPr/>
          <p:nvPr/>
        </p:nvSpPr>
        <p:spPr>
          <a:xfrm>
            <a:off x="0" y="4156953"/>
            <a:ext cx="9159875" cy="857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ooter Placeholder 4">
            <a:extLst>
              <a:ext uri="{FF2B5EF4-FFF2-40B4-BE49-F238E27FC236}">
                <a16:creationId xmlns:a16="http://schemas.microsoft.com/office/drawing/2014/main" id="{D155167B-6C21-4DB8-B092-13224AEC4663}"/>
              </a:ext>
            </a:extLst>
          </p:cNvPr>
          <p:cNvSpPr txBox="1">
            <a:spLocks noChangeArrowheads="1"/>
          </p:cNvSpPr>
          <p:nvPr/>
        </p:nvSpPr>
        <p:spPr bwMode="auto">
          <a:xfrm>
            <a:off x="6796087" y="463026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9pPr>
          </a:lstStyle>
          <a:p>
            <a:r>
              <a:rPr lang="en-US" altLang="en-US" sz="1000" b="1" dirty="0">
                <a:solidFill>
                  <a:srgbClr val="8B0021"/>
                </a:solidFill>
              </a:rPr>
              <a:t>Pediatric Emergency Medicine</a:t>
            </a:r>
          </a:p>
        </p:txBody>
      </p:sp>
      <p:sp>
        <p:nvSpPr>
          <p:cNvPr id="5" name="Text Placeholder 3">
            <a:extLst>
              <a:ext uri="{FF2B5EF4-FFF2-40B4-BE49-F238E27FC236}">
                <a16:creationId xmlns:a16="http://schemas.microsoft.com/office/drawing/2014/main" id="{197B554E-FACF-3931-EB2A-D122192E44DC}"/>
              </a:ext>
            </a:extLst>
          </p:cNvPr>
          <p:cNvSpPr txBox="1">
            <a:spLocks/>
          </p:cNvSpPr>
          <p:nvPr/>
        </p:nvSpPr>
        <p:spPr bwMode="auto">
          <a:xfrm>
            <a:off x="333283" y="113104"/>
            <a:ext cx="7962900" cy="4142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2000" b="1" dirty="0">
                <a:latin typeface="Arial" panose="020B0604020202020204" pitchFamily="34" charset="0"/>
                <a:cs typeface="Arial" panose="020B0604020202020204" pitchFamily="34" charset="0"/>
              </a:rPr>
              <a:t>Situation</a:t>
            </a:r>
          </a:p>
        </p:txBody>
      </p:sp>
      <p:sp>
        <p:nvSpPr>
          <p:cNvPr id="6" name="Text Placeholder 3">
            <a:extLst>
              <a:ext uri="{FF2B5EF4-FFF2-40B4-BE49-F238E27FC236}">
                <a16:creationId xmlns:a16="http://schemas.microsoft.com/office/drawing/2014/main" id="{40FE669A-59E3-65E3-3233-000F796E4647}"/>
              </a:ext>
            </a:extLst>
          </p:cNvPr>
          <p:cNvSpPr txBox="1">
            <a:spLocks/>
          </p:cNvSpPr>
          <p:nvPr/>
        </p:nvSpPr>
        <p:spPr bwMode="auto">
          <a:xfrm>
            <a:off x="333283" y="648604"/>
            <a:ext cx="7962900" cy="532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1400" dirty="0">
                <a:latin typeface="Arial" panose="020B0604020202020204" pitchFamily="34" charset="0"/>
                <a:cs typeface="Arial" panose="020B0604020202020204" pitchFamily="34" charset="0"/>
              </a:rPr>
              <a:t>The University of Chicago received a directive from the state requiring all shifts in the Pediatric Emergency Department (ED) be covered by board-certified/board-eligible physicians.</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400" dirty="0">
                <a:latin typeface="Arial" panose="020B0604020202020204" pitchFamily="34" charset="0"/>
                <a:cs typeface="Arial" panose="020B0604020202020204" pitchFamily="34" charset="0"/>
              </a:rPr>
              <a:t>The Comer ED has six shifts to cover per day:</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lvl="1" eaLnBrk="1" hangingPunct="1">
              <a:spcBef>
                <a:spcPts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Primary Coverage – 3 shifts per day </a:t>
            </a:r>
          </a:p>
          <a:p>
            <a:pPr lvl="2" eaLnBrk="1" hangingPunct="1">
              <a:spcBef>
                <a:spcPts val="0"/>
              </a:spcBef>
            </a:pPr>
            <a:r>
              <a:rPr lang="en-US" altLang="en-US" sz="1100" dirty="0">
                <a:latin typeface="Arial" panose="020B0604020202020204" pitchFamily="34" charset="0"/>
                <a:cs typeface="Arial" panose="020B0604020202020204" pitchFamily="34" charset="0"/>
              </a:rPr>
              <a:t>Covered by board-eligible/board-certified physicians</a:t>
            </a:r>
          </a:p>
          <a:p>
            <a:pPr lvl="1" eaLnBrk="1" hangingPunct="1">
              <a:spcBef>
                <a:spcPts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Secondary Coverage – 3 shifts per day</a:t>
            </a:r>
          </a:p>
          <a:p>
            <a:pPr lvl="2" eaLnBrk="1" hangingPunct="1">
              <a:spcBef>
                <a:spcPts val="0"/>
              </a:spcBef>
            </a:pPr>
            <a:r>
              <a:rPr lang="en-US" altLang="en-US" sz="1100" dirty="0">
                <a:latin typeface="Arial" panose="020B0604020202020204" pitchFamily="34" charset="0"/>
                <a:cs typeface="Arial" panose="020B0604020202020204" pitchFamily="34" charset="0"/>
              </a:rPr>
              <a:t>Covered by pediatricians with trauma/PEM experience</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400" dirty="0">
                <a:latin typeface="Arial" panose="020B0604020202020204" pitchFamily="34" charset="0"/>
                <a:cs typeface="Arial" panose="020B0604020202020204" pitchFamily="34" charset="0"/>
              </a:rPr>
              <a:t>Due to the shortage of Pediatric Emergency Medicine (PEM) physicians both nationally and throughout the Chicagoland area, in order to retain existing physicians, recruit, and meet state requirements for board-certified/board-eligible physician coverage in the ED, we conducted a deep-dive into our compensation model and determined a need to update to the existing compensation standards for PEM physicians. </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89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77810-74E3-EE00-133F-3DF9EEE08C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477311"/>
            <a:ext cx="1438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C3D37A-CF65-5450-18F3-636AF26C1C5C}"/>
              </a:ext>
            </a:extLst>
          </p:cNvPr>
          <p:cNvSpPr/>
          <p:nvPr/>
        </p:nvSpPr>
        <p:spPr>
          <a:xfrm>
            <a:off x="0" y="4164573"/>
            <a:ext cx="9159875" cy="857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ooter Placeholder 4">
            <a:extLst>
              <a:ext uri="{FF2B5EF4-FFF2-40B4-BE49-F238E27FC236}">
                <a16:creationId xmlns:a16="http://schemas.microsoft.com/office/drawing/2014/main" id="{6C961AE8-AB1F-1506-B4F4-863081224D4E}"/>
              </a:ext>
            </a:extLst>
          </p:cNvPr>
          <p:cNvSpPr txBox="1">
            <a:spLocks noChangeArrowheads="1"/>
          </p:cNvSpPr>
          <p:nvPr/>
        </p:nvSpPr>
        <p:spPr bwMode="auto">
          <a:xfrm>
            <a:off x="6796087" y="463788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9pPr>
          </a:lstStyle>
          <a:p>
            <a:r>
              <a:rPr lang="en-US" altLang="en-US" sz="1000" b="1" dirty="0">
                <a:solidFill>
                  <a:srgbClr val="8B0021"/>
                </a:solidFill>
              </a:rPr>
              <a:t>Pediatric Emergency Medicine</a:t>
            </a:r>
          </a:p>
        </p:txBody>
      </p:sp>
      <p:sp>
        <p:nvSpPr>
          <p:cNvPr id="5" name="Text Placeholder 3">
            <a:extLst>
              <a:ext uri="{FF2B5EF4-FFF2-40B4-BE49-F238E27FC236}">
                <a16:creationId xmlns:a16="http://schemas.microsoft.com/office/drawing/2014/main" id="{59F9C339-8ED8-92B4-24A2-893036CAFD08}"/>
              </a:ext>
            </a:extLst>
          </p:cNvPr>
          <p:cNvSpPr txBox="1">
            <a:spLocks/>
          </p:cNvSpPr>
          <p:nvPr/>
        </p:nvSpPr>
        <p:spPr bwMode="auto">
          <a:xfrm>
            <a:off x="333283" y="113104"/>
            <a:ext cx="7962900" cy="4142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1800" b="1" dirty="0">
                <a:latin typeface="Arial" panose="020B0604020202020204" pitchFamily="34" charset="0"/>
                <a:cs typeface="Arial" panose="020B0604020202020204" pitchFamily="34" charset="0"/>
              </a:rPr>
              <a:t>Approach &amp; Findings</a:t>
            </a:r>
          </a:p>
        </p:txBody>
      </p:sp>
      <p:sp>
        <p:nvSpPr>
          <p:cNvPr id="6" name="Text Placeholder 3">
            <a:extLst>
              <a:ext uri="{FF2B5EF4-FFF2-40B4-BE49-F238E27FC236}">
                <a16:creationId xmlns:a16="http://schemas.microsoft.com/office/drawing/2014/main" id="{765819A8-F43F-4672-E781-44C638EC95F3}"/>
              </a:ext>
            </a:extLst>
          </p:cNvPr>
          <p:cNvSpPr txBox="1">
            <a:spLocks/>
          </p:cNvSpPr>
          <p:nvPr/>
        </p:nvSpPr>
        <p:spPr bwMode="auto">
          <a:xfrm>
            <a:off x="333283" y="648604"/>
            <a:ext cx="7962900" cy="156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ts val="0"/>
              </a:spcBef>
              <a:spcAft>
                <a:spcPts val="600"/>
              </a:spcAft>
            </a:pPr>
            <a:r>
              <a:rPr lang="en-US" altLang="en-US" sz="1400" dirty="0">
                <a:latin typeface="Arial" panose="020B0604020202020204" pitchFamily="34" charset="0"/>
                <a:cs typeface="Arial" panose="020B0604020202020204" pitchFamily="34" charset="0"/>
              </a:rPr>
              <a:t>Coordinated moonlighting and locum tenens</a:t>
            </a:r>
          </a:p>
          <a:p>
            <a:pPr eaLnBrk="1" hangingPunct="1">
              <a:spcBef>
                <a:spcPts val="0"/>
              </a:spcBef>
              <a:spcAft>
                <a:spcPts val="600"/>
              </a:spcAft>
            </a:pPr>
            <a:r>
              <a:rPr lang="en-US" altLang="en-US" sz="1400" dirty="0">
                <a:latin typeface="Arial" panose="020B0604020202020204" pitchFamily="34" charset="0"/>
                <a:cs typeface="Arial" panose="020B0604020202020204" pitchFamily="34" charset="0"/>
              </a:rPr>
              <a:t>Surveyed our physicians </a:t>
            </a:r>
          </a:p>
          <a:p>
            <a:pPr eaLnBrk="1" hangingPunct="1">
              <a:spcBef>
                <a:spcPts val="0"/>
              </a:spcBef>
              <a:spcAft>
                <a:spcPts val="600"/>
              </a:spcAft>
            </a:pPr>
            <a:r>
              <a:rPr lang="en-US" altLang="en-US" sz="1400" dirty="0">
                <a:latin typeface="Arial" panose="020B0604020202020204" pitchFamily="34" charset="0"/>
                <a:cs typeface="Arial" panose="020B0604020202020204" pitchFamily="34" charset="0"/>
              </a:rPr>
              <a:t>Reviewed the compensation models and ED competing employment offers of peer institutions as compared to various benchmarks</a:t>
            </a:r>
          </a:p>
          <a:p>
            <a:pPr eaLnBrk="1" hangingPunct="1">
              <a:spcBef>
                <a:spcPts val="0"/>
              </a:spcBef>
              <a:spcAft>
                <a:spcPts val="600"/>
              </a:spcAft>
            </a:pPr>
            <a:r>
              <a:rPr lang="en-US" altLang="en-US" sz="1400" dirty="0">
                <a:latin typeface="Arial" panose="020B0604020202020204" pitchFamily="34" charset="0"/>
                <a:cs typeface="Arial" panose="020B0604020202020204" pitchFamily="34" charset="0"/>
              </a:rPr>
              <a:t>Despite salary benchmarks, recent recruitment trends reflect PEM salaries averaging at $250-$300/hour for Assistant Professors with some peer institutions providing a starting wage of $350/hour </a:t>
            </a:r>
          </a:p>
          <a:p>
            <a:pPr eaLnBrk="1" hangingPunct="1">
              <a:spcBef>
                <a:spcPts val="0"/>
              </a:spcBef>
              <a:spcAft>
                <a:spcPts val="600"/>
              </a:spcAft>
            </a:pPr>
            <a:r>
              <a:rPr lang="en-US" altLang="en-US" sz="1400" dirty="0">
                <a:latin typeface="Arial" panose="020B0604020202020204" pitchFamily="34" charset="0"/>
                <a:cs typeface="Arial" panose="020B0604020202020204" pitchFamily="34" charset="0"/>
              </a:rPr>
              <a:t>Based on the data, the Department of Pediatrics proposed pulling PEM from its standardized compensation model and developing a salary based on an hourly rate/shifts completed</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43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71D-6D6B-9D33-732C-66418A3C387C}"/>
              </a:ext>
            </a:extLst>
          </p:cNvPr>
          <p:cNvSpPr>
            <a:spLocks noGrp="1"/>
          </p:cNvSpPr>
          <p:nvPr>
            <p:ph type="title"/>
          </p:nvPr>
        </p:nvSpPr>
        <p:spPr/>
        <p:txBody>
          <a:bodyPr>
            <a:normAutofit fontScale="90000"/>
          </a:bodyPr>
          <a:lstStyle/>
          <a:p>
            <a:pPr algn="ctr"/>
            <a:r>
              <a:rPr lang="en-US" dirty="0"/>
              <a:t>UNC School of Medicine, Department of Pediatrics Compensation Plan</a:t>
            </a:r>
          </a:p>
        </p:txBody>
      </p:sp>
      <p:sp>
        <p:nvSpPr>
          <p:cNvPr id="3" name="Content Placeholder 2">
            <a:extLst>
              <a:ext uri="{FF2B5EF4-FFF2-40B4-BE49-F238E27FC236}">
                <a16:creationId xmlns:a16="http://schemas.microsoft.com/office/drawing/2014/main" id="{D9656561-E37B-6B72-95CA-495C5354005C}"/>
              </a:ext>
            </a:extLst>
          </p:cNvPr>
          <p:cNvSpPr>
            <a:spLocks noGrp="1"/>
          </p:cNvSpPr>
          <p:nvPr>
            <p:ph idx="1"/>
          </p:nvPr>
        </p:nvSpPr>
        <p:spPr/>
        <p:txBody>
          <a:bodyPr/>
          <a:lstStyle/>
          <a:p>
            <a:r>
              <a:rPr lang="en-US" dirty="0"/>
              <a:t>Guaranteed Base Salary, Department average is Median Compensation of AAAP benchmarks.</a:t>
            </a:r>
          </a:p>
          <a:p>
            <a:pPr lvl="1"/>
            <a:r>
              <a:rPr lang="en-US" dirty="0"/>
              <a:t>Assistant Professor: 48</a:t>
            </a:r>
            <a:r>
              <a:rPr lang="en-US" baseline="30000" dirty="0"/>
              <a:t>th</a:t>
            </a:r>
            <a:r>
              <a:rPr lang="en-US" dirty="0"/>
              <a:t> percentile</a:t>
            </a:r>
          </a:p>
          <a:p>
            <a:pPr lvl="1"/>
            <a:r>
              <a:rPr lang="en-US" dirty="0"/>
              <a:t>Associate Professor: 52</a:t>
            </a:r>
            <a:r>
              <a:rPr lang="en-US" baseline="30000" dirty="0"/>
              <a:t>nd</a:t>
            </a:r>
            <a:r>
              <a:rPr lang="en-US" dirty="0"/>
              <a:t> percentile</a:t>
            </a:r>
          </a:p>
          <a:p>
            <a:pPr lvl="1"/>
            <a:r>
              <a:rPr lang="en-US" dirty="0"/>
              <a:t>Full Professor: 45</a:t>
            </a:r>
            <a:r>
              <a:rPr lang="en-US" baseline="30000" dirty="0"/>
              <a:t>th</a:t>
            </a:r>
            <a:r>
              <a:rPr lang="en-US" dirty="0"/>
              <a:t> percentile</a:t>
            </a:r>
          </a:p>
          <a:p>
            <a:pPr marL="342900" lvl="1" indent="0">
              <a:buNone/>
            </a:pPr>
            <a:endParaRPr lang="en-US" dirty="0"/>
          </a:p>
          <a:p>
            <a:r>
              <a:rPr lang="en-US" dirty="0"/>
              <a:t>Incentive Compensation, typically $6,000 - $12,000 per faculty member, paid in September each year for the previous year’s performance.  </a:t>
            </a:r>
          </a:p>
          <a:p>
            <a:pPr lvl="1"/>
            <a:r>
              <a:rPr lang="en-US" dirty="0"/>
              <a:t>Incentives are 60% clinical, 40% academic</a:t>
            </a:r>
          </a:p>
        </p:txBody>
      </p:sp>
    </p:spTree>
    <p:extLst>
      <p:ext uri="{BB962C8B-B14F-4D97-AF65-F5344CB8AC3E}">
        <p14:creationId xmlns:p14="http://schemas.microsoft.com/office/powerpoint/2010/main" val="231560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C0E2F4-F302-BDBA-5AE4-1A28B6E566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465638"/>
            <a:ext cx="1438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91D176B-403F-23D1-83B9-CACF482A6124}"/>
              </a:ext>
            </a:extLst>
          </p:cNvPr>
          <p:cNvSpPr/>
          <p:nvPr/>
        </p:nvSpPr>
        <p:spPr>
          <a:xfrm>
            <a:off x="0" y="4152900"/>
            <a:ext cx="9159875" cy="857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ooter Placeholder 4">
            <a:extLst>
              <a:ext uri="{FF2B5EF4-FFF2-40B4-BE49-F238E27FC236}">
                <a16:creationId xmlns:a16="http://schemas.microsoft.com/office/drawing/2014/main" id="{8D179A79-8CBC-616D-A622-EC5476900369}"/>
              </a:ext>
            </a:extLst>
          </p:cNvPr>
          <p:cNvSpPr txBox="1">
            <a:spLocks noChangeArrowheads="1"/>
          </p:cNvSpPr>
          <p:nvPr/>
        </p:nvSpPr>
        <p:spPr bwMode="auto">
          <a:xfrm>
            <a:off x="6796087" y="462620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ヒラギノ角ゴ Pro W3" panose="020B0300000000000000" charset="-128"/>
                <a:cs typeface="+mn-cs"/>
              </a:defRPr>
            </a:lvl9pPr>
          </a:lstStyle>
          <a:p>
            <a:r>
              <a:rPr lang="en-US" altLang="en-US" sz="1000" b="1" dirty="0">
                <a:solidFill>
                  <a:srgbClr val="8B0021"/>
                </a:solidFill>
              </a:rPr>
              <a:t>Pediatric Emergency Medicine</a:t>
            </a:r>
          </a:p>
        </p:txBody>
      </p:sp>
      <p:sp>
        <p:nvSpPr>
          <p:cNvPr id="5" name="Text Placeholder 3">
            <a:extLst>
              <a:ext uri="{FF2B5EF4-FFF2-40B4-BE49-F238E27FC236}">
                <a16:creationId xmlns:a16="http://schemas.microsoft.com/office/drawing/2014/main" id="{6D264CB0-4F39-F0BA-D2B2-0AB5C52409E3}"/>
              </a:ext>
            </a:extLst>
          </p:cNvPr>
          <p:cNvSpPr txBox="1">
            <a:spLocks/>
          </p:cNvSpPr>
          <p:nvPr/>
        </p:nvSpPr>
        <p:spPr bwMode="auto">
          <a:xfrm>
            <a:off x="333283" y="120844"/>
            <a:ext cx="7962900" cy="4142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2000" b="1" dirty="0">
                <a:latin typeface="Arial" panose="020B0604020202020204" pitchFamily="34" charset="0"/>
                <a:cs typeface="Arial" panose="020B0604020202020204" pitchFamily="34" charset="0"/>
              </a:rPr>
              <a:t>Updated Salary Model</a:t>
            </a:r>
          </a:p>
        </p:txBody>
      </p:sp>
      <p:sp>
        <p:nvSpPr>
          <p:cNvPr id="6" name="Text Placeholder 3">
            <a:extLst>
              <a:ext uri="{FF2B5EF4-FFF2-40B4-BE49-F238E27FC236}">
                <a16:creationId xmlns:a16="http://schemas.microsoft.com/office/drawing/2014/main" id="{6F7552E9-D173-4FBB-9F88-81698F00FE6C}"/>
              </a:ext>
            </a:extLst>
          </p:cNvPr>
          <p:cNvSpPr txBox="1">
            <a:spLocks/>
          </p:cNvSpPr>
          <p:nvPr/>
        </p:nvSpPr>
        <p:spPr bwMode="auto">
          <a:xfrm>
            <a:off x="333283" y="648604"/>
            <a:ext cx="7962900" cy="532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1400" dirty="0">
                <a:latin typeface="Arial" panose="020B0604020202020204" pitchFamily="34" charset="0"/>
                <a:cs typeface="Arial" panose="020B0604020202020204" pitchFamily="34" charset="0"/>
              </a:rPr>
              <a:t>A 1.0 cFTE equates to 15 shifts/month (8 hours per shift). Salary calculations are prorated to 46 weeks per year.</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400" dirty="0">
                <a:latin typeface="Arial" panose="020B0604020202020204" pitchFamily="34" charset="0"/>
                <a:cs typeface="Arial" panose="020B0604020202020204" pitchFamily="34" charset="0"/>
              </a:rPr>
              <a:t>Assistant Professors: $318,462</a:t>
            </a:r>
          </a:p>
          <a:p>
            <a:pPr lvl="1" eaLnBrk="1" hangingPunct="1">
              <a:spcBef>
                <a:spcPts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Average hourly rate $250/hour</a:t>
            </a:r>
          </a:p>
          <a:p>
            <a:pPr lvl="1" eaLnBrk="1" hangingPunct="1">
              <a:spcBef>
                <a:spcPts val="0"/>
              </a:spcBef>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400" dirty="0">
                <a:latin typeface="Arial" panose="020B0604020202020204" pitchFamily="34" charset="0"/>
                <a:cs typeface="Arial" panose="020B0604020202020204" pitchFamily="34" charset="0"/>
              </a:rPr>
              <a:t>Associate Professors: $337,569</a:t>
            </a:r>
          </a:p>
          <a:p>
            <a:pPr lvl="1" eaLnBrk="1" hangingPunct="1">
              <a:spcBef>
                <a:spcPts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Average hourly rate: $265/hour</a:t>
            </a:r>
          </a:p>
          <a:p>
            <a:pPr lvl="1" eaLnBrk="1" hangingPunct="1">
              <a:spcBef>
                <a:spcPts val="0"/>
              </a:spcBef>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400" dirty="0">
                <a:latin typeface="Arial" panose="020B0604020202020204" pitchFamily="34" charset="0"/>
                <a:cs typeface="Arial" panose="020B0604020202020204" pitchFamily="34" charset="0"/>
              </a:rPr>
              <a:t>Professors: $356,677</a:t>
            </a:r>
          </a:p>
          <a:p>
            <a:pPr lvl="1" eaLnBrk="1" hangingPunct="1">
              <a:spcBef>
                <a:spcPts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Average hourly rate: $280/hour</a:t>
            </a:r>
          </a:p>
          <a:p>
            <a:pPr lvl="1" eaLnBrk="1" hangingPunct="1">
              <a:spcBef>
                <a:spcPts val="0"/>
              </a:spcBef>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400" dirty="0">
                <a:latin typeface="Arial" panose="020B0604020202020204" pitchFamily="34" charset="0"/>
                <a:cs typeface="Arial" panose="020B0604020202020204" pitchFamily="34" charset="0"/>
              </a:rPr>
              <a:t>Clinical Associate salaries will be based on years of experience and comparable hourly rates.</a:t>
            </a: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42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71D-6D6B-9D33-732C-66418A3C387C}"/>
              </a:ext>
            </a:extLst>
          </p:cNvPr>
          <p:cNvSpPr>
            <a:spLocks noGrp="1"/>
          </p:cNvSpPr>
          <p:nvPr>
            <p:ph type="title"/>
          </p:nvPr>
        </p:nvSpPr>
        <p:spPr/>
        <p:txBody>
          <a:bodyPr>
            <a:normAutofit fontScale="90000"/>
          </a:bodyPr>
          <a:lstStyle/>
          <a:p>
            <a:pPr algn="ctr"/>
            <a:r>
              <a:rPr lang="en-US" dirty="0"/>
              <a:t>UNC School of Medicine, Department of Pediatrics Compensation Plan</a:t>
            </a:r>
          </a:p>
        </p:txBody>
      </p:sp>
      <p:sp>
        <p:nvSpPr>
          <p:cNvPr id="3" name="Content Placeholder 2">
            <a:extLst>
              <a:ext uri="{FF2B5EF4-FFF2-40B4-BE49-F238E27FC236}">
                <a16:creationId xmlns:a16="http://schemas.microsoft.com/office/drawing/2014/main" id="{D9656561-E37B-6B72-95CA-495C5354005C}"/>
              </a:ext>
            </a:extLst>
          </p:cNvPr>
          <p:cNvSpPr>
            <a:spLocks noGrp="1"/>
          </p:cNvSpPr>
          <p:nvPr>
            <p:ph idx="1"/>
          </p:nvPr>
        </p:nvSpPr>
        <p:spPr/>
        <p:txBody>
          <a:bodyPr>
            <a:normAutofit fontScale="77500" lnSpcReduction="20000"/>
          </a:bodyPr>
          <a:lstStyle/>
          <a:p>
            <a:r>
              <a:rPr lang="en-US" dirty="0"/>
              <a:t>One opportunity per year to increase or decreases salaries, on July 1</a:t>
            </a:r>
          </a:p>
          <a:p>
            <a:pPr lvl="1"/>
            <a:r>
              <a:rPr lang="en-US" dirty="0"/>
              <a:t>The only exceptions to this are to do a retention salary increase (formal process requiring an offer letter) or administrative supplements for new roles</a:t>
            </a:r>
          </a:p>
          <a:p>
            <a:pPr lvl="1"/>
            <a:r>
              <a:rPr lang="en-US" dirty="0"/>
              <a:t>We do have broad latitude to make salary adjustments, but funds tend to be very limited by the Faculty Practice &amp; School of Medicine.</a:t>
            </a:r>
          </a:p>
          <a:p>
            <a:pPr marL="342900" lvl="1" indent="0">
              <a:buNone/>
            </a:pPr>
            <a:endParaRPr lang="en-US" dirty="0"/>
          </a:p>
          <a:p>
            <a:r>
              <a:rPr lang="en-US" dirty="0"/>
              <a:t>No regular merit increases or salary increases annually</a:t>
            </a:r>
          </a:p>
          <a:p>
            <a:pPr lvl="1"/>
            <a:r>
              <a:rPr lang="en-US" dirty="0"/>
              <a:t>How many of you provide a regular annual increase ?</a:t>
            </a:r>
          </a:p>
          <a:p>
            <a:pPr marL="0" indent="0">
              <a:buNone/>
            </a:pPr>
            <a:endParaRPr lang="en-US" dirty="0"/>
          </a:p>
          <a:p>
            <a:r>
              <a:rPr lang="en-US" dirty="0"/>
              <a:t>Faculty receive a large adjustment at promotion, effective immediately, and promotion timeline is rolling.</a:t>
            </a:r>
          </a:p>
          <a:p>
            <a:pPr lvl="1"/>
            <a:r>
              <a:rPr lang="en-US" dirty="0"/>
              <a:t>$25,000 increase at Associate</a:t>
            </a:r>
          </a:p>
          <a:p>
            <a:pPr lvl="1"/>
            <a:r>
              <a:rPr lang="en-US" dirty="0"/>
              <a:t>$30,000 increase at Full Professor</a:t>
            </a:r>
          </a:p>
          <a:p>
            <a:pPr lvl="1"/>
            <a:r>
              <a:rPr lang="en-US" dirty="0"/>
              <a:t>An Additional increase at the subsequent July 1</a:t>
            </a:r>
            <a:r>
              <a:rPr lang="en-US" baseline="30000" dirty="0"/>
              <a:t>st</a:t>
            </a:r>
            <a:r>
              <a:rPr lang="en-US" dirty="0"/>
              <a:t> to get up to median.  For most, this ends up being $40,000 to $55,000 in total.</a:t>
            </a:r>
          </a:p>
          <a:p>
            <a:pPr marL="342900" lvl="1" indent="0">
              <a:buNone/>
            </a:pPr>
            <a:endParaRPr lang="en-US" dirty="0"/>
          </a:p>
        </p:txBody>
      </p:sp>
    </p:spTree>
    <p:extLst>
      <p:ext uri="{BB962C8B-B14F-4D97-AF65-F5344CB8AC3E}">
        <p14:creationId xmlns:p14="http://schemas.microsoft.com/office/powerpoint/2010/main" val="16924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71D-6D6B-9D33-732C-66418A3C387C}"/>
              </a:ext>
            </a:extLst>
          </p:cNvPr>
          <p:cNvSpPr>
            <a:spLocks noGrp="1"/>
          </p:cNvSpPr>
          <p:nvPr>
            <p:ph type="title"/>
          </p:nvPr>
        </p:nvSpPr>
        <p:spPr/>
        <p:txBody>
          <a:bodyPr>
            <a:normAutofit fontScale="90000"/>
          </a:bodyPr>
          <a:lstStyle/>
          <a:p>
            <a:pPr algn="ctr"/>
            <a:r>
              <a:rPr lang="en-US" dirty="0"/>
              <a:t>UNC School of Medicine, Department of Pediatrics Compensation Plan</a:t>
            </a:r>
          </a:p>
        </p:txBody>
      </p:sp>
      <p:sp>
        <p:nvSpPr>
          <p:cNvPr id="3" name="Content Placeholder 2">
            <a:extLst>
              <a:ext uri="{FF2B5EF4-FFF2-40B4-BE49-F238E27FC236}">
                <a16:creationId xmlns:a16="http://schemas.microsoft.com/office/drawing/2014/main" id="{D9656561-E37B-6B72-95CA-495C5354005C}"/>
              </a:ext>
            </a:extLst>
          </p:cNvPr>
          <p:cNvSpPr>
            <a:spLocks noGrp="1"/>
          </p:cNvSpPr>
          <p:nvPr>
            <p:ph idx="1"/>
          </p:nvPr>
        </p:nvSpPr>
        <p:spPr/>
        <p:txBody>
          <a:bodyPr/>
          <a:lstStyle/>
          <a:p>
            <a:r>
              <a:rPr lang="en-US" dirty="0"/>
              <a:t>Issues</a:t>
            </a:r>
          </a:p>
          <a:p>
            <a:pPr lvl="1"/>
            <a:r>
              <a:rPr lang="en-US" dirty="0"/>
              <a:t>Equity issues !</a:t>
            </a:r>
          </a:p>
          <a:p>
            <a:pPr lvl="2"/>
            <a:r>
              <a:rPr lang="en-US" dirty="0"/>
              <a:t>New faculty start at the median, so anyone in that rank who was hired previously is lower.</a:t>
            </a:r>
          </a:p>
          <a:p>
            <a:pPr lvl="2"/>
            <a:r>
              <a:rPr lang="en-US" dirty="0"/>
              <a:t>Example: Hospital Medicine</a:t>
            </a:r>
          </a:p>
          <a:p>
            <a:pPr lvl="2"/>
            <a:r>
              <a:rPr lang="en-US" dirty="0"/>
              <a:t>Recently promoted faculty end up with higher salaries than previously promoted faculty</a:t>
            </a:r>
          </a:p>
          <a:p>
            <a:pPr lvl="2"/>
            <a:endParaRPr lang="en-US" dirty="0"/>
          </a:p>
          <a:p>
            <a:pPr lvl="1"/>
            <a:r>
              <a:rPr lang="en-US" dirty="0"/>
              <a:t>Incentivize Promotion</a:t>
            </a:r>
          </a:p>
          <a:p>
            <a:pPr lvl="2"/>
            <a:r>
              <a:rPr lang="en-US" dirty="0"/>
              <a:t>Full Professors reach a terminal rank and terminal salary after 10-15 years</a:t>
            </a:r>
          </a:p>
          <a:p>
            <a:pPr lvl="2"/>
            <a:r>
              <a:rPr lang="en-US" dirty="0"/>
              <a:t>Huge financial incentive to go up as early as possible – “meet the mark” criteria doesn’t have time in rank requirement.</a:t>
            </a:r>
          </a:p>
        </p:txBody>
      </p:sp>
    </p:spTree>
    <p:extLst>
      <p:ext uri="{BB962C8B-B14F-4D97-AF65-F5344CB8AC3E}">
        <p14:creationId xmlns:p14="http://schemas.microsoft.com/office/powerpoint/2010/main" val="270464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71D-6D6B-9D33-732C-66418A3C387C}"/>
              </a:ext>
            </a:extLst>
          </p:cNvPr>
          <p:cNvSpPr>
            <a:spLocks noGrp="1"/>
          </p:cNvSpPr>
          <p:nvPr>
            <p:ph type="title"/>
          </p:nvPr>
        </p:nvSpPr>
        <p:spPr/>
        <p:txBody>
          <a:bodyPr>
            <a:normAutofit fontScale="90000"/>
          </a:bodyPr>
          <a:lstStyle/>
          <a:p>
            <a:pPr algn="ctr"/>
            <a:r>
              <a:rPr lang="en-US" dirty="0"/>
              <a:t>UNC School of Medicine, Department of Pediatrics Compensation Plan</a:t>
            </a:r>
          </a:p>
        </p:txBody>
      </p:sp>
      <p:sp>
        <p:nvSpPr>
          <p:cNvPr id="3" name="Content Placeholder 2">
            <a:extLst>
              <a:ext uri="{FF2B5EF4-FFF2-40B4-BE49-F238E27FC236}">
                <a16:creationId xmlns:a16="http://schemas.microsoft.com/office/drawing/2014/main" id="{D9656561-E37B-6B72-95CA-495C5354005C}"/>
              </a:ext>
            </a:extLst>
          </p:cNvPr>
          <p:cNvSpPr>
            <a:spLocks noGrp="1"/>
          </p:cNvSpPr>
          <p:nvPr>
            <p:ph idx="1"/>
          </p:nvPr>
        </p:nvSpPr>
        <p:spPr/>
        <p:txBody>
          <a:bodyPr/>
          <a:lstStyle/>
          <a:p>
            <a:r>
              <a:rPr lang="en-US" dirty="0"/>
              <a:t>Potential Opportunities</a:t>
            </a:r>
          </a:p>
          <a:p>
            <a:pPr marL="0" indent="0">
              <a:buNone/>
            </a:pPr>
            <a:endParaRPr lang="en-US" dirty="0"/>
          </a:p>
          <a:p>
            <a:pPr lvl="1"/>
            <a:r>
              <a:rPr lang="en-US" dirty="0"/>
              <a:t>In general, we increase salaries between 2-4% each year, but it tends to be concentrated on promotion-related increases and other changes, usually impacting only 10-20% of our faculty, before we run out of budgeted dollars.</a:t>
            </a:r>
          </a:p>
          <a:p>
            <a:pPr lvl="2"/>
            <a:endParaRPr lang="en-US" dirty="0"/>
          </a:p>
          <a:p>
            <a:pPr lvl="1"/>
            <a:r>
              <a:rPr lang="en-US" dirty="0"/>
              <a:t>Promotional increases to lower percentiles on the benchmarks</a:t>
            </a:r>
          </a:p>
          <a:p>
            <a:pPr lvl="1"/>
            <a:endParaRPr lang="en-US" dirty="0"/>
          </a:p>
          <a:p>
            <a:pPr lvl="1"/>
            <a:r>
              <a:rPr lang="en-US" dirty="0"/>
              <a:t>Starting salaries to lower percentiles on the benchmarks</a:t>
            </a:r>
          </a:p>
        </p:txBody>
      </p:sp>
    </p:spTree>
    <p:extLst>
      <p:ext uri="{BB962C8B-B14F-4D97-AF65-F5344CB8AC3E}">
        <p14:creationId xmlns:p14="http://schemas.microsoft.com/office/powerpoint/2010/main" val="284191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95000">
              <a:srgbClr val="0E233C"/>
            </a:gs>
            <a:gs pos="0">
              <a:srgbClr val="0182C3"/>
            </a:gs>
          </a:gsLst>
          <a:path path="circle">
            <a:fillToRect t="100000" r="100000"/>
          </a:path>
        </a:gradFill>
        <a:effectLst/>
      </p:bgPr>
    </p:bg>
    <p:spTree>
      <p:nvGrpSpPr>
        <p:cNvPr id="1" name=""/>
        <p:cNvGrpSpPr/>
        <p:nvPr/>
      </p:nvGrpSpPr>
      <p:grpSpPr>
        <a:xfrm>
          <a:off x="0" y="0"/>
          <a:ext cx="0" cy="0"/>
          <a:chOff x="0" y="0"/>
          <a:chExt cx="0" cy="0"/>
        </a:xfrm>
      </p:grpSpPr>
      <p:sp>
        <p:nvSpPr>
          <p:cNvPr id="9" name="TextBox 8"/>
          <p:cNvSpPr txBox="1"/>
          <p:nvPr/>
        </p:nvSpPr>
        <p:spPr>
          <a:xfrm>
            <a:off x="518788" y="2460821"/>
            <a:ext cx="7710812" cy="1646605"/>
          </a:xfrm>
          <a:prstGeom prst="rect">
            <a:avLst/>
          </a:prstGeom>
          <a:noFill/>
        </p:spPr>
        <p:txBody>
          <a:bodyPr wrap="square" rtlCol="0">
            <a:spAutoFit/>
          </a:bodyPr>
          <a:lstStyle/>
          <a:p>
            <a:r>
              <a:rPr lang="en-US" sz="4000" dirty="0">
                <a:solidFill>
                  <a:schemeClr val="bg1"/>
                </a:solidFill>
                <a:latin typeface="Arial Nova" panose="020B0504020202020204" pitchFamily="34" charset="0"/>
                <a:cs typeface="Franklin Gothic Book"/>
              </a:rPr>
              <a:t>MERIT-BASED COMPENSATION</a:t>
            </a:r>
            <a:br>
              <a:rPr lang="en-US" i="1" dirty="0">
                <a:solidFill>
                  <a:schemeClr val="bg1"/>
                </a:solidFill>
                <a:latin typeface="Arial Nova" panose="020B0504020202020204" pitchFamily="34" charset="0"/>
                <a:cs typeface="Franklin Gothic Book"/>
              </a:rPr>
            </a:br>
            <a:r>
              <a:rPr lang="en-US" i="1" dirty="0">
                <a:solidFill>
                  <a:schemeClr val="bg1"/>
                </a:solidFill>
                <a:latin typeface="Arial Nova" panose="020B0504020202020204" pitchFamily="34" charset="0"/>
                <a:cs typeface="Franklin Gothic Book"/>
              </a:rPr>
              <a:t>Michael Propst</a:t>
            </a:r>
          </a:p>
          <a:p>
            <a:r>
              <a:rPr lang="en-US" i="1" dirty="0">
                <a:solidFill>
                  <a:schemeClr val="bg1"/>
                </a:solidFill>
                <a:latin typeface="Arial Nova" panose="020B0504020202020204" pitchFamily="34" charset="0"/>
                <a:cs typeface="Franklin Gothic Book"/>
              </a:rPr>
              <a:t>Stanford University</a:t>
            </a:r>
          </a:p>
          <a:p>
            <a:pPr>
              <a:lnSpc>
                <a:spcPts val="1500"/>
              </a:lnSpc>
            </a:pPr>
            <a:br>
              <a:rPr lang="en-US" sz="1400" dirty="0">
                <a:solidFill>
                  <a:schemeClr val="bg1"/>
                </a:solidFill>
                <a:latin typeface="Arial Nova" panose="020B0504020202020204" pitchFamily="34" charset="0"/>
                <a:cs typeface="Franklin Gothic Book"/>
              </a:rPr>
            </a:br>
            <a:r>
              <a:rPr lang="en-US" sz="1400" dirty="0">
                <a:solidFill>
                  <a:schemeClr val="bg1"/>
                </a:solidFill>
                <a:latin typeface="Arial Nova" panose="020B0504020202020204" pitchFamily="34" charset="0"/>
                <a:cs typeface="Franklin Gothic Book"/>
              </a:rPr>
              <a:t>November 4, 2023</a:t>
            </a:r>
          </a:p>
        </p:txBody>
      </p:sp>
    </p:spTree>
    <p:extLst>
      <p:ext uri="{BB962C8B-B14F-4D97-AF65-F5344CB8AC3E}">
        <p14:creationId xmlns:p14="http://schemas.microsoft.com/office/powerpoint/2010/main" val="74018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Compensation Philosophy</a:t>
            </a:r>
          </a:p>
        </p:txBody>
      </p:sp>
      <p:sp>
        <p:nvSpPr>
          <p:cNvPr id="2" name="TextBox 1">
            <a:extLst>
              <a:ext uri="{FF2B5EF4-FFF2-40B4-BE49-F238E27FC236}">
                <a16:creationId xmlns:a16="http://schemas.microsoft.com/office/drawing/2014/main" id="{C4FFEF68-BF11-4C55-BE6A-784B1E883550}"/>
              </a:ext>
            </a:extLst>
          </p:cNvPr>
          <p:cNvSpPr txBox="1"/>
          <p:nvPr/>
        </p:nvSpPr>
        <p:spPr>
          <a:xfrm>
            <a:off x="759854" y="965915"/>
            <a:ext cx="7521261" cy="1323439"/>
          </a:xfrm>
          <a:prstGeom prst="rect">
            <a:avLst/>
          </a:prstGeom>
          <a:noFill/>
        </p:spPr>
        <p:txBody>
          <a:bodyPr wrap="square" rtlCol="0">
            <a:spAutoFit/>
          </a:bodyPr>
          <a:lstStyle/>
          <a:p>
            <a:r>
              <a:rPr lang="en-US" sz="2000" dirty="0">
                <a:latin typeface="Arial Nova" panose="020B0504020202020204" pitchFamily="34" charset="0"/>
              </a:rPr>
              <a:t>Develop a compensation plan using national benchmarks:</a:t>
            </a:r>
          </a:p>
          <a:p>
            <a:pPr marL="800100" lvl="1" indent="-342900">
              <a:buFont typeface="+mj-lt"/>
              <a:buAutoNum type="arabicPeriod"/>
            </a:pPr>
            <a:r>
              <a:rPr lang="en-US" sz="2000" dirty="0">
                <a:latin typeface="Arial Nova" panose="020B0504020202020204" pitchFamily="34" charset="0"/>
              </a:rPr>
              <a:t>Create a “salary grid” for base pay that is free of bias…</a:t>
            </a:r>
          </a:p>
          <a:p>
            <a:pPr marL="800100" lvl="1" indent="-342900">
              <a:buFont typeface="+mj-lt"/>
              <a:buAutoNum type="arabicPeriod"/>
            </a:pPr>
            <a:r>
              <a:rPr lang="en-US" sz="2000" dirty="0">
                <a:latin typeface="Arial Nova" panose="020B0504020202020204" pitchFamily="34" charset="0"/>
              </a:rPr>
              <a:t>…plus a rules &amp; merit-based incentive plan</a:t>
            </a:r>
          </a:p>
          <a:p>
            <a:endParaRPr lang="en-US" sz="2000" dirty="0">
              <a:latin typeface="Arial Nova" panose="020B0504020202020204" pitchFamily="34" charset="0"/>
            </a:endParaRPr>
          </a:p>
        </p:txBody>
      </p:sp>
      <p:sp>
        <p:nvSpPr>
          <p:cNvPr id="3" name="Rectangle: Rounded Corners 2">
            <a:extLst>
              <a:ext uri="{FF2B5EF4-FFF2-40B4-BE49-F238E27FC236}">
                <a16:creationId xmlns:a16="http://schemas.microsoft.com/office/drawing/2014/main" id="{D7CC700A-EA1C-4E28-8CB5-A2A247F9B8E2}"/>
              </a:ext>
            </a:extLst>
          </p:cNvPr>
          <p:cNvSpPr/>
          <p:nvPr/>
        </p:nvSpPr>
        <p:spPr>
          <a:xfrm>
            <a:off x="1214493" y="1334529"/>
            <a:ext cx="6725606" cy="293032"/>
          </a:xfrm>
          <a:prstGeom prst="roundRect">
            <a:avLst/>
          </a:prstGeom>
          <a:noFill/>
          <a:ln w="1905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7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269" y="193513"/>
            <a:ext cx="7716209" cy="646331"/>
          </a:xfrm>
          <a:prstGeom prst="rect">
            <a:avLst/>
          </a:prstGeom>
          <a:noFill/>
        </p:spPr>
        <p:txBody>
          <a:bodyPr wrap="square" rtlCol="0">
            <a:spAutoFit/>
          </a:bodyPr>
          <a:lstStyle/>
          <a:p>
            <a:r>
              <a:rPr lang="en-US" sz="3600" dirty="0">
                <a:solidFill>
                  <a:schemeClr val="tx2"/>
                </a:solidFill>
                <a:latin typeface="Arial Nova" panose="020B0504020202020204" pitchFamily="34" charset="0"/>
                <a:ea typeface="Franklin Gothic Demi" charset="0"/>
                <a:cs typeface="Franklin Gothic Demi" charset="0"/>
              </a:rPr>
              <a:t>“Base” Salary Scale</a:t>
            </a:r>
          </a:p>
        </p:txBody>
      </p:sp>
      <p:sp>
        <p:nvSpPr>
          <p:cNvPr id="2" name="TextBox 1">
            <a:extLst>
              <a:ext uri="{FF2B5EF4-FFF2-40B4-BE49-F238E27FC236}">
                <a16:creationId xmlns:a16="http://schemas.microsoft.com/office/drawing/2014/main" id="{C4FFEF68-BF11-4C55-BE6A-784B1E883550}"/>
              </a:ext>
            </a:extLst>
          </p:cNvPr>
          <p:cNvSpPr txBox="1"/>
          <p:nvPr/>
        </p:nvSpPr>
        <p:spPr>
          <a:xfrm>
            <a:off x="759854" y="965915"/>
            <a:ext cx="7521261" cy="1015663"/>
          </a:xfrm>
          <a:prstGeom prst="rect">
            <a:avLst/>
          </a:prstGeom>
          <a:noFill/>
        </p:spPr>
        <p:txBody>
          <a:bodyPr wrap="square" rtlCol="0">
            <a:spAutoFit/>
          </a:bodyPr>
          <a:lstStyle/>
          <a:p>
            <a:pPr marL="457200" indent="-457200">
              <a:buAutoNum type="arabicPeriod"/>
            </a:pPr>
            <a:r>
              <a:rPr lang="en-US" sz="2000" dirty="0">
                <a:latin typeface="Arial Nova" panose="020B0504020202020204" pitchFamily="34" charset="0"/>
              </a:rPr>
              <a:t>Create a “salary grid” for base pay</a:t>
            </a:r>
          </a:p>
          <a:p>
            <a:pPr marL="914400" lvl="1" indent="-457200">
              <a:buFont typeface="Wingdings" panose="05000000000000000000" pitchFamily="2" charset="2"/>
              <a:buChar char="ü"/>
            </a:pPr>
            <a:r>
              <a:rPr lang="en-US" sz="2000" dirty="0">
                <a:latin typeface="Arial Nova" panose="020B0504020202020204" pitchFamily="34" charset="0"/>
              </a:rPr>
              <a:t>Using national benchmark data</a:t>
            </a:r>
          </a:p>
          <a:p>
            <a:pPr marL="914400" lvl="1" indent="-457200">
              <a:buFont typeface="Wingdings" panose="05000000000000000000" pitchFamily="2" charset="2"/>
              <a:buChar char="ü"/>
            </a:pPr>
            <a:r>
              <a:rPr lang="en-US" sz="2000" dirty="0">
                <a:latin typeface="Arial Nova" panose="020B0504020202020204" pitchFamily="34" charset="0"/>
              </a:rPr>
              <a:t>Using a) specialty, b) rank, &amp; c) years in rank</a:t>
            </a:r>
          </a:p>
        </p:txBody>
      </p:sp>
      <p:pic>
        <p:nvPicPr>
          <p:cNvPr id="5" name="Picture 4">
            <a:extLst>
              <a:ext uri="{FF2B5EF4-FFF2-40B4-BE49-F238E27FC236}">
                <a16:creationId xmlns:a16="http://schemas.microsoft.com/office/drawing/2014/main" id="{11EBD37E-9BE5-4222-A6B1-965D03B70723}"/>
              </a:ext>
            </a:extLst>
          </p:cNvPr>
          <p:cNvPicPr>
            <a:picLocks noChangeAspect="1"/>
          </p:cNvPicPr>
          <p:nvPr/>
        </p:nvPicPr>
        <p:blipFill>
          <a:blip r:embed="rId3"/>
          <a:stretch>
            <a:fillRect/>
          </a:stretch>
        </p:blipFill>
        <p:spPr>
          <a:xfrm>
            <a:off x="360066" y="2186049"/>
            <a:ext cx="8423868" cy="771401"/>
          </a:xfrm>
          <a:prstGeom prst="rect">
            <a:avLst/>
          </a:prstGeom>
        </p:spPr>
      </p:pic>
      <p:sp>
        <p:nvSpPr>
          <p:cNvPr id="6" name="TextBox 5">
            <a:extLst>
              <a:ext uri="{FF2B5EF4-FFF2-40B4-BE49-F238E27FC236}">
                <a16:creationId xmlns:a16="http://schemas.microsoft.com/office/drawing/2014/main" id="{84380A98-817D-48AC-8DC3-AE44E20D16A7}"/>
              </a:ext>
            </a:extLst>
          </p:cNvPr>
          <p:cNvSpPr txBox="1"/>
          <p:nvPr/>
        </p:nvSpPr>
        <p:spPr>
          <a:xfrm>
            <a:off x="841916" y="3107889"/>
            <a:ext cx="2393654" cy="1323439"/>
          </a:xfrm>
          <a:prstGeom prst="rect">
            <a:avLst/>
          </a:prstGeom>
          <a:noFill/>
        </p:spPr>
        <p:txBody>
          <a:bodyPr wrap="square" rtlCol="0">
            <a:spAutoFit/>
          </a:bodyPr>
          <a:lstStyle/>
          <a:p>
            <a:r>
              <a:rPr lang="en-US" sz="2000" dirty="0">
                <a:solidFill>
                  <a:schemeClr val="accent1">
                    <a:lumMod val="50000"/>
                  </a:schemeClr>
                </a:solidFill>
                <a:latin typeface="Arial Nova" panose="020B0504020202020204" pitchFamily="34" charset="0"/>
              </a:rPr>
              <a:t>Positives:</a:t>
            </a:r>
          </a:p>
          <a:p>
            <a:pPr marL="342900" indent="-342900">
              <a:buFont typeface="Arial" panose="020B0604020202020204" pitchFamily="34" charset="0"/>
              <a:buChar char="•"/>
            </a:pPr>
            <a:r>
              <a:rPr lang="en-US" sz="2000" dirty="0">
                <a:solidFill>
                  <a:schemeClr val="accent1">
                    <a:lumMod val="50000"/>
                  </a:schemeClr>
                </a:solidFill>
                <a:latin typeface="Arial Nova" panose="020B0504020202020204" pitchFamily="34" charset="0"/>
              </a:rPr>
              <a:t>Data-driven</a:t>
            </a:r>
          </a:p>
          <a:p>
            <a:pPr marL="342900" indent="-342900">
              <a:buFont typeface="Arial" panose="020B0604020202020204" pitchFamily="34" charset="0"/>
              <a:buChar char="•"/>
            </a:pPr>
            <a:r>
              <a:rPr lang="en-US" sz="2000" dirty="0">
                <a:solidFill>
                  <a:schemeClr val="accent1">
                    <a:lumMod val="50000"/>
                  </a:schemeClr>
                </a:solidFill>
                <a:latin typeface="Arial Nova" panose="020B0504020202020204" pitchFamily="34" charset="0"/>
              </a:rPr>
              <a:t>Equitable</a:t>
            </a:r>
          </a:p>
          <a:p>
            <a:pPr marL="342900" indent="-342900">
              <a:buFont typeface="Arial" panose="020B0604020202020204" pitchFamily="34" charset="0"/>
              <a:buChar char="•"/>
            </a:pPr>
            <a:r>
              <a:rPr lang="en-US" sz="2000" dirty="0">
                <a:solidFill>
                  <a:schemeClr val="accent1">
                    <a:lumMod val="50000"/>
                  </a:schemeClr>
                </a:solidFill>
                <a:latin typeface="Arial Nova" panose="020B0504020202020204" pitchFamily="34" charset="0"/>
              </a:rPr>
              <a:t>Free of bias</a:t>
            </a:r>
          </a:p>
        </p:txBody>
      </p:sp>
      <p:sp>
        <p:nvSpPr>
          <p:cNvPr id="7" name="TextBox 6">
            <a:extLst>
              <a:ext uri="{FF2B5EF4-FFF2-40B4-BE49-F238E27FC236}">
                <a16:creationId xmlns:a16="http://schemas.microsoft.com/office/drawing/2014/main" id="{413D3808-CDA7-44EC-A25A-904A4E8082DE}"/>
              </a:ext>
            </a:extLst>
          </p:cNvPr>
          <p:cNvSpPr txBox="1"/>
          <p:nvPr/>
        </p:nvSpPr>
        <p:spPr>
          <a:xfrm>
            <a:off x="5258166" y="3107888"/>
            <a:ext cx="3079311" cy="707886"/>
          </a:xfrm>
          <a:prstGeom prst="rect">
            <a:avLst/>
          </a:prstGeom>
          <a:noFill/>
        </p:spPr>
        <p:txBody>
          <a:bodyPr wrap="square" rtlCol="0">
            <a:spAutoFit/>
          </a:bodyPr>
          <a:lstStyle/>
          <a:p>
            <a:r>
              <a:rPr lang="en-US" sz="2000" dirty="0">
                <a:solidFill>
                  <a:schemeClr val="accent5">
                    <a:lumMod val="75000"/>
                  </a:schemeClr>
                </a:solidFill>
                <a:latin typeface="Arial Nova" panose="020B0504020202020204" pitchFamily="34" charset="0"/>
              </a:rPr>
              <a:t>Negatives:</a:t>
            </a:r>
          </a:p>
          <a:p>
            <a:pPr marL="342900" indent="-342900">
              <a:buFont typeface="Arial" panose="020B0604020202020204" pitchFamily="34" charset="0"/>
              <a:buChar char="•"/>
            </a:pPr>
            <a:r>
              <a:rPr lang="en-US" sz="2000" dirty="0">
                <a:solidFill>
                  <a:schemeClr val="accent5">
                    <a:lumMod val="75000"/>
                  </a:schemeClr>
                </a:solidFill>
                <a:latin typeface="Arial Nova" panose="020B0504020202020204" pitchFamily="34" charset="0"/>
              </a:rPr>
              <a:t>No merit-based comp</a:t>
            </a:r>
          </a:p>
        </p:txBody>
      </p:sp>
    </p:spTree>
    <p:extLst>
      <p:ext uri="{BB962C8B-B14F-4D97-AF65-F5344CB8AC3E}">
        <p14:creationId xmlns:p14="http://schemas.microsoft.com/office/powerpoint/2010/main" val="27828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3823</TotalTime>
  <Words>1760</Words>
  <Application>Microsoft Office PowerPoint</Application>
  <PresentationFormat>On-screen Show (16:9)</PresentationFormat>
  <Paragraphs>234</Paragraphs>
  <Slides>30</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Arial</vt:lpstr>
      <vt:lpstr>Arial Nova</vt:lpstr>
      <vt:lpstr>Calibri</vt:lpstr>
      <vt:lpstr>Calibri Light</vt:lpstr>
      <vt:lpstr>Century Gothic</vt:lpstr>
      <vt:lpstr>Century Gothic Bold</vt:lpstr>
      <vt:lpstr>Century Gothic Bold Italic</vt:lpstr>
      <vt:lpstr>Courier New</vt:lpstr>
      <vt:lpstr>Franklin Gothic Book</vt:lpstr>
      <vt:lpstr>Wingdings</vt:lpstr>
      <vt:lpstr>Custom Design</vt:lpstr>
      <vt:lpstr>1_Custom Design</vt:lpstr>
      <vt:lpstr>Office Theme</vt:lpstr>
      <vt:lpstr>1_Office Theme</vt:lpstr>
      <vt:lpstr>PowerPoint Presentation</vt:lpstr>
      <vt:lpstr>PowerPoint Presentation</vt:lpstr>
      <vt:lpstr>UNC School of Medicine, Department of Pediatrics Compensation Plan</vt:lpstr>
      <vt:lpstr>UNC School of Medicine, Department of Pediatrics Compensation Plan</vt:lpstr>
      <vt:lpstr>UNC School of Medicine, Department of Pediatrics Compensation Plan</vt:lpstr>
      <vt:lpstr>UNC School of Medicine, Department of Pediatrics Compensation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Compensation Collaborations a transparent approach to faculty incentive pay</vt:lpstr>
      <vt:lpstr>PowerPoint Presentation</vt:lpstr>
      <vt:lpstr>ELEMENTS OF COMPENSATION PLANS</vt:lpstr>
      <vt:lpstr>Determining annual salary</vt:lpstr>
      <vt:lpstr>COMPENSATION COLLABORATIONS</vt:lpstr>
      <vt:lpstr>PowerPoint Presentation</vt:lpstr>
      <vt:lpstr>OBJECTIVES</vt:lpstr>
      <vt:lpstr>Process roadmap</vt:lpstr>
      <vt:lpstr>Important considerations</vt:lpstr>
      <vt:lpstr>Types of incentive</vt:lpstr>
      <vt:lpstr>Typical scenario</vt:lpstr>
      <vt:lpstr>PowerPoint Presentation</vt:lpstr>
      <vt:lpstr>PowerPoint Presentation</vt:lpstr>
      <vt:lpstr>PowerPoint Presentation</vt:lpstr>
      <vt:lpstr>PowerPoint Presentation</vt:lpstr>
      <vt:lpstr>PowerPoint Presentation</vt:lpstr>
    </vt:vector>
  </TitlesOfParts>
  <Company>Hanson Dodge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jsabree@cmh.edu</dc:creator>
  <cp:lastModifiedBy>Lee, Amy</cp:lastModifiedBy>
  <cp:revision>193</cp:revision>
  <dcterms:created xsi:type="dcterms:W3CDTF">2017-07-11T13:39:57Z</dcterms:created>
  <dcterms:modified xsi:type="dcterms:W3CDTF">2023-11-02T00:43:02Z</dcterms:modified>
</cp:coreProperties>
</file>