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3" r:id="rId5"/>
    <p:sldMasterId id="2147483685" r:id="rId6"/>
  </p:sldMasterIdLst>
  <p:notesMasterIdLst>
    <p:notesMasterId r:id="rId16"/>
  </p:notesMasterIdLst>
  <p:sldIdLst>
    <p:sldId id="628" r:id="rId7"/>
    <p:sldId id="641" r:id="rId8"/>
    <p:sldId id="642" r:id="rId9"/>
    <p:sldId id="617" r:id="rId10"/>
    <p:sldId id="257" r:id="rId11"/>
    <p:sldId id="590" r:id="rId12"/>
    <p:sldId id="621" r:id="rId13"/>
    <p:sldId id="643" r:id="rId14"/>
    <p:sldId id="6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Fullerton" initials="NF" lastIdx="25" clrIdx="0">
    <p:extLst>
      <p:ext uri="{19B8F6BF-5375-455C-9EA6-DF929625EA0E}">
        <p15:presenceInfo xmlns:p15="http://schemas.microsoft.com/office/powerpoint/2012/main" userId="Nicole Fuller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889F"/>
    <a:srgbClr val="786452"/>
    <a:srgbClr val="91A01E"/>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9C71E-568F-4465-80CE-5EF24254A03A}" v="1327" dt="2026-05-13T16:04:09.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8C685-2C9C-49BD-AB10-A2E9771B3563}"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4A1BE-6243-46E0-A995-DD47C266A082}" type="slidenum">
              <a:rPr lang="en-US" smtClean="0"/>
              <a:t>‹#›</a:t>
            </a:fld>
            <a:endParaRPr lang="en-US"/>
          </a:p>
        </p:txBody>
      </p:sp>
    </p:spTree>
    <p:extLst>
      <p:ext uri="{BB962C8B-B14F-4D97-AF65-F5344CB8AC3E}">
        <p14:creationId xmlns:p14="http://schemas.microsoft.com/office/powerpoint/2010/main" val="42795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04A1BE-6243-46E0-A995-DD47C266A082}" type="slidenum">
              <a:rPr lang="en-US" smtClean="0"/>
              <a:t>1</a:t>
            </a:fld>
            <a:endParaRPr lang="en-US"/>
          </a:p>
        </p:txBody>
      </p:sp>
    </p:spTree>
    <p:extLst>
      <p:ext uri="{BB962C8B-B14F-4D97-AF65-F5344CB8AC3E}">
        <p14:creationId xmlns:p14="http://schemas.microsoft.com/office/powerpoint/2010/main" val="416869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E5CAB-A3D6-2E7C-8986-DA7F11F6F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B3733-DE42-E658-8CC3-C4DB1F296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18117-0E38-5EAC-658C-2E12B0FB26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9EFBAB-0EAB-D69B-CFCD-567334911190}"/>
              </a:ext>
            </a:extLst>
          </p:cNvPr>
          <p:cNvSpPr>
            <a:spLocks noGrp="1"/>
          </p:cNvSpPr>
          <p:nvPr>
            <p:ph type="sldNum" sz="quarter" idx="5"/>
          </p:nvPr>
        </p:nvSpPr>
        <p:spPr/>
        <p:txBody>
          <a:bodyPr/>
          <a:lstStyle/>
          <a:p>
            <a:fld id="{B604A1BE-6243-46E0-A995-DD47C266A082}" type="slidenum">
              <a:rPr lang="en-US" smtClean="0"/>
              <a:t>2</a:t>
            </a:fld>
            <a:endParaRPr lang="en-US"/>
          </a:p>
        </p:txBody>
      </p:sp>
    </p:spTree>
    <p:extLst>
      <p:ext uri="{BB962C8B-B14F-4D97-AF65-F5344CB8AC3E}">
        <p14:creationId xmlns:p14="http://schemas.microsoft.com/office/powerpoint/2010/main" val="414527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CF46-5540-29B5-67BD-4B4E2802C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194B4-A879-42F1-CE4A-6D5A728DF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F39BB-E5CB-0573-6416-735029B977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F93869-FF05-B6C8-0059-638E7F58E25E}"/>
              </a:ext>
            </a:extLst>
          </p:cNvPr>
          <p:cNvSpPr>
            <a:spLocks noGrp="1"/>
          </p:cNvSpPr>
          <p:nvPr>
            <p:ph type="sldNum" sz="quarter" idx="5"/>
          </p:nvPr>
        </p:nvSpPr>
        <p:spPr/>
        <p:txBody>
          <a:bodyPr/>
          <a:lstStyle/>
          <a:p>
            <a:fld id="{B604A1BE-6243-46E0-A995-DD47C266A082}" type="slidenum">
              <a:rPr lang="en-US" smtClean="0"/>
              <a:t>3</a:t>
            </a:fld>
            <a:endParaRPr lang="en-US"/>
          </a:p>
        </p:txBody>
      </p:sp>
    </p:spTree>
    <p:extLst>
      <p:ext uri="{BB962C8B-B14F-4D97-AF65-F5344CB8AC3E}">
        <p14:creationId xmlns:p14="http://schemas.microsoft.com/office/powerpoint/2010/main" val="291723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04A1BE-6243-46E0-A995-DD47C266A082}" type="slidenum">
              <a:rPr lang="en-US" smtClean="0"/>
              <a:t>4</a:t>
            </a:fld>
            <a:endParaRPr lang="en-US"/>
          </a:p>
        </p:txBody>
      </p:sp>
    </p:spTree>
    <p:extLst>
      <p:ext uri="{BB962C8B-B14F-4D97-AF65-F5344CB8AC3E}">
        <p14:creationId xmlns:p14="http://schemas.microsoft.com/office/powerpoint/2010/main" val="180172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04A1BE-6243-46E0-A995-DD47C266A082}" type="slidenum">
              <a:rPr lang="en-US" smtClean="0"/>
              <a:t>5</a:t>
            </a:fld>
            <a:endParaRPr lang="en-US"/>
          </a:p>
        </p:txBody>
      </p:sp>
    </p:spTree>
    <p:extLst>
      <p:ext uri="{BB962C8B-B14F-4D97-AF65-F5344CB8AC3E}">
        <p14:creationId xmlns:p14="http://schemas.microsoft.com/office/powerpoint/2010/main" val="301134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04A1BE-6243-46E0-A995-DD47C266A082}" type="slidenum">
              <a:rPr lang="en-US" smtClean="0"/>
              <a:t>6</a:t>
            </a:fld>
            <a:endParaRPr lang="en-US"/>
          </a:p>
        </p:txBody>
      </p:sp>
    </p:spTree>
    <p:extLst>
      <p:ext uri="{BB962C8B-B14F-4D97-AF65-F5344CB8AC3E}">
        <p14:creationId xmlns:p14="http://schemas.microsoft.com/office/powerpoint/2010/main" val="277361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04A1BE-6243-46E0-A995-DD47C266A082}" type="slidenum">
              <a:rPr lang="en-US" smtClean="0"/>
              <a:t>7</a:t>
            </a:fld>
            <a:endParaRPr lang="en-US"/>
          </a:p>
        </p:txBody>
      </p:sp>
    </p:spTree>
    <p:extLst>
      <p:ext uri="{BB962C8B-B14F-4D97-AF65-F5344CB8AC3E}">
        <p14:creationId xmlns:p14="http://schemas.microsoft.com/office/powerpoint/2010/main" val="255219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5874B-6E2E-B9F8-A0AB-8FE15D822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944E5-F05A-B5FA-1562-1BFD01699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9DDAE-8740-0992-5223-9C938C372D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F90BCE-FF5D-88BE-609F-2A74B23CB1A0}"/>
              </a:ext>
            </a:extLst>
          </p:cNvPr>
          <p:cNvSpPr>
            <a:spLocks noGrp="1"/>
          </p:cNvSpPr>
          <p:nvPr>
            <p:ph type="sldNum" sz="quarter" idx="5"/>
          </p:nvPr>
        </p:nvSpPr>
        <p:spPr/>
        <p:txBody>
          <a:bodyPr/>
          <a:lstStyle/>
          <a:p>
            <a:fld id="{B604A1BE-6243-46E0-A995-DD47C266A082}" type="slidenum">
              <a:rPr lang="en-US" smtClean="0"/>
              <a:t>8</a:t>
            </a:fld>
            <a:endParaRPr lang="en-US"/>
          </a:p>
        </p:txBody>
      </p:sp>
    </p:spTree>
    <p:extLst>
      <p:ext uri="{BB962C8B-B14F-4D97-AF65-F5344CB8AC3E}">
        <p14:creationId xmlns:p14="http://schemas.microsoft.com/office/powerpoint/2010/main" val="278068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D365-BDA1-2246-4043-4122700F1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62A8E-263C-46BD-3714-69AD7B212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42121-4FCD-B49D-B9E1-32B23FFFC3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2ED0EB-F3A6-3B8D-2A6E-997AEE8CB99E}"/>
              </a:ext>
            </a:extLst>
          </p:cNvPr>
          <p:cNvSpPr>
            <a:spLocks noGrp="1"/>
          </p:cNvSpPr>
          <p:nvPr>
            <p:ph type="sldNum" sz="quarter" idx="5"/>
          </p:nvPr>
        </p:nvSpPr>
        <p:spPr/>
        <p:txBody>
          <a:bodyPr/>
          <a:lstStyle/>
          <a:p>
            <a:fld id="{B604A1BE-6243-46E0-A995-DD47C266A082}" type="slidenum">
              <a:rPr lang="en-US" smtClean="0"/>
              <a:t>9</a:t>
            </a:fld>
            <a:endParaRPr lang="en-US"/>
          </a:p>
        </p:txBody>
      </p:sp>
    </p:spTree>
    <p:extLst>
      <p:ext uri="{BB962C8B-B14F-4D97-AF65-F5344CB8AC3E}">
        <p14:creationId xmlns:p14="http://schemas.microsoft.com/office/powerpoint/2010/main" val="3850349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006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2FF7643-6F50-BD4D-A927-824BBE7C0026}" type="datetimeFigureOut">
              <a:rPr lang="en-US" smtClean="0"/>
              <a:t>5/14/2026</a:t>
            </a:fld>
            <a:endParaRPr lang="en-US"/>
          </a:p>
        </p:txBody>
      </p:sp>
      <p:sp>
        <p:nvSpPr>
          <p:cNvPr id="5" name="Footer Placeholder 4"/>
          <p:cNvSpPr>
            <a:spLocks noGrp="1"/>
          </p:cNvSpPr>
          <p:nvPr>
            <p:ph type="ftr" sz="quarter" idx="11"/>
          </p:nvPr>
        </p:nvSpPr>
        <p:spPr>
          <a:xfrm>
            <a:off x="4067629"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69457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62400754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000" b="1" i="0" baseline="0">
              <a:latin typeface="Calibri" panose="020F0502020204030204" pitchFamily="34" charset="0"/>
              <a:ea typeface="+mj-ea"/>
              <a:cs typeface="Arial" panose="020B0604020202020204" pitchFamily="34" charset="0"/>
              <a:sym typeface="Calibri" panose="020F0502020204030204" pitchFamily="34" charset="0"/>
            </a:endParaRPr>
          </a:p>
        </p:txBody>
      </p:sp>
      <p:sp>
        <p:nvSpPr>
          <p:cNvPr id="5" name="Text Placeholder 4"/>
          <p:cNvSpPr>
            <a:spLocks noGrp="1"/>
          </p:cNvSpPr>
          <p:nvPr>
            <p:ph type="body" sz="quarter" idx="11"/>
          </p:nvPr>
        </p:nvSpPr>
        <p:spPr>
          <a:xfrm>
            <a:off x="304800" y="1236746"/>
            <a:ext cx="11582400" cy="5303520"/>
          </a:xfrm>
          <a:solidFill>
            <a:schemeClr val="bg1"/>
          </a:solidFill>
          <a:ln w="19050">
            <a:solidFill>
              <a:schemeClr val="accent3">
                <a:lumMod val="40000"/>
                <a:lumOff val="60000"/>
              </a:schemeClr>
            </a:solidFill>
          </a:ln>
          <a:effectLst>
            <a:outerShdw blurRad="50800" dist="38100" dir="2700000" algn="tl" rotWithShape="0">
              <a:prstClr val="black">
                <a:alpha val="40000"/>
              </a:prstClr>
            </a:outerShdw>
          </a:effectLst>
        </p:spPr>
        <p:txBody>
          <a:bodyPr lIns="91440" tIns="45720" bIns="45720">
            <a:noAutofit/>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vert="horz"/>
          <a:lstStyle/>
          <a:p>
            <a:r>
              <a:rPr lang="en-US"/>
              <a:t>Click to edit Master title style</a:t>
            </a:r>
          </a:p>
        </p:txBody>
      </p:sp>
      <p:sp>
        <p:nvSpPr>
          <p:cNvPr id="11" name="Slide Number Placeholder 6"/>
          <p:cNvSpPr>
            <a:spLocks noGrp="1"/>
          </p:cNvSpPr>
          <p:nvPr>
            <p:ph type="sldNum" sz="quarter" idx="4"/>
          </p:nvPr>
        </p:nvSpPr>
        <p:spPr>
          <a:xfrm>
            <a:off x="11379200" y="6583680"/>
            <a:ext cx="609600" cy="274320"/>
          </a:xfrm>
          <a:prstGeom prst="rect">
            <a:avLst/>
          </a:prstGeom>
        </p:spPr>
        <p:txBody>
          <a:bodyPr vert="horz" lIns="91440" tIns="45720" rIns="91440" bIns="45720" rtlCol="0" anchor="b" anchorCtr="0"/>
          <a:lstStyle>
            <a:lvl1pPr algn="r">
              <a:lnSpc>
                <a:spcPct val="107000"/>
              </a:lnSpc>
              <a:defRPr sz="1100">
                <a:solidFill>
                  <a:schemeClr val="tx1"/>
                </a:solidFill>
              </a:defRPr>
            </a:lvl1pPr>
          </a:lstStyle>
          <a:p>
            <a:pPr defTabSz="910118"/>
            <a:fld id="{687F2666-B432-4DAF-957C-F1A4C934D368}" type="slidenum">
              <a:rPr lang="en-US" smtClean="0"/>
              <a:pPr defTabSz="910118"/>
              <a:t>‹#›</a:t>
            </a:fld>
            <a:endParaRPr lang="en-US"/>
          </a:p>
        </p:txBody>
      </p:sp>
    </p:spTree>
    <p:extLst>
      <p:ext uri="{BB962C8B-B14F-4D97-AF65-F5344CB8AC3E}">
        <p14:creationId xmlns:p14="http://schemas.microsoft.com/office/powerpoint/2010/main" val="212562699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ttom Summar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35541544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000" b="1" i="0" baseline="0">
              <a:latin typeface="Calibri" panose="020F0502020204030204" pitchFamily="34" charset="0"/>
              <a:ea typeface="+mj-ea"/>
              <a:cs typeface="Arial" panose="020B0604020202020204" pitchFamily="34" charset="0"/>
              <a:sym typeface="Calibri" panose="020F0502020204030204" pitchFamily="34" charset="0"/>
            </a:endParaRPr>
          </a:p>
        </p:txBody>
      </p:sp>
      <p:sp>
        <p:nvSpPr>
          <p:cNvPr id="11" name="Text Placeholder 4"/>
          <p:cNvSpPr>
            <a:spLocks noGrp="1"/>
          </p:cNvSpPr>
          <p:nvPr>
            <p:ph type="body" sz="quarter" idx="11"/>
          </p:nvPr>
        </p:nvSpPr>
        <p:spPr>
          <a:xfrm>
            <a:off x="304800" y="1236746"/>
            <a:ext cx="11582400" cy="5166360"/>
          </a:xfrm>
          <a:solidFill>
            <a:schemeClr val="bg1"/>
          </a:solidFill>
          <a:ln w="19050">
            <a:solidFill>
              <a:schemeClr val="accent3">
                <a:lumMod val="40000"/>
                <a:lumOff val="60000"/>
              </a:schemeClr>
            </a:solidFill>
          </a:ln>
          <a:effectLst>
            <a:outerShdw blurRad="50800" dist="38100" dir="2700000" algn="tl" rotWithShape="0">
              <a:prstClr val="black">
                <a:alpha val="40000"/>
              </a:prstClr>
            </a:outerShdw>
          </a:effectLst>
        </p:spPr>
        <p:txBody>
          <a:bodyPr lIns="91440" tIns="45720" bIns="45720">
            <a:noAutofit/>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vert="horz"/>
          <a:lstStyle/>
          <a:p>
            <a:r>
              <a:rPr lang="en-US"/>
              <a:t>Click to edit Master title style</a:t>
            </a:r>
          </a:p>
        </p:txBody>
      </p:sp>
      <p:sp>
        <p:nvSpPr>
          <p:cNvPr id="9" name="Text Placeholder 4"/>
          <p:cNvSpPr>
            <a:spLocks noGrp="1"/>
          </p:cNvSpPr>
          <p:nvPr>
            <p:ph type="body" sz="quarter" idx="13"/>
          </p:nvPr>
        </p:nvSpPr>
        <p:spPr>
          <a:xfrm>
            <a:off x="548640" y="5077226"/>
            <a:ext cx="11094720" cy="1506454"/>
          </a:xfrm>
          <a:solidFill>
            <a:schemeClr val="bg1"/>
          </a:solidFill>
          <a:ln w="19050">
            <a:solidFill>
              <a:schemeClr val="accent1"/>
            </a:solidFill>
          </a:ln>
          <a:effectLst>
            <a:outerShdw blurRad="50800" dist="38100" dir="2700000" algn="tl" rotWithShape="0">
              <a:prstClr val="black">
                <a:alpha val="40000"/>
              </a:prstClr>
            </a:outerShdw>
          </a:effectLst>
        </p:spPr>
        <p:txBody>
          <a:bodyPr lIns="91440" tIns="45720" bIns="45720">
            <a:noAutofit/>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6"/>
          <p:cNvSpPr>
            <a:spLocks noGrp="1"/>
          </p:cNvSpPr>
          <p:nvPr>
            <p:ph type="sldNum" sz="quarter" idx="4"/>
          </p:nvPr>
        </p:nvSpPr>
        <p:spPr>
          <a:xfrm>
            <a:off x="11379200" y="6583680"/>
            <a:ext cx="609600" cy="274320"/>
          </a:xfrm>
          <a:prstGeom prst="rect">
            <a:avLst/>
          </a:prstGeom>
        </p:spPr>
        <p:txBody>
          <a:bodyPr vert="horz" lIns="91440" tIns="45720" rIns="91440" bIns="45720" rtlCol="0" anchor="b" anchorCtr="0"/>
          <a:lstStyle>
            <a:lvl1pPr algn="r">
              <a:lnSpc>
                <a:spcPct val="107000"/>
              </a:lnSpc>
              <a:defRPr sz="1100">
                <a:solidFill>
                  <a:schemeClr val="tx1"/>
                </a:solidFill>
              </a:defRPr>
            </a:lvl1pPr>
          </a:lstStyle>
          <a:p>
            <a:pPr defTabSz="910118"/>
            <a:fld id="{687F2666-B432-4DAF-957C-F1A4C934D368}" type="slidenum">
              <a:rPr lang="en-US" smtClean="0"/>
              <a:pPr defTabSz="910118"/>
              <a:t>‹#›</a:t>
            </a:fld>
            <a:endParaRPr lang="en-US"/>
          </a:p>
        </p:txBody>
      </p:sp>
    </p:spTree>
    <p:extLst>
      <p:ext uri="{BB962C8B-B14F-4D97-AF65-F5344CB8AC3E}">
        <p14:creationId xmlns:p14="http://schemas.microsoft.com/office/powerpoint/2010/main" val="219297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45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469447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40005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2049440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67629" y="6356351"/>
            <a:ext cx="4114800" cy="365125"/>
          </a:xfrm>
          <a:prstGeom prst="rect">
            <a:avLst/>
          </a:prstGeom>
        </p:spPr>
        <p:txBody>
          <a:bodyPr/>
          <a:lstStyle/>
          <a:p>
            <a:endParaRPr lang="en-US"/>
          </a:p>
        </p:txBody>
      </p:sp>
      <p:sp>
        <p:nvSpPr>
          <p:cNvPr id="7" name="Slide Number Placeholder 5"/>
          <p:cNvSpPr txBox="1">
            <a:spLocks/>
          </p:cNvSpPr>
          <p:nvPr userDrawn="1"/>
        </p:nvSpPr>
        <p:spPr>
          <a:xfrm>
            <a:off x="400050" y="6356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0EA9A1-B69A-584B-803E-DCE0871F7E6A}" type="slidenum">
              <a:rPr lang="en-US" smtClean="0"/>
              <a:pPr/>
              <a:t>‹#›</a:t>
            </a:fld>
            <a:endParaRPr lang="en-US"/>
          </a:p>
        </p:txBody>
      </p:sp>
    </p:spTree>
    <p:extLst>
      <p:ext uri="{BB962C8B-B14F-4D97-AF65-F5344CB8AC3E}">
        <p14:creationId xmlns:p14="http://schemas.microsoft.com/office/powerpoint/2010/main" val="2711107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67629" y="6356351"/>
            <a:ext cx="4114800" cy="365125"/>
          </a:xfrm>
          <a:prstGeom prst="rect">
            <a:avLst/>
          </a:prstGeom>
        </p:spPr>
        <p:txBody>
          <a:bodyPr/>
          <a:lstStyle/>
          <a:p>
            <a:endParaRPr lang="en-US"/>
          </a:p>
        </p:txBody>
      </p:sp>
      <p:sp>
        <p:nvSpPr>
          <p:cNvPr id="6" name="Slide Number Placeholder 5"/>
          <p:cNvSpPr txBox="1">
            <a:spLocks/>
          </p:cNvSpPr>
          <p:nvPr userDrawn="1"/>
        </p:nvSpPr>
        <p:spPr>
          <a:xfrm>
            <a:off x="400050" y="6356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0EA9A1-B69A-584B-803E-DCE0871F7E6A}" type="slidenum">
              <a:rPr lang="en-US" smtClean="0"/>
              <a:pPr/>
              <a:t>‹#›</a:t>
            </a:fld>
            <a:endParaRPr lang="en-US"/>
          </a:p>
        </p:txBody>
      </p:sp>
    </p:spTree>
    <p:extLst>
      <p:ext uri="{BB962C8B-B14F-4D97-AF65-F5344CB8AC3E}">
        <p14:creationId xmlns:p14="http://schemas.microsoft.com/office/powerpoint/2010/main" val="938027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67629" y="6356351"/>
            <a:ext cx="4114800" cy="365125"/>
          </a:xfrm>
          <a:prstGeom prst="rect">
            <a:avLst/>
          </a:prstGeom>
        </p:spPr>
        <p:txBody>
          <a:bodyPr/>
          <a:lstStyle/>
          <a:p>
            <a:endParaRPr lang="en-US"/>
          </a:p>
        </p:txBody>
      </p:sp>
      <p:sp>
        <p:nvSpPr>
          <p:cNvPr id="5" name="Slide Number Placeholder 5"/>
          <p:cNvSpPr txBox="1">
            <a:spLocks/>
          </p:cNvSpPr>
          <p:nvPr userDrawn="1"/>
        </p:nvSpPr>
        <p:spPr>
          <a:xfrm>
            <a:off x="400050" y="6356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0EA9A1-B69A-584B-803E-DCE0871F7E6A}" type="slidenum">
              <a:rPr lang="en-US" smtClean="0"/>
              <a:pPr/>
              <a:t>‹#›</a:t>
            </a:fld>
            <a:endParaRPr lang="en-US"/>
          </a:p>
        </p:txBody>
      </p:sp>
    </p:spTree>
    <p:extLst>
      <p:ext uri="{BB962C8B-B14F-4D97-AF65-F5344CB8AC3E}">
        <p14:creationId xmlns:p14="http://schemas.microsoft.com/office/powerpoint/2010/main" val="41611471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footer only)">
    <p:spTree>
      <p:nvGrpSpPr>
        <p:cNvPr id="1" name=""/>
        <p:cNvGrpSpPr/>
        <p:nvPr/>
      </p:nvGrpSpPr>
      <p:grpSpPr>
        <a:xfrm>
          <a:off x="0" y="0"/>
          <a:ext cx="0" cy="0"/>
          <a:chOff x="0" y="0"/>
          <a:chExt cx="0" cy="0"/>
        </a:xfrm>
      </p:grpSpPr>
      <p:sp>
        <p:nvSpPr>
          <p:cNvPr id="2" name="TextBox 1"/>
          <p:cNvSpPr txBox="1"/>
          <p:nvPr userDrawn="1"/>
        </p:nvSpPr>
        <p:spPr>
          <a:xfrm>
            <a:off x="9769312" y="0"/>
            <a:ext cx="2422688" cy="369332"/>
          </a:xfrm>
          <a:prstGeom prst="rect">
            <a:avLst/>
          </a:prstGeom>
          <a:solidFill>
            <a:srgbClr val="FF0000"/>
          </a:solidFill>
        </p:spPr>
        <p:txBody>
          <a:bodyPr wrap="square" rtlCol="0">
            <a:spAutoFit/>
          </a:bodyPr>
          <a:lstStyle/>
          <a:p>
            <a:r>
              <a:rPr lang="en-US" sz="1800" b="1">
                <a:solidFill>
                  <a:schemeClr val="bg1"/>
                </a:solidFill>
              </a:rPr>
              <a:t>DRAFT ONLY</a:t>
            </a:r>
          </a:p>
        </p:txBody>
      </p:sp>
    </p:spTree>
    <p:extLst>
      <p:ext uri="{BB962C8B-B14F-4D97-AF65-F5344CB8AC3E}">
        <p14:creationId xmlns:p14="http://schemas.microsoft.com/office/powerpoint/2010/main" val="287628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29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2FF7643-6F50-BD4D-A927-824BBE7C0026}" type="datetimeFigureOut">
              <a:rPr lang="en-US" smtClean="0"/>
              <a:t>5/14/2026</a:t>
            </a:fld>
            <a:endParaRPr lang="en-US"/>
          </a:p>
        </p:txBody>
      </p:sp>
      <p:sp>
        <p:nvSpPr>
          <p:cNvPr id="5" name="Footer Placeholder 4"/>
          <p:cNvSpPr>
            <a:spLocks noGrp="1"/>
          </p:cNvSpPr>
          <p:nvPr>
            <p:ph type="ftr" sz="quarter" idx="11"/>
          </p:nvPr>
        </p:nvSpPr>
        <p:spPr>
          <a:xfrm>
            <a:off x="4067629"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100977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2FF7643-6F50-BD4D-A927-824BBE7C0026}" type="datetimeFigureOut">
              <a:rPr lang="en-US" smtClean="0"/>
              <a:t>5/14/2026</a:t>
            </a:fld>
            <a:endParaRPr lang="en-US"/>
          </a:p>
        </p:txBody>
      </p:sp>
      <p:sp>
        <p:nvSpPr>
          <p:cNvPr id="6" name="Footer Placeholder 5"/>
          <p:cNvSpPr>
            <a:spLocks noGrp="1"/>
          </p:cNvSpPr>
          <p:nvPr>
            <p:ph type="ftr" sz="quarter" idx="11"/>
          </p:nvPr>
        </p:nvSpPr>
        <p:spPr>
          <a:xfrm>
            <a:off x="4067629"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194552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52FF7643-6F50-BD4D-A927-824BBE7C0026}" type="datetimeFigureOut">
              <a:rPr lang="en-US" smtClean="0"/>
              <a:t>5/14/2026</a:t>
            </a:fld>
            <a:endParaRPr lang="en-US"/>
          </a:p>
        </p:txBody>
      </p:sp>
      <p:sp>
        <p:nvSpPr>
          <p:cNvPr id="8" name="Footer Placeholder 7"/>
          <p:cNvSpPr>
            <a:spLocks noGrp="1"/>
          </p:cNvSpPr>
          <p:nvPr>
            <p:ph type="ftr" sz="quarter" idx="11"/>
          </p:nvPr>
        </p:nvSpPr>
        <p:spPr>
          <a:xfrm>
            <a:off x="4067629"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79481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52FF7643-6F50-BD4D-A927-824BBE7C0026}" type="datetimeFigureOut">
              <a:rPr lang="en-US" smtClean="0"/>
              <a:t>5/14/2026</a:t>
            </a:fld>
            <a:endParaRPr lang="en-US"/>
          </a:p>
        </p:txBody>
      </p:sp>
      <p:sp>
        <p:nvSpPr>
          <p:cNvPr id="4" name="Footer Placeholder 3"/>
          <p:cNvSpPr>
            <a:spLocks noGrp="1"/>
          </p:cNvSpPr>
          <p:nvPr>
            <p:ph type="ftr" sz="quarter" idx="11"/>
          </p:nvPr>
        </p:nvSpPr>
        <p:spPr>
          <a:xfrm>
            <a:off x="4067629"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112563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52FF7643-6F50-BD4D-A927-824BBE7C0026}" type="datetimeFigureOut">
              <a:rPr lang="en-US" smtClean="0"/>
              <a:t>5/14/2026</a:t>
            </a:fld>
            <a:endParaRPr lang="en-US"/>
          </a:p>
        </p:txBody>
      </p:sp>
      <p:sp>
        <p:nvSpPr>
          <p:cNvPr id="3" name="Footer Placeholder 2"/>
          <p:cNvSpPr>
            <a:spLocks noGrp="1"/>
          </p:cNvSpPr>
          <p:nvPr>
            <p:ph type="ftr" sz="quarter" idx="11"/>
          </p:nvPr>
        </p:nvSpPr>
        <p:spPr>
          <a:xfrm>
            <a:off x="4067629"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143875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2FF7643-6F50-BD4D-A927-824BBE7C0026}" type="datetimeFigureOut">
              <a:rPr lang="en-US" smtClean="0"/>
              <a:t>5/14/2026</a:t>
            </a:fld>
            <a:endParaRPr lang="en-US"/>
          </a:p>
        </p:txBody>
      </p:sp>
      <p:sp>
        <p:nvSpPr>
          <p:cNvPr id="6" name="Footer Placeholder 5"/>
          <p:cNvSpPr>
            <a:spLocks noGrp="1"/>
          </p:cNvSpPr>
          <p:nvPr>
            <p:ph type="ftr" sz="quarter" idx="11"/>
          </p:nvPr>
        </p:nvSpPr>
        <p:spPr>
          <a:xfrm>
            <a:off x="4067629"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50812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2FF7643-6F50-BD4D-A927-824BBE7C0026}" type="datetimeFigureOut">
              <a:rPr lang="en-US" smtClean="0"/>
              <a:t>5/14/2026</a:t>
            </a:fld>
            <a:endParaRPr lang="en-US"/>
          </a:p>
        </p:txBody>
      </p:sp>
      <p:sp>
        <p:nvSpPr>
          <p:cNvPr id="6" name="Footer Placeholder 5"/>
          <p:cNvSpPr>
            <a:spLocks noGrp="1"/>
          </p:cNvSpPr>
          <p:nvPr>
            <p:ph type="ftr" sz="quarter" idx="11"/>
          </p:nvPr>
        </p:nvSpPr>
        <p:spPr>
          <a:xfrm>
            <a:off x="4067629"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6E0EA9A1-B69A-584B-803E-DCE0871F7E6A}" type="slidenum">
              <a:rPr lang="en-US" smtClean="0"/>
              <a:t>‹#›</a:t>
            </a:fld>
            <a:endParaRPr lang="en-US"/>
          </a:p>
        </p:txBody>
      </p:sp>
    </p:spTree>
    <p:extLst>
      <p:ext uri="{BB962C8B-B14F-4D97-AF65-F5344CB8AC3E}">
        <p14:creationId xmlns:p14="http://schemas.microsoft.com/office/powerpoint/2010/main" val="167821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90688"/>
            <a:ext cx="10515600" cy="42420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219827"/>
            <a:ext cx="8316685" cy="12654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C24F9A0F-AFFB-D144-BB69-0A922F7B9390}"/>
              </a:ext>
            </a:extLst>
          </p:cNvPr>
          <p:cNvPicPr>
            <a:picLocks noChangeAspect="1"/>
          </p:cNvPicPr>
          <p:nvPr userDrawn="1"/>
        </p:nvPicPr>
        <p:blipFill>
          <a:blip r:embed="rId14"/>
          <a:stretch>
            <a:fillRect/>
          </a:stretch>
        </p:blipFill>
        <p:spPr>
          <a:xfrm>
            <a:off x="8804366" y="5828115"/>
            <a:ext cx="2791097" cy="582394"/>
          </a:xfrm>
          <a:prstGeom prst="rect">
            <a:avLst/>
          </a:prstGeom>
        </p:spPr>
      </p:pic>
    </p:spTree>
    <p:extLst>
      <p:ext uri="{BB962C8B-B14F-4D97-AF65-F5344CB8AC3E}">
        <p14:creationId xmlns:p14="http://schemas.microsoft.com/office/powerpoint/2010/main" val="1099816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92" r:id="rId11"/>
    <p:sldLayoutId id="2147483693" r:id="rId12"/>
  </p:sldLayoutIdLst>
  <p:txStyles>
    <p:titleStyle>
      <a:lvl1pPr algn="l" defTabSz="914400" rtl="0" eaLnBrk="1" latinLnBrk="0" hangingPunct="1">
        <a:lnSpc>
          <a:spcPct val="90000"/>
        </a:lnSpc>
        <a:spcBef>
          <a:spcPct val="0"/>
        </a:spcBef>
        <a:buNone/>
        <a:defRPr sz="4000" kern="1200">
          <a:solidFill>
            <a:srgbClr val="2B889F"/>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7864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864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864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664301"/>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65126"/>
            <a:ext cx="11430000" cy="6400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81000" y="1690688"/>
            <a:ext cx="11430000" cy="42420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219827"/>
            <a:ext cx="8316685" cy="12654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C24F9A0F-AFFB-D144-BB69-0A922F7B9390}"/>
              </a:ext>
            </a:extLst>
          </p:cNvPr>
          <p:cNvPicPr>
            <a:picLocks noChangeAspect="1"/>
          </p:cNvPicPr>
          <p:nvPr userDrawn="1"/>
        </p:nvPicPr>
        <p:blipFill>
          <a:blip r:embed="rId8"/>
          <a:stretch>
            <a:fillRect/>
          </a:stretch>
        </p:blipFill>
        <p:spPr>
          <a:xfrm>
            <a:off x="8804366" y="5828115"/>
            <a:ext cx="2791097" cy="582394"/>
          </a:xfrm>
          <a:prstGeom prst="rect">
            <a:avLst/>
          </a:prstGeom>
        </p:spPr>
      </p:pic>
    </p:spTree>
    <p:extLst>
      <p:ext uri="{BB962C8B-B14F-4D97-AF65-F5344CB8AC3E}">
        <p14:creationId xmlns:p14="http://schemas.microsoft.com/office/powerpoint/2010/main" val="7783144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914400" rtl="0" eaLnBrk="1" latinLnBrk="0" hangingPunct="1">
        <a:lnSpc>
          <a:spcPct val="90000"/>
        </a:lnSpc>
        <a:spcBef>
          <a:spcPct val="0"/>
        </a:spcBef>
        <a:buNone/>
        <a:defRPr sz="4000" kern="1200">
          <a:solidFill>
            <a:srgbClr val="2B889F"/>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7864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864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864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7.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2.emf"/><Relationship Id="rId10" Type="http://schemas.openxmlformats.org/officeDocument/2006/relationships/image" Target="../media/image11.jpeg"/><Relationship Id="rId4" Type="http://schemas.openxmlformats.org/officeDocument/2006/relationships/oleObject" Target="../embeddings/oleObject4.bin"/><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D5F-B269-EDD5-C345-69C8023F42D0}"/>
              </a:ext>
            </a:extLst>
          </p:cNvPr>
          <p:cNvSpPr>
            <a:spLocks noGrp="1"/>
          </p:cNvSpPr>
          <p:nvPr>
            <p:ph type="title"/>
          </p:nvPr>
        </p:nvSpPr>
        <p:spPr>
          <a:xfrm>
            <a:off x="532470" y="703263"/>
            <a:ext cx="10351119" cy="3244269"/>
          </a:xfrm>
        </p:spPr>
        <p:txBody>
          <a:bodyPr anchor="ctr">
            <a:normAutofit/>
          </a:bodyPr>
          <a:lstStyle/>
          <a:p>
            <a:r>
              <a:rPr lang="en-US" sz="4400">
                <a:solidFill>
                  <a:schemeClr val="accent1">
                    <a:lumMod val="75000"/>
                  </a:schemeClr>
                </a:solidFill>
              </a:rPr>
              <a:t>Value &amp; Impact: A Model for Integrated Behavioral Health in a Pediatric Sleep Center</a:t>
            </a:r>
          </a:p>
        </p:txBody>
      </p:sp>
    </p:spTree>
    <p:extLst>
      <p:ext uri="{BB962C8B-B14F-4D97-AF65-F5344CB8AC3E}">
        <p14:creationId xmlns:p14="http://schemas.microsoft.com/office/powerpoint/2010/main" val="99563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C71E0-35B0-A21F-7391-2CE105E0B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7BDD3-0060-FB1A-2393-F72860A6E238}"/>
              </a:ext>
            </a:extLst>
          </p:cNvPr>
          <p:cNvSpPr>
            <a:spLocks noGrp="1"/>
          </p:cNvSpPr>
          <p:nvPr>
            <p:ph type="title"/>
          </p:nvPr>
        </p:nvSpPr>
        <p:spPr>
          <a:xfrm>
            <a:off x="538759" y="214701"/>
            <a:ext cx="10515600" cy="1325563"/>
          </a:xfrm>
        </p:spPr>
        <p:txBody>
          <a:bodyPr/>
          <a:lstStyle/>
          <a:p>
            <a:r>
              <a:rPr lang="en-US" sz="4400">
                <a:solidFill>
                  <a:schemeClr val="accent1">
                    <a:lumMod val="75000"/>
                  </a:schemeClr>
                </a:solidFill>
              </a:rPr>
              <a:t>Child and Adolescent Psychiatry and Behavioral Sciences</a:t>
            </a:r>
          </a:p>
        </p:txBody>
      </p:sp>
      <p:sp>
        <p:nvSpPr>
          <p:cNvPr id="14" name="Content Placeholder 2">
            <a:extLst>
              <a:ext uri="{FF2B5EF4-FFF2-40B4-BE49-F238E27FC236}">
                <a16:creationId xmlns:a16="http://schemas.microsoft.com/office/drawing/2014/main" id="{CD16AC3B-5328-73A7-1C2B-E13D06A68706}"/>
              </a:ext>
            </a:extLst>
          </p:cNvPr>
          <p:cNvSpPr>
            <a:spLocks noGrp="1"/>
          </p:cNvSpPr>
          <p:nvPr>
            <p:ph idx="1"/>
          </p:nvPr>
        </p:nvSpPr>
        <p:spPr>
          <a:xfrm>
            <a:off x="538759" y="1764684"/>
            <a:ext cx="11114481" cy="4233019"/>
          </a:xfrm>
        </p:spPr>
        <p:txBody>
          <a:bodyPr>
            <a:normAutofit/>
          </a:bodyPr>
          <a:lstStyle/>
          <a:p>
            <a:pPr marL="0" indent="0">
              <a:buNone/>
            </a:pPr>
            <a:r>
              <a:rPr lang="en-US"/>
              <a:t>Children of all ages with emotional, behavioral and mental health problems find care in the </a:t>
            </a:r>
            <a:r>
              <a:rPr lang="en-US" b="1"/>
              <a:t>Department of Child and Adolescent Psychiatry and Behavioral Sciences (DCAPBS) </a:t>
            </a:r>
            <a:r>
              <a:rPr lang="en-US"/>
              <a:t>at </a:t>
            </a:r>
            <a:r>
              <a:rPr lang="en-US" b="1"/>
              <a:t>Children’s Hospital of Philadelphia (CHOP)</a:t>
            </a:r>
            <a:r>
              <a:rPr lang="en-US"/>
              <a:t>, where we believe mental health is health. </a:t>
            </a:r>
          </a:p>
          <a:p>
            <a:pPr marL="0" indent="0">
              <a:buNone/>
            </a:pPr>
            <a:endParaRPr lang="en-US"/>
          </a:p>
          <a:p>
            <a:pPr marL="0" indent="0">
              <a:buNone/>
            </a:pPr>
            <a:r>
              <a:rPr lang="en-US"/>
              <a:t>We have many programs for specific mental and behavioral illness. We also have experts in our hospital to care for hospitalized children, in specialty divisions to help kids and families cope with chronic conditions, and in primary care locations to help identify and treat conditions when they are less severe.</a:t>
            </a:r>
          </a:p>
        </p:txBody>
      </p:sp>
    </p:spTree>
    <p:extLst>
      <p:ext uri="{BB962C8B-B14F-4D97-AF65-F5344CB8AC3E}">
        <p14:creationId xmlns:p14="http://schemas.microsoft.com/office/powerpoint/2010/main" val="308696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B989A-EB47-84B9-5F74-E9E6A29FA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0FD01-6469-165F-F95B-75DD7651E9BB}"/>
              </a:ext>
            </a:extLst>
          </p:cNvPr>
          <p:cNvSpPr>
            <a:spLocks noGrp="1"/>
          </p:cNvSpPr>
          <p:nvPr>
            <p:ph type="title"/>
          </p:nvPr>
        </p:nvSpPr>
        <p:spPr>
          <a:xfrm>
            <a:off x="470209" y="172924"/>
            <a:ext cx="10970942" cy="1325563"/>
          </a:xfrm>
        </p:spPr>
        <p:txBody>
          <a:bodyPr/>
          <a:lstStyle/>
          <a:p>
            <a:r>
              <a:rPr lang="en-US" sz="4400">
                <a:solidFill>
                  <a:schemeClr val="accent1">
                    <a:lumMod val="75000"/>
                  </a:schemeClr>
                </a:solidFill>
              </a:rPr>
              <a:t>Behavioral Health in Specialty Divisions</a:t>
            </a:r>
          </a:p>
        </p:txBody>
      </p:sp>
      <p:sp>
        <p:nvSpPr>
          <p:cNvPr id="3" name="TextBox 2">
            <a:extLst>
              <a:ext uri="{FF2B5EF4-FFF2-40B4-BE49-F238E27FC236}">
                <a16:creationId xmlns:a16="http://schemas.microsoft.com/office/drawing/2014/main" id="{5CC79474-626A-8360-9FF1-ACB0C0862887}"/>
              </a:ext>
            </a:extLst>
          </p:cNvPr>
          <p:cNvSpPr txBox="1"/>
          <p:nvPr/>
        </p:nvSpPr>
        <p:spPr>
          <a:xfrm>
            <a:off x="577074" y="1498487"/>
            <a:ext cx="11232067" cy="4570482"/>
          </a:xfrm>
          <a:prstGeom prst="rect">
            <a:avLst/>
          </a:prstGeom>
          <a:noFill/>
        </p:spPr>
        <p:txBody>
          <a:bodyPr wrap="square" numCol="2" rtlCol="0">
            <a:spAutoFit/>
          </a:bodyPr>
          <a:lstStyle/>
          <a:p>
            <a:pPr lvl="0">
              <a:lnSpc>
                <a:spcPct val="90000"/>
              </a:lnSpc>
              <a:spcBef>
                <a:spcPts val="1000"/>
              </a:spcBef>
            </a:pPr>
            <a:r>
              <a:rPr lang="en-US" sz="2400">
                <a:solidFill>
                  <a:srgbClr val="786452"/>
                </a:solidFill>
              </a:rPr>
              <a:t>Amplified  Musculoskeletal (AMPS)</a:t>
            </a:r>
          </a:p>
          <a:p>
            <a:pPr lvl="0">
              <a:lnSpc>
                <a:spcPct val="90000"/>
              </a:lnSpc>
              <a:spcBef>
                <a:spcPts val="1000"/>
              </a:spcBef>
            </a:pPr>
            <a:r>
              <a:rPr lang="en-US" sz="2400">
                <a:solidFill>
                  <a:srgbClr val="786452"/>
                </a:solidFill>
              </a:rPr>
              <a:t>Autonomic Dysfunction Program (ADS)</a:t>
            </a:r>
          </a:p>
          <a:p>
            <a:pPr lvl="0">
              <a:lnSpc>
                <a:spcPct val="90000"/>
              </a:lnSpc>
              <a:spcBef>
                <a:spcPts val="1000"/>
              </a:spcBef>
            </a:pPr>
            <a:r>
              <a:rPr lang="en-US" sz="2400">
                <a:solidFill>
                  <a:srgbClr val="786452"/>
                </a:solidFill>
              </a:rPr>
              <a:t>Cardiology</a:t>
            </a:r>
          </a:p>
          <a:p>
            <a:pPr lvl="0">
              <a:lnSpc>
                <a:spcPct val="90000"/>
              </a:lnSpc>
              <a:spcBef>
                <a:spcPts val="1000"/>
              </a:spcBef>
            </a:pPr>
            <a:r>
              <a:rPr lang="en-US" sz="2400">
                <a:solidFill>
                  <a:srgbClr val="786452"/>
                </a:solidFill>
              </a:rPr>
              <a:t>Center for Childhood Communication</a:t>
            </a:r>
          </a:p>
          <a:p>
            <a:pPr lvl="0">
              <a:lnSpc>
                <a:spcPct val="90000"/>
              </a:lnSpc>
              <a:spcBef>
                <a:spcPts val="1000"/>
              </a:spcBef>
            </a:pPr>
            <a:r>
              <a:rPr lang="en-US" sz="2400">
                <a:solidFill>
                  <a:srgbClr val="786452"/>
                </a:solidFill>
              </a:rPr>
              <a:t>Center for Fetal Diagnosis  &amp; Treatment</a:t>
            </a:r>
          </a:p>
          <a:p>
            <a:pPr lvl="0">
              <a:lnSpc>
                <a:spcPct val="90000"/>
              </a:lnSpc>
              <a:spcBef>
                <a:spcPts val="1000"/>
              </a:spcBef>
            </a:pPr>
            <a:r>
              <a:rPr lang="en-US" sz="2400">
                <a:solidFill>
                  <a:srgbClr val="786452"/>
                </a:solidFill>
              </a:rPr>
              <a:t>Concussion Program</a:t>
            </a:r>
          </a:p>
          <a:p>
            <a:pPr lvl="0">
              <a:lnSpc>
                <a:spcPct val="90000"/>
              </a:lnSpc>
              <a:spcBef>
                <a:spcPts val="1000"/>
              </a:spcBef>
            </a:pPr>
            <a:r>
              <a:rPr lang="en-US" sz="2400">
                <a:solidFill>
                  <a:srgbClr val="786452"/>
                </a:solidFill>
              </a:rPr>
              <a:t>Craniofacial Surgery</a:t>
            </a:r>
          </a:p>
          <a:p>
            <a:pPr lvl="0">
              <a:lnSpc>
                <a:spcPct val="90000"/>
              </a:lnSpc>
              <a:spcBef>
                <a:spcPts val="1000"/>
              </a:spcBef>
            </a:pPr>
            <a:r>
              <a:rPr lang="en-US" sz="2400">
                <a:solidFill>
                  <a:srgbClr val="786452"/>
                </a:solidFill>
              </a:rPr>
              <a:t>Endocrinology</a:t>
            </a:r>
          </a:p>
          <a:p>
            <a:pPr lvl="0">
              <a:lnSpc>
                <a:spcPct val="90000"/>
              </a:lnSpc>
              <a:spcBef>
                <a:spcPts val="1000"/>
              </a:spcBef>
            </a:pPr>
            <a:r>
              <a:rPr lang="en-US" sz="2400">
                <a:solidFill>
                  <a:srgbClr val="786452"/>
                </a:solidFill>
              </a:rPr>
              <a:t>Feeding and Swallowing</a:t>
            </a:r>
          </a:p>
          <a:p>
            <a:pPr lvl="0">
              <a:lnSpc>
                <a:spcPct val="90000"/>
              </a:lnSpc>
              <a:spcBef>
                <a:spcPts val="1000"/>
              </a:spcBef>
            </a:pPr>
            <a:r>
              <a:rPr lang="en-US" sz="2400">
                <a:solidFill>
                  <a:srgbClr val="786452"/>
                </a:solidFill>
              </a:rPr>
              <a:t>Gastroenterology</a:t>
            </a:r>
          </a:p>
          <a:p>
            <a:pPr lvl="0">
              <a:lnSpc>
                <a:spcPct val="90000"/>
              </a:lnSpc>
              <a:spcBef>
                <a:spcPts val="1000"/>
              </a:spcBef>
            </a:pPr>
            <a:r>
              <a:rPr lang="en-US" sz="2400">
                <a:solidFill>
                  <a:srgbClr val="786452"/>
                </a:solidFill>
              </a:rPr>
              <a:t>Neurology</a:t>
            </a:r>
          </a:p>
          <a:p>
            <a:pPr lvl="0">
              <a:lnSpc>
                <a:spcPct val="90000"/>
              </a:lnSpc>
              <a:spcBef>
                <a:spcPts val="1000"/>
              </a:spcBef>
            </a:pPr>
            <a:r>
              <a:rPr lang="en-US" sz="2400">
                <a:solidFill>
                  <a:srgbClr val="786452"/>
                </a:solidFill>
              </a:rPr>
              <a:t>Neonatal Intensive Care Unit</a:t>
            </a:r>
          </a:p>
          <a:p>
            <a:pPr lvl="0">
              <a:lnSpc>
                <a:spcPct val="90000"/>
              </a:lnSpc>
              <a:spcBef>
                <a:spcPts val="1000"/>
              </a:spcBef>
            </a:pPr>
            <a:r>
              <a:rPr lang="en-US" sz="2400">
                <a:solidFill>
                  <a:srgbClr val="786452"/>
                </a:solidFill>
              </a:rPr>
              <a:t>Oncology/Cancer Center</a:t>
            </a:r>
          </a:p>
          <a:p>
            <a:pPr lvl="0">
              <a:lnSpc>
                <a:spcPct val="90000"/>
              </a:lnSpc>
              <a:spcBef>
                <a:spcPts val="1000"/>
              </a:spcBef>
            </a:pPr>
            <a:r>
              <a:rPr lang="en-US" sz="2400">
                <a:solidFill>
                  <a:srgbClr val="786452"/>
                </a:solidFill>
              </a:rPr>
              <a:t>Pediatric Health &amp; Behavior – Psychology</a:t>
            </a:r>
          </a:p>
          <a:p>
            <a:pPr lvl="0">
              <a:lnSpc>
                <a:spcPct val="90000"/>
              </a:lnSpc>
              <a:spcBef>
                <a:spcPts val="1000"/>
              </a:spcBef>
            </a:pPr>
            <a:r>
              <a:rPr lang="en-US" sz="2400">
                <a:solidFill>
                  <a:srgbClr val="786452"/>
                </a:solidFill>
              </a:rPr>
              <a:t>Safe Place</a:t>
            </a:r>
          </a:p>
          <a:p>
            <a:pPr lvl="0">
              <a:lnSpc>
                <a:spcPct val="90000"/>
              </a:lnSpc>
              <a:spcBef>
                <a:spcPts val="1000"/>
              </a:spcBef>
            </a:pPr>
            <a:r>
              <a:rPr lang="en-US" sz="2400">
                <a:solidFill>
                  <a:srgbClr val="786452"/>
                </a:solidFill>
              </a:rPr>
              <a:t>Sleep Center</a:t>
            </a:r>
          </a:p>
          <a:p>
            <a:pPr lvl="0">
              <a:lnSpc>
                <a:spcPct val="90000"/>
              </a:lnSpc>
              <a:spcBef>
                <a:spcPts val="1000"/>
              </a:spcBef>
            </a:pPr>
            <a:r>
              <a:rPr lang="en-US" sz="2400">
                <a:solidFill>
                  <a:srgbClr val="786452"/>
                </a:solidFill>
              </a:rPr>
              <a:t>Solid Organ Transplant</a:t>
            </a:r>
          </a:p>
          <a:p>
            <a:pPr lvl="0">
              <a:lnSpc>
                <a:spcPct val="90000"/>
              </a:lnSpc>
              <a:spcBef>
                <a:spcPts val="1000"/>
              </a:spcBef>
            </a:pPr>
            <a:r>
              <a:rPr lang="en-US" sz="2400">
                <a:solidFill>
                  <a:srgbClr val="786452"/>
                </a:solidFill>
              </a:rPr>
              <a:t>Urology</a:t>
            </a:r>
          </a:p>
          <a:p>
            <a:endParaRPr lang="en-US" sz="2400">
              <a:solidFill>
                <a:schemeClr val="accent1">
                  <a:lumMod val="75000"/>
                </a:schemeClr>
              </a:solidFill>
            </a:endParaRPr>
          </a:p>
        </p:txBody>
      </p:sp>
    </p:spTree>
    <p:extLst>
      <p:ext uri="{BB962C8B-B14F-4D97-AF65-F5344CB8AC3E}">
        <p14:creationId xmlns:p14="http://schemas.microsoft.com/office/powerpoint/2010/main" val="343204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1BCABA2-F7BC-4C5A-AEF0-B7728DC0BDB4}"/>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E1BCABA2-F7BC-4C5A-AEF0-B7728DC0BDB4}"/>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A3316C5-2CA1-452F-A6A2-802C80A09EA4}"/>
              </a:ext>
            </a:extLst>
          </p:cNvPr>
          <p:cNvSpPr>
            <a:spLocks noGrp="1"/>
          </p:cNvSpPr>
          <p:nvPr>
            <p:ph type="title"/>
          </p:nvPr>
        </p:nvSpPr>
        <p:spPr>
          <a:xfrm>
            <a:off x="247185" y="160067"/>
            <a:ext cx="10515600" cy="1325563"/>
          </a:xfrm>
        </p:spPr>
        <p:txBody>
          <a:bodyPr vert="horz">
            <a:normAutofit/>
          </a:bodyPr>
          <a:lstStyle/>
          <a:p>
            <a:r>
              <a:rPr lang="en-US" sz="4400">
                <a:solidFill>
                  <a:schemeClr val="accent1">
                    <a:lumMod val="75000"/>
                  </a:schemeClr>
                </a:solidFill>
              </a:rPr>
              <a:t>The Sleep Center</a:t>
            </a:r>
          </a:p>
        </p:txBody>
      </p:sp>
      <p:sp>
        <p:nvSpPr>
          <p:cNvPr id="4" name="Slide Number Placeholder 3">
            <a:extLst>
              <a:ext uri="{FF2B5EF4-FFF2-40B4-BE49-F238E27FC236}">
                <a16:creationId xmlns:a16="http://schemas.microsoft.com/office/drawing/2014/main" id="{14B042EC-8A1D-4BCB-A9D2-1BB9D71B89C0}"/>
              </a:ext>
            </a:extLst>
          </p:cNvPr>
          <p:cNvSpPr>
            <a:spLocks noGrp="1"/>
          </p:cNvSpPr>
          <p:nvPr>
            <p:ph type="sldNum" sz="quarter" idx="4"/>
          </p:nvPr>
        </p:nvSpPr>
        <p:spPr/>
        <p:txBody>
          <a:bodyPr/>
          <a:lstStyle/>
          <a:p>
            <a:pPr defTabSz="910118"/>
            <a:fld id="{687F2666-B432-4DAF-957C-F1A4C934D368}" type="slidenum">
              <a:rPr lang="en-US" smtClean="0"/>
              <a:pPr defTabSz="910118"/>
              <a:t>4</a:t>
            </a:fld>
            <a:endParaRPr lang="en-US"/>
          </a:p>
        </p:txBody>
      </p:sp>
      <p:sp>
        <p:nvSpPr>
          <p:cNvPr id="23" name="TextBox 22">
            <a:extLst>
              <a:ext uri="{FF2B5EF4-FFF2-40B4-BE49-F238E27FC236}">
                <a16:creationId xmlns:a16="http://schemas.microsoft.com/office/drawing/2014/main" id="{4DA3CCAE-314A-4CF1-822C-258DF1864E17}"/>
              </a:ext>
            </a:extLst>
          </p:cNvPr>
          <p:cNvSpPr txBox="1"/>
          <p:nvPr/>
        </p:nvSpPr>
        <p:spPr>
          <a:xfrm>
            <a:off x="7762897" y="1361336"/>
            <a:ext cx="3947840" cy="3616375"/>
          </a:xfrm>
          <a:prstGeom prst="rect">
            <a:avLst/>
          </a:prstGeom>
          <a:noFill/>
        </p:spPr>
        <p:txBody>
          <a:bodyPr wrap="square" lIns="91440" tIns="45720" rIns="91440" bIns="45720" anchor="t">
            <a:spAutoFit/>
          </a:bodyPr>
          <a:lstStyle/>
          <a:p>
            <a:pPr marL="296863" indent="-296863">
              <a:spcBef>
                <a:spcPts val="600"/>
              </a:spcBef>
              <a:buFont typeface="Arial" panose="020B0604020202020204" pitchFamily="34" charset="0"/>
              <a:buChar char="•"/>
              <a:tabLst>
                <a:tab pos="219075" algn="l"/>
              </a:tabLst>
            </a:pPr>
            <a:r>
              <a:rPr lang="en-US" sz="2800">
                <a:solidFill>
                  <a:srgbClr val="786452"/>
                </a:solidFill>
              </a:rPr>
              <a:t>Interdisciplinary program that cares for children with conditions across the spectrum of sleep health </a:t>
            </a:r>
          </a:p>
          <a:p>
            <a:pPr marL="296863" indent="-296863">
              <a:spcBef>
                <a:spcPts val="600"/>
              </a:spcBef>
              <a:buFont typeface="Arial" panose="020B0604020202020204" pitchFamily="34" charset="0"/>
              <a:buChar char="•"/>
              <a:tabLst>
                <a:tab pos="219075" algn="l"/>
              </a:tabLst>
            </a:pPr>
            <a:r>
              <a:rPr lang="en-US" sz="2800">
                <a:solidFill>
                  <a:srgbClr val="786452"/>
                </a:solidFill>
                <a:cs typeface="Calibri"/>
              </a:rPr>
              <a:t>Multiple components work collaboratively</a:t>
            </a:r>
            <a:endParaRPr lang="en-US" sz="2800">
              <a:solidFill>
                <a:srgbClr val="786452"/>
              </a:solidFill>
              <a:ea typeface="Calibri"/>
              <a:cs typeface="Calibri"/>
            </a:endParaRPr>
          </a:p>
        </p:txBody>
      </p:sp>
      <p:pic>
        <p:nvPicPr>
          <p:cNvPr id="2" name="Picture 4" descr="Sleep Center organization.jpg">
            <a:extLst>
              <a:ext uri="{FF2B5EF4-FFF2-40B4-BE49-F238E27FC236}">
                <a16:creationId xmlns:a16="http://schemas.microsoft.com/office/drawing/2014/main" id="{4C65B139-4EB3-3487-DB31-B8BBA7A0A382}"/>
              </a:ext>
            </a:extLst>
          </p:cNvPr>
          <p:cNvPicPr>
            <a:picLocks noChangeAspect="1"/>
          </p:cNvPicPr>
          <p:nvPr/>
        </p:nvPicPr>
        <p:blipFill>
          <a:blip r:embed="rId6"/>
          <a:stretch>
            <a:fillRect/>
          </a:stretch>
        </p:blipFill>
        <p:spPr>
          <a:xfrm>
            <a:off x="716751" y="1361336"/>
            <a:ext cx="6924697" cy="4673815"/>
          </a:xfrm>
          <a:prstGeom prst="rect">
            <a:avLst/>
          </a:prstGeom>
        </p:spPr>
      </p:pic>
      <p:sp>
        <p:nvSpPr>
          <p:cNvPr id="5" name="TextBox 4">
            <a:extLst>
              <a:ext uri="{FF2B5EF4-FFF2-40B4-BE49-F238E27FC236}">
                <a16:creationId xmlns:a16="http://schemas.microsoft.com/office/drawing/2014/main" id="{5AB005A1-CFA8-F0DA-ED00-83937B746E3B}"/>
              </a:ext>
            </a:extLst>
          </p:cNvPr>
          <p:cNvSpPr txBox="1"/>
          <p:nvPr/>
        </p:nvSpPr>
        <p:spPr>
          <a:xfrm rot="10800000" flipV="1">
            <a:off x="1888434" y="3698243"/>
            <a:ext cx="367748" cy="307777"/>
          </a:xfrm>
          <a:prstGeom prst="rect">
            <a:avLst/>
          </a:prstGeom>
          <a:solidFill>
            <a:srgbClr val="00B0F0"/>
          </a:solidFill>
        </p:spPr>
        <p:txBody>
          <a:bodyPr wrap="square" rtlCol="0">
            <a:spAutoFit/>
          </a:bodyPr>
          <a:lstStyle/>
          <a:p>
            <a:r>
              <a:rPr lang="en-US" sz="1400">
                <a:solidFill>
                  <a:schemeClr val="bg1"/>
                </a:solidFill>
              </a:rPr>
              <a:t>22</a:t>
            </a:r>
          </a:p>
        </p:txBody>
      </p:sp>
      <p:sp>
        <p:nvSpPr>
          <p:cNvPr id="8" name="TextBox 7">
            <a:extLst>
              <a:ext uri="{FF2B5EF4-FFF2-40B4-BE49-F238E27FC236}">
                <a16:creationId xmlns:a16="http://schemas.microsoft.com/office/drawing/2014/main" id="{B6740F0E-FE32-EBF8-DDFE-A605796FBE5D}"/>
              </a:ext>
            </a:extLst>
          </p:cNvPr>
          <p:cNvSpPr txBox="1"/>
          <p:nvPr/>
        </p:nvSpPr>
        <p:spPr>
          <a:xfrm rot="10800000" flipV="1">
            <a:off x="1843829" y="3497418"/>
            <a:ext cx="1539431" cy="584775"/>
          </a:xfrm>
          <a:prstGeom prst="rect">
            <a:avLst/>
          </a:prstGeom>
          <a:solidFill>
            <a:srgbClr val="00B0F0"/>
          </a:solidFill>
        </p:spPr>
        <p:txBody>
          <a:bodyPr wrap="square" rtlCol="0">
            <a:spAutoFit/>
          </a:bodyPr>
          <a:lstStyle/>
          <a:p>
            <a:r>
              <a:rPr lang="en-US" sz="1600">
                <a:solidFill>
                  <a:schemeClr val="bg1"/>
                </a:solidFill>
              </a:rPr>
              <a:t>(4 clinical sites)</a:t>
            </a:r>
            <a:br>
              <a:rPr lang="en-US" sz="1600">
                <a:solidFill>
                  <a:schemeClr val="bg1"/>
                </a:solidFill>
              </a:rPr>
            </a:br>
            <a:r>
              <a:rPr lang="en-US" sz="1600">
                <a:solidFill>
                  <a:schemeClr val="bg1"/>
                </a:solidFill>
              </a:rPr>
              <a:t>22 total beds</a:t>
            </a:r>
          </a:p>
        </p:txBody>
      </p:sp>
    </p:spTree>
    <p:extLst>
      <p:ext uri="{BB962C8B-B14F-4D97-AF65-F5344CB8AC3E}">
        <p14:creationId xmlns:p14="http://schemas.microsoft.com/office/powerpoint/2010/main" val="4180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02" y="189561"/>
            <a:ext cx="10515600" cy="1325563"/>
          </a:xfrm>
        </p:spPr>
        <p:txBody>
          <a:bodyPr>
            <a:normAutofit/>
          </a:bodyPr>
          <a:lstStyle/>
          <a:p>
            <a:r>
              <a:rPr lang="en-US" sz="4400">
                <a:solidFill>
                  <a:schemeClr val="accent1">
                    <a:lumMod val="75000"/>
                  </a:schemeClr>
                </a:solidFill>
              </a:rPr>
              <a:t>Sleep Health is critical to child health!</a:t>
            </a:r>
          </a:p>
        </p:txBody>
      </p:sp>
      <p:sp>
        <p:nvSpPr>
          <p:cNvPr id="3" name="Content Placeholder 2"/>
          <p:cNvSpPr>
            <a:spLocks noGrp="1"/>
          </p:cNvSpPr>
          <p:nvPr>
            <p:ph sz="half" idx="1"/>
          </p:nvPr>
        </p:nvSpPr>
        <p:spPr>
          <a:xfrm>
            <a:off x="6882018" y="1420028"/>
            <a:ext cx="5051358" cy="4127828"/>
          </a:xfrm>
        </p:spPr>
        <p:txBody>
          <a:bodyPr>
            <a:normAutofit/>
          </a:bodyPr>
          <a:lstStyle/>
          <a:p>
            <a:pPr marL="0" indent="0">
              <a:buNone/>
            </a:pPr>
            <a:r>
              <a:rPr lang="en-US"/>
              <a:t>Sleep problems are common:</a:t>
            </a:r>
          </a:p>
          <a:p>
            <a:pPr marL="233363" lvl="1" indent="-176213"/>
            <a:r>
              <a:rPr lang="en-US"/>
              <a:t>25-50% of children experience trouble falling and staying asleep</a:t>
            </a:r>
          </a:p>
          <a:p>
            <a:pPr marL="233363" lvl="1" indent="-176213"/>
            <a:r>
              <a:rPr lang="en-US"/>
              <a:t>Up to 15% of children have breathing problems during sleep</a:t>
            </a:r>
          </a:p>
          <a:p>
            <a:pPr marL="0" indent="0">
              <a:buNone/>
            </a:pPr>
            <a:r>
              <a:rPr lang="en-US"/>
              <a:t>Sleep problems are more common in children:</a:t>
            </a:r>
          </a:p>
          <a:p>
            <a:pPr marL="233363" lvl="1" indent="-176213"/>
            <a:r>
              <a:rPr lang="en-US"/>
              <a:t>Of racial/ethnic minority groups</a:t>
            </a:r>
          </a:p>
          <a:p>
            <a:pPr marL="233363" lvl="1" indent="-176213"/>
            <a:r>
              <a:rPr lang="en-US"/>
              <a:t>With underlying medical problems</a:t>
            </a:r>
          </a:p>
          <a:p>
            <a:pPr marL="233363" lvl="1" indent="-176213"/>
            <a:r>
              <a:rPr lang="en-US"/>
              <a:t>With intellectual disabilities</a:t>
            </a:r>
          </a:p>
          <a:p>
            <a:pPr lvl="1"/>
            <a:endParaRPr lang="en-US"/>
          </a:p>
        </p:txBody>
      </p:sp>
      <p:sp>
        <p:nvSpPr>
          <p:cNvPr id="5" name="Content Placeholder 4"/>
          <p:cNvSpPr>
            <a:spLocks noGrp="1"/>
          </p:cNvSpPr>
          <p:nvPr>
            <p:ph sz="half" idx="2"/>
          </p:nvPr>
        </p:nvSpPr>
        <p:spPr>
          <a:xfrm>
            <a:off x="838200" y="1420028"/>
            <a:ext cx="5433568" cy="4351338"/>
          </a:xfrm>
        </p:spPr>
        <p:txBody>
          <a:bodyPr>
            <a:normAutofit/>
          </a:bodyPr>
          <a:lstStyle/>
          <a:p>
            <a:pPr marL="0" indent="0">
              <a:spcBef>
                <a:spcPts val="0"/>
              </a:spcBef>
              <a:buNone/>
            </a:pPr>
            <a:r>
              <a:rPr lang="en-US"/>
              <a:t>In children, sleep problems affect:</a:t>
            </a:r>
          </a:p>
          <a:p>
            <a:pPr>
              <a:spcBef>
                <a:spcPts val="0"/>
              </a:spcBef>
            </a:pPr>
            <a:r>
              <a:rPr lang="en-US" sz="2400"/>
              <a:t>Mood and behavior</a:t>
            </a:r>
          </a:p>
          <a:p>
            <a:pPr>
              <a:spcBef>
                <a:spcPts val="0"/>
              </a:spcBef>
            </a:pPr>
            <a:r>
              <a:rPr lang="en-US" sz="2400"/>
              <a:t>Growth and learning</a:t>
            </a:r>
          </a:p>
          <a:p>
            <a:pPr>
              <a:spcBef>
                <a:spcPts val="0"/>
              </a:spcBef>
            </a:pPr>
            <a:r>
              <a:rPr lang="en-US" sz="2400"/>
              <a:t>Cardiovascular health</a:t>
            </a:r>
          </a:p>
          <a:p>
            <a:pPr>
              <a:spcBef>
                <a:spcPts val="0"/>
              </a:spcBef>
            </a:pPr>
            <a:r>
              <a:rPr lang="en-US" sz="2400"/>
              <a:t>Obesity and metabolism</a:t>
            </a:r>
          </a:p>
          <a:p>
            <a:pPr>
              <a:spcBef>
                <a:spcPts val="0"/>
              </a:spcBef>
            </a:pPr>
            <a:r>
              <a:rPr lang="en-US" sz="2400"/>
              <a:t>Child and family quality of life</a:t>
            </a:r>
          </a:p>
          <a:p>
            <a:pPr lvl="1">
              <a:spcBef>
                <a:spcPts val="0"/>
              </a:spcBef>
            </a:pPr>
            <a:endParaRPr lang="en-US"/>
          </a:p>
          <a:p>
            <a:pPr>
              <a:spcBef>
                <a:spcPts val="0"/>
              </a:spcBef>
            </a:pPr>
            <a:endParaRPr lang="en-US"/>
          </a:p>
        </p:txBody>
      </p:sp>
      <p:pic>
        <p:nvPicPr>
          <p:cNvPr id="4098" name="Picture 2" descr="Treating Sleep Problems in Children With Autism | MedPage Today">
            <a:extLst>
              <a:ext uri="{FF2B5EF4-FFF2-40B4-BE49-F238E27FC236}">
                <a16:creationId xmlns:a16="http://schemas.microsoft.com/office/drawing/2014/main" id="{E4143FBE-408F-7E89-1FA8-233FD7CC3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241" y="3690793"/>
            <a:ext cx="3545598" cy="236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0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7EE-DE19-4C26-A12C-EBC79177D0CF}"/>
              </a:ext>
            </a:extLst>
          </p:cNvPr>
          <p:cNvSpPr>
            <a:spLocks noGrp="1"/>
          </p:cNvSpPr>
          <p:nvPr>
            <p:ph type="title"/>
          </p:nvPr>
        </p:nvSpPr>
        <p:spPr>
          <a:xfrm>
            <a:off x="434832" y="207356"/>
            <a:ext cx="8028944" cy="1325563"/>
          </a:xfrm>
        </p:spPr>
        <p:txBody>
          <a:bodyPr>
            <a:normAutofit/>
          </a:bodyPr>
          <a:lstStyle/>
          <a:p>
            <a:r>
              <a:rPr lang="en-US" sz="4400">
                <a:solidFill>
                  <a:schemeClr val="accent1">
                    <a:lumMod val="75000"/>
                  </a:schemeClr>
                </a:solidFill>
              </a:rPr>
              <a:t>Interdisciplinary Sleep Clinic</a:t>
            </a:r>
          </a:p>
        </p:txBody>
      </p:sp>
      <p:sp>
        <p:nvSpPr>
          <p:cNvPr id="3" name="Content Placeholder 2">
            <a:extLst>
              <a:ext uri="{FF2B5EF4-FFF2-40B4-BE49-F238E27FC236}">
                <a16:creationId xmlns:a16="http://schemas.microsoft.com/office/drawing/2014/main" id="{12CEF75D-A5BB-62BA-EEE6-25E2BEB5382C}"/>
              </a:ext>
            </a:extLst>
          </p:cNvPr>
          <p:cNvSpPr>
            <a:spLocks noGrp="1"/>
          </p:cNvSpPr>
          <p:nvPr>
            <p:ph idx="1"/>
          </p:nvPr>
        </p:nvSpPr>
        <p:spPr>
          <a:xfrm>
            <a:off x="434832" y="1258112"/>
            <a:ext cx="8196212" cy="4587734"/>
          </a:xfrm>
        </p:spPr>
        <p:txBody>
          <a:bodyPr>
            <a:normAutofit fontScale="92500" lnSpcReduction="20000"/>
          </a:bodyPr>
          <a:lstStyle/>
          <a:p>
            <a:pPr marL="0" indent="0">
              <a:lnSpc>
                <a:spcPct val="100000"/>
              </a:lnSpc>
              <a:buNone/>
            </a:pPr>
            <a:r>
              <a:rPr lang="en-US" b="1"/>
              <a:t>New patients </a:t>
            </a:r>
            <a:r>
              <a:rPr lang="en-US"/>
              <a:t>in the Sleep Clinic are seen in an interdisciplinary clinic – they are scheduled with both a medical and behavioral health provider at their initial visit</a:t>
            </a:r>
          </a:p>
          <a:p>
            <a:pPr marL="0" indent="0">
              <a:lnSpc>
                <a:spcPct val="100000"/>
              </a:lnSpc>
              <a:buNone/>
            </a:pPr>
            <a:r>
              <a:rPr lang="en-US"/>
              <a:t>The Sleep Clinic saw 3,500 outpatient medical visits and 2,200 psychology visits in FY25</a:t>
            </a:r>
          </a:p>
          <a:p>
            <a:pPr marL="0" lvl="1" indent="0">
              <a:lnSpc>
                <a:spcPct val="100000"/>
              </a:lnSpc>
              <a:spcBef>
                <a:spcPts val="1000"/>
              </a:spcBef>
              <a:buNone/>
            </a:pPr>
            <a:r>
              <a:rPr lang="en-US" sz="2800"/>
              <a:t>Interdisciplinary team includes:</a:t>
            </a:r>
          </a:p>
          <a:p>
            <a:pPr marL="457200" lvl="1" indent="-457200">
              <a:lnSpc>
                <a:spcPct val="100000"/>
              </a:lnSpc>
              <a:spcBef>
                <a:spcPts val="1000"/>
              </a:spcBef>
            </a:pPr>
            <a:r>
              <a:rPr lang="en-US" sz="2800"/>
              <a:t>Sleep boarded medical physicians (Pulmonologists, Neurologists, Psychiatrists)</a:t>
            </a:r>
          </a:p>
          <a:p>
            <a:pPr marL="457200" lvl="1" indent="-457200">
              <a:lnSpc>
                <a:spcPct val="100000"/>
              </a:lnSpc>
              <a:spcBef>
                <a:spcPts val="1000"/>
              </a:spcBef>
            </a:pPr>
            <a:r>
              <a:rPr lang="en-US" sz="2800"/>
              <a:t>Behavioral health clinicians</a:t>
            </a:r>
          </a:p>
          <a:p>
            <a:pPr marL="457200" lvl="1" indent="-457200">
              <a:lnSpc>
                <a:spcPct val="100000"/>
              </a:lnSpc>
              <a:spcBef>
                <a:spcPts val="1000"/>
              </a:spcBef>
            </a:pPr>
            <a:r>
              <a:rPr lang="en-US" sz="2800"/>
              <a:t>Respiratory therapists</a:t>
            </a:r>
          </a:p>
          <a:p>
            <a:pPr marL="457200" lvl="1" indent="-457200">
              <a:lnSpc>
                <a:spcPct val="100000"/>
              </a:lnSpc>
              <a:spcBef>
                <a:spcPts val="1000"/>
              </a:spcBef>
            </a:pPr>
            <a:r>
              <a:rPr lang="en-US" sz="2800"/>
              <a:t>Nursing and NP support</a:t>
            </a:r>
          </a:p>
        </p:txBody>
      </p:sp>
      <p:sp>
        <p:nvSpPr>
          <p:cNvPr id="8" name="Content Placeholder 2">
            <a:extLst>
              <a:ext uri="{FF2B5EF4-FFF2-40B4-BE49-F238E27FC236}">
                <a16:creationId xmlns:a16="http://schemas.microsoft.com/office/drawing/2014/main" id="{9DD4C610-B3D5-C3C4-40B8-61789895FDB6}"/>
              </a:ext>
            </a:extLst>
          </p:cNvPr>
          <p:cNvSpPr txBox="1">
            <a:spLocks/>
          </p:cNvSpPr>
          <p:nvPr/>
        </p:nvSpPr>
        <p:spPr>
          <a:xfrm rot="16200000">
            <a:off x="9752162" y="3574152"/>
            <a:ext cx="1292427" cy="71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7864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864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864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400"/>
              </a:spcBef>
              <a:buNone/>
            </a:pPr>
            <a:r>
              <a:rPr lang="en-US" sz="3200" b="1">
                <a:solidFill>
                  <a:schemeClr val="bg1"/>
                </a:solidFill>
              </a:rPr>
              <a:t>Clinic</a:t>
            </a:r>
          </a:p>
        </p:txBody>
      </p:sp>
      <p:sp>
        <p:nvSpPr>
          <p:cNvPr id="9" name="Content Placeholder 2">
            <a:extLst>
              <a:ext uri="{FF2B5EF4-FFF2-40B4-BE49-F238E27FC236}">
                <a16:creationId xmlns:a16="http://schemas.microsoft.com/office/drawing/2014/main" id="{3C1933B7-41B5-A982-140B-95BD136A6FDB}"/>
              </a:ext>
            </a:extLst>
          </p:cNvPr>
          <p:cNvSpPr txBox="1">
            <a:spLocks/>
          </p:cNvSpPr>
          <p:nvPr/>
        </p:nvSpPr>
        <p:spPr>
          <a:xfrm rot="16200000">
            <a:off x="10576781" y="3574151"/>
            <a:ext cx="1292427" cy="71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7864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864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864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400"/>
              </a:spcBef>
              <a:buNone/>
            </a:pPr>
            <a:r>
              <a:rPr lang="en-US" sz="3200" b="1">
                <a:solidFill>
                  <a:schemeClr val="bg1"/>
                </a:solidFill>
              </a:rPr>
              <a:t>Lab</a:t>
            </a:r>
          </a:p>
        </p:txBody>
      </p:sp>
      <p:pic>
        <p:nvPicPr>
          <p:cNvPr id="10" name="Picture 8" descr="female silhouette icon">
            <a:extLst>
              <a:ext uri="{FF2B5EF4-FFF2-40B4-BE49-F238E27FC236}">
                <a16:creationId xmlns:a16="http://schemas.microsoft.com/office/drawing/2014/main" id="{C4D88BE9-CC06-2006-479B-50A0DA51F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377" y="3072505"/>
            <a:ext cx="1540070" cy="20534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emale silhouette icon">
            <a:extLst>
              <a:ext uri="{FF2B5EF4-FFF2-40B4-BE49-F238E27FC236}">
                <a16:creationId xmlns:a16="http://schemas.microsoft.com/office/drawing/2014/main" id="{72F5C2AB-558E-C2D4-7644-42E54B8FE3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204"/>
          <a:stretch/>
        </p:blipFill>
        <p:spPr bwMode="auto">
          <a:xfrm>
            <a:off x="8987377" y="618005"/>
            <a:ext cx="1618439" cy="1829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F19FE7-91FF-AF8B-39AB-FD16CA9B4666}"/>
              </a:ext>
            </a:extLst>
          </p:cNvPr>
          <p:cNvSpPr txBox="1"/>
          <p:nvPr/>
        </p:nvSpPr>
        <p:spPr>
          <a:xfrm>
            <a:off x="8987377" y="5125932"/>
            <a:ext cx="2513630" cy="461665"/>
          </a:xfrm>
          <a:prstGeom prst="rect">
            <a:avLst/>
          </a:prstGeom>
          <a:noFill/>
        </p:spPr>
        <p:txBody>
          <a:bodyPr wrap="square" rtlCol="0">
            <a:spAutoFit/>
          </a:bodyPr>
          <a:lstStyle/>
          <a:p>
            <a:r>
              <a:rPr lang="en-US" sz="1200"/>
              <a:t>Melissa </a:t>
            </a:r>
            <a:r>
              <a:rPr lang="en-US" sz="1200" err="1"/>
              <a:t>Xanthopoulos</a:t>
            </a:r>
            <a:r>
              <a:rPr lang="en-US" sz="1200"/>
              <a:t>, PhD</a:t>
            </a:r>
          </a:p>
          <a:p>
            <a:r>
              <a:rPr lang="en-US" sz="1200"/>
              <a:t>Director, CPAP Adherence Program</a:t>
            </a:r>
          </a:p>
        </p:txBody>
      </p:sp>
      <p:sp>
        <p:nvSpPr>
          <p:cNvPr id="5" name="TextBox 4">
            <a:extLst>
              <a:ext uri="{FF2B5EF4-FFF2-40B4-BE49-F238E27FC236}">
                <a16:creationId xmlns:a16="http://schemas.microsoft.com/office/drawing/2014/main" id="{EED5B495-88C3-E8A2-46DD-43E9ACF6E0B1}"/>
              </a:ext>
            </a:extLst>
          </p:cNvPr>
          <p:cNvSpPr txBox="1"/>
          <p:nvPr/>
        </p:nvSpPr>
        <p:spPr>
          <a:xfrm>
            <a:off x="8987377" y="2447833"/>
            <a:ext cx="2952664" cy="461665"/>
          </a:xfrm>
          <a:prstGeom prst="rect">
            <a:avLst/>
          </a:prstGeom>
          <a:noFill/>
        </p:spPr>
        <p:txBody>
          <a:bodyPr wrap="square" rtlCol="0">
            <a:spAutoFit/>
          </a:bodyPr>
          <a:lstStyle/>
          <a:p>
            <a:r>
              <a:rPr lang="en-US" sz="1200"/>
              <a:t>Melanie Franklin, PhD</a:t>
            </a:r>
          </a:p>
          <a:p>
            <a:r>
              <a:rPr lang="en-US" sz="1200"/>
              <a:t>Clinical Director, Behavioral Sleep Medicine</a:t>
            </a:r>
          </a:p>
        </p:txBody>
      </p:sp>
    </p:spTree>
    <p:extLst>
      <p:ext uri="{BB962C8B-B14F-4D97-AF65-F5344CB8AC3E}">
        <p14:creationId xmlns:p14="http://schemas.microsoft.com/office/powerpoint/2010/main" val="411812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B97C0CFB-F954-4501-BF83-712C223B10A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7" name="Object 36" hidden="1">
                        <a:extLst>
                          <a:ext uri="{FF2B5EF4-FFF2-40B4-BE49-F238E27FC236}">
                            <a16:creationId xmlns:a16="http://schemas.microsoft.com/office/drawing/2014/main" id="{B97C0CFB-F954-4501-BF83-712C223B10A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9FCA578-874D-2F44-2511-50F1CB441FB9}"/>
              </a:ext>
            </a:extLst>
          </p:cNvPr>
          <p:cNvSpPr>
            <a:spLocks noGrp="1"/>
          </p:cNvSpPr>
          <p:nvPr>
            <p:ph type="title"/>
          </p:nvPr>
        </p:nvSpPr>
        <p:spPr>
          <a:xfrm>
            <a:off x="272517" y="95101"/>
            <a:ext cx="10515600" cy="1325563"/>
          </a:xfrm>
        </p:spPr>
        <p:txBody>
          <a:bodyPr vert="horz">
            <a:noAutofit/>
          </a:bodyPr>
          <a:lstStyle/>
          <a:p>
            <a:r>
              <a:rPr lang="en-US" sz="4400">
                <a:solidFill>
                  <a:schemeClr val="accent1">
                    <a:lumMod val="75000"/>
                  </a:schemeClr>
                </a:solidFill>
              </a:rPr>
              <a:t>The Sleep Center pathways</a:t>
            </a:r>
          </a:p>
        </p:txBody>
      </p:sp>
      <p:sp>
        <p:nvSpPr>
          <p:cNvPr id="5" name="Slide Number Placeholder 4">
            <a:extLst>
              <a:ext uri="{FF2B5EF4-FFF2-40B4-BE49-F238E27FC236}">
                <a16:creationId xmlns:a16="http://schemas.microsoft.com/office/drawing/2014/main" id="{39043242-3B22-864F-9477-9B5E13C2E2F3}"/>
              </a:ext>
            </a:extLst>
          </p:cNvPr>
          <p:cNvSpPr>
            <a:spLocks noGrp="1"/>
          </p:cNvSpPr>
          <p:nvPr>
            <p:ph type="sldNum" sz="quarter" idx="4"/>
          </p:nvPr>
        </p:nvSpPr>
        <p:spPr/>
        <p:txBody>
          <a:bodyPr/>
          <a:lstStyle/>
          <a:p>
            <a:pPr defTabSz="910118"/>
            <a:fld id="{687F2666-B432-4DAF-957C-F1A4C934D368}" type="slidenum">
              <a:rPr lang="en-US" smtClean="0"/>
              <a:pPr defTabSz="910118"/>
              <a:t>7</a:t>
            </a:fld>
            <a:endParaRPr lang="en-US"/>
          </a:p>
        </p:txBody>
      </p:sp>
      <p:sp>
        <p:nvSpPr>
          <p:cNvPr id="6" name="TextBox 5">
            <a:extLst>
              <a:ext uri="{FF2B5EF4-FFF2-40B4-BE49-F238E27FC236}">
                <a16:creationId xmlns:a16="http://schemas.microsoft.com/office/drawing/2014/main" id="{4281ED53-88E6-C004-5666-554016DF4563}"/>
              </a:ext>
            </a:extLst>
          </p:cNvPr>
          <p:cNvSpPr txBox="1"/>
          <p:nvPr/>
        </p:nvSpPr>
        <p:spPr>
          <a:xfrm>
            <a:off x="2021422" y="1476443"/>
            <a:ext cx="1450019" cy="646331"/>
          </a:xfrm>
          <a:prstGeom prst="rect">
            <a:avLst/>
          </a:prstGeom>
          <a:solidFill>
            <a:schemeClr val="bg1">
              <a:lumMod val="95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2 week old with Robin sequence</a:t>
            </a:r>
          </a:p>
          <a:p>
            <a:pPr algn="ctr"/>
            <a:r>
              <a:rPr lang="en-US" sz="1200">
                <a:ea typeface="Calibri"/>
                <a:cs typeface="Calibri"/>
              </a:rPr>
              <a:t>in </a:t>
            </a:r>
            <a:r>
              <a:rPr lang="en-US" sz="1200" b="1">
                <a:ea typeface="Calibri"/>
                <a:cs typeface="Calibri"/>
              </a:rPr>
              <a:t>NICU</a:t>
            </a:r>
          </a:p>
        </p:txBody>
      </p:sp>
      <p:sp>
        <p:nvSpPr>
          <p:cNvPr id="8" name="TextBox 7">
            <a:extLst>
              <a:ext uri="{FF2B5EF4-FFF2-40B4-BE49-F238E27FC236}">
                <a16:creationId xmlns:a16="http://schemas.microsoft.com/office/drawing/2014/main" id="{C80AC887-0D7D-5D6C-3065-E5346878F5F0}"/>
              </a:ext>
            </a:extLst>
          </p:cNvPr>
          <p:cNvSpPr txBox="1"/>
          <p:nvPr/>
        </p:nvSpPr>
        <p:spPr>
          <a:xfrm>
            <a:off x="3974509" y="1476443"/>
            <a:ext cx="1642368" cy="646331"/>
          </a:xfrm>
          <a:prstGeom prst="rect">
            <a:avLst/>
          </a:prstGeom>
          <a:solidFill>
            <a:schemeClr val="accent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Sleep study ordered per pathway: </a:t>
            </a:r>
          </a:p>
          <a:p>
            <a:pPr algn="ctr"/>
            <a:r>
              <a:rPr lang="en-US" sz="1200" b="1">
                <a:solidFill>
                  <a:schemeClr val="bg1"/>
                </a:solidFill>
                <a:ea typeface="Calibri"/>
                <a:cs typeface="Calibri"/>
              </a:rPr>
              <a:t>Severe OSA</a:t>
            </a:r>
          </a:p>
        </p:txBody>
      </p:sp>
      <p:sp>
        <p:nvSpPr>
          <p:cNvPr id="9" name="Arrow: Right 8">
            <a:extLst>
              <a:ext uri="{FF2B5EF4-FFF2-40B4-BE49-F238E27FC236}">
                <a16:creationId xmlns:a16="http://schemas.microsoft.com/office/drawing/2014/main" id="{456EDB6F-C3CB-75A4-FFC0-6E44ECA4D57C}"/>
              </a:ext>
            </a:extLst>
          </p:cNvPr>
          <p:cNvSpPr/>
          <p:nvPr/>
        </p:nvSpPr>
        <p:spPr>
          <a:xfrm>
            <a:off x="3523228" y="1692687"/>
            <a:ext cx="421689"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Arrow: Right 9">
            <a:extLst>
              <a:ext uri="{FF2B5EF4-FFF2-40B4-BE49-F238E27FC236}">
                <a16:creationId xmlns:a16="http://schemas.microsoft.com/office/drawing/2014/main" id="{E4ECA020-0505-33F9-51DD-94AE4D64FC1B}"/>
              </a:ext>
            </a:extLst>
          </p:cNvPr>
          <p:cNvSpPr/>
          <p:nvPr/>
        </p:nvSpPr>
        <p:spPr>
          <a:xfrm>
            <a:off x="5690860" y="1692687"/>
            <a:ext cx="421689"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B41B0F9E-F36C-ADCC-79AA-1C092AB6A5D0}"/>
              </a:ext>
            </a:extLst>
          </p:cNvPr>
          <p:cNvSpPr txBox="1"/>
          <p:nvPr/>
        </p:nvSpPr>
        <p:spPr>
          <a:xfrm>
            <a:off x="6156935" y="1480857"/>
            <a:ext cx="1745940" cy="646331"/>
          </a:xfrm>
          <a:prstGeom prst="rect">
            <a:avLst/>
          </a:prstGeom>
          <a:solidFill>
            <a:schemeClr val="bg1">
              <a:lumMod val="95000"/>
            </a:schemeClr>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Plastic surgery manages with mandibular distraction </a:t>
            </a:r>
          </a:p>
        </p:txBody>
      </p:sp>
      <p:sp>
        <p:nvSpPr>
          <p:cNvPr id="12" name="Arrow: Right 11">
            <a:extLst>
              <a:ext uri="{FF2B5EF4-FFF2-40B4-BE49-F238E27FC236}">
                <a16:creationId xmlns:a16="http://schemas.microsoft.com/office/drawing/2014/main" id="{87A11864-4414-B6AD-EC6D-26BBC14F500D}"/>
              </a:ext>
            </a:extLst>
          </p:cNvPr>
          <p:cNvSpPr/>
          <p:nvPr/>
        </p:nvSpPr>
        <p:spPr>
          <a:xfrm>
            <a:off x="7954666" y="1692687"/>
            <a:ext cx="421689"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a:extLst>
              <a:ext uri="{FF2B5EF4-FFF2-40B4-BE49-F238E27FC236}">
                <a16:creationId xmlns:a16="http://schemas.microsoft.com/office/drawing/2014/main" id="{06F91CA9-A33C-054A-343E-02239F9BC6A1}"/>
              </a:ext>
            </a:extLst>
          </p:cNvPr>
          <p:cNvSpPr txBox="1"/>
          <p:nvPr/>
        </p:nvSpPr>
        <p:spPr>
          <a:xfrm>
            <a:off x="8420740" y="1480857"/>
            <a:ext cx="1353844" cy="646331"/>
          </a:xfrm>
          <a:prstGeom prst="rect">
            <a:avLst/>
          </a:prstGeom>
          <a:solidFill>
            <a:schemeClr val="accent3"/>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Referred to Sleep Clinic for medical management </a:t>
            </a:r>
          </a:p>
        </p:txBody>
      </p:sp>
      <p:sp>
        <p:nvSpPr>
          <p:cNvPr id="14" name="TextBox 13">
            <a:extLst>
              <a:ext uri="{FF2B5EF4-FFF2-40B4-BE49-F238E27FC236}">
                <a16:creationId xmlns:a16="http://schemas.microsoft.com/office/drawing/2014/main" id="{20934EC1-306E-8FB1-804B-B5FEBA532E9E}"/>
              </a:ext>
            </a:extLst>
          </p:cNvPr>
          <p:cNvSpPr txBox="1"/>
          <p:nvPr/>
        </p:nvSpPr>
        <p:spPr>
          <a:xfrm>
            <a:off x="2051014" y="2470060"/>
            <a:ext cx="1450019" cy="646331"/>
          </a:xfrm>
          <a:prstGeom prst="rect">
            <a:avLst/>
          </a:prstGeom>
          <a:solidFill>
            <a:schemeClr val="bg1">
              <a:lumMod val="95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14 year old with hypersomnia in </a:t>
            </a:r>
            <a:r>
              <a:rPr lang="en-US" sz="1200" b="1">
                <a:ea typeface="Calibri"/>
                <a:cs typeface="Calibri"/>
              </a:rPr>
              <a:t>Care Network</a:t>
            </a:r>
          </a:p>
        </p:txBody>
      </p:sp>
      <p:sp>
        <p:nvSpPr>
          <p:cNvPr id="15" name="Arrow: Right 14">
            <a:extLst>
              <a:ext uri="{FF2B5EF4-FFF2-40B4-BE49-F238E27FC236}">
                <a16:creationId xmlns:a16="http://schemas.microsoft.com/office/drawing/2014/main" id="{A5CD8EBD-EEA2-7241-8DEB-E8404676B7AD}"/>
              </a:ext>
            </a:extLst>
          </p:cNvPr>
          <p:cNvSpPr/>
          <p:nvPr/>
        </p:nvSpPr>
        <p:spPr>
          <a:xfrm>
            <a:off x="3552820" y="2681890"/>
            <a:ext cx="421689"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a:extLst>
              <a:ext uri="{FF2B5EF4-FFF2-40B4-BE49-F238E27FC236}">
                <a16:creationId xmlns:a16="http://schemas.microsoft.com/office/drawing/2014/main" id="{2B615F8A-2D6C-7957-7951-0D6E98343F73}"/>
              </a:ext>
            </a:extLst>
          </p:cNvPr>
          <p:cNvSpPr txBox="1"/>
          <p:nvPr/>
        </p:nvSpPr>
        <p:spPr>
          <a:xfrm>
            <a:off x="4033693" y="2470060"/>
            <a:ext cx="1805125" cy="646331"/>
          </a:xfrm>
          <a:prstGeom prst="rect">
            <a:avLst/>
          </a:prstGeom>
          <a:solidFill>
            <a:schemeClr val="accent3"/>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Referred to Sleep Clinic for interdisciplinary evaluation</a:t>
            </a:r>
          </a:p>
        </p:txBody>
      </p:sp>
      <p:sp>
        <p:nvSpPr>
          <p:cNvPr id="18" name="Arrow: Right 17">
            <a:extLst>
              <a:ext uri="{FF2B5EF4-FFF2-40B4-BE49-F238E27FC236}">
                <a16:creationId xmlns:a16="http://schemas.microsoft.com/office/drawing/2014/main" id="{E2019758-E6C2-A9B6-32CC-37CD1C099B58}"/>
              </a:ext>
            </a:extLst>
          </p:cNvPr>
          <p:cNvSpPr/>
          <p:nvPr/>
        </p:nvSpPr>
        <p:spPr>
          <a:xfrm>
            <a:off x="5905403" y="2681890"/>
            <a:ext cx="421689"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TextBox 18">
            <a:extLst>
              <a:ext uri="{FF2B5EF4-FFF2-40B4-BE49-F238E27FC236}">
                <a16:creationId xmlns:a16="http://schemas.microsoft.com/office/drawing/2014/main" id="{A0FA9C1C-8600-3EFF-3795-B52F6140184C}"/>
              </a:ext>
            </a:extLst>
          </p:cNvPr>
          <p:cNvSpPr txBox="1"/>
          <p:nvPr/>
        </p:nvSpPr>
        <p:spPr>
          <a:xfrm>
            <a:off x="6393672" y="2470060"/>
            <a:ext cx="1294660" cy="646331"/>
          </a:xfrm>
          <a:prstGeom prst="rect">
            <a:avLst/>
          </a:prstGeom>
          <a:solidFill>
            <a:schemeClr val="accent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Sleep study: </a:t>
            </a:r>
          </a:p>
          <a:p>
            <a:pPr algn="ctr"/>
            <a:r>
              <a:rPr lang="en-US" sz="1200">
                <a:ea typeface="Calibri"/>
                <a:cs typeface="Calibri"/>
              </a:rPr>
              <a:t>Consistent with </a:t>
            </a:r>
            <a:r>
              <a:rPr lang="en-US" sz="1200" b="1">
                <a:solidFill>
                  <a:schemeClr val="bg1"/>
                </a:solidFill>
                <a:ea typeface="Calibri"/>
                <a:cs typeface="Calibri"/>
              </a:rPr>
              <a:t>narcolepsy</a:t>
            </a:r>
          </a:p>
        </p:txBody>
      </p:sp>
      <p:sp>
        <p:nvSpPr>
          <p:cNvPr id="20" name="TextBox 19">
            <a:extLst>
              <a:ext uri="{FF2B5EF4-FFF2-40B4-BE49-F238E27FC236}">
                <a16:creationId xmlns:a16="http://schemas.microsoft.com/office/drawing/2014/main" id="{FCB624F2-14A1-C374-2762-E5DB569EB1C9}"/>
              </a:ext>
            </a:extLst>
          </p:cNvPr>
          <p:cNvSpPr txBox="1"/>
          <p:nvPr/>
        </p:nvSpPr>
        <p:spPr>
          <a:xfrm>
            <a:off x="8257984" y="2470060"/>
            <a:ext cx="1538795" cy="646331"/>
          </a:xfrm>
          <a:prstGeom prst="rect">
            <a:avLst/>
          </a:prstGeom>
          <a:solidFill>
            <a:schemeClr val="accent3"/>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Follow up in Sleep Clinic for medical and BH management</a:t>
            </a:r>
          </a:p>
        </p:txBody>
      </p:sp>
      <p:sp>
        <p:nvSpPr>
          <p:cNvPr id="21" name="Arrow: Right 20">
            <a:extLst>
              <a:ext uri="{FF2B5EF4-FFF2-40B4-BE49-F238E27FC236}">
                <a16:creationId xmlns:a16="http://schemas.microsoft.com/office/drawing/2014/main" id="{FFAEA284-1051-8D72-1262-DD7056BD7787}"/>
              </a:ext>
            </a:extLst>
          </p:cNvPr>
          <p:cNvSpPr/>
          <p:nvPr/>
        </p:nvSpPr>
        <p:spPr>
          <a:xfrm>
            <a:off x="7777112" y="2681890"/>
            <a:ext cx="421689"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TextBox 21">
            <a:extLst>
              <a:ext uri="{FF2B5EF4-FFF2-40B4-BE49-F238E27FC236}">
                <a16:creationId xmlns:a16="http://schemas.microsoft.com/office/drawing/2014/main" id="{D9F367A7-3CB4-9EDC-9D1D-31258A704173}"/>
              </a:ext>
            </a:extLst>
          </p:cNvPr>
          <p:cNvSpPr txBox="1"/>
          <p:nvPr/>
        </p:nvSpPr>
        <p:spPr>
          <a:xfrm>
            <a:off x="2051012" y="3392963"/>
            <a:ext cx="1139302" cy="646331"/>
          </a:xfrm>
          <a:prstGeom prst="rect">
            <a:avLst/>
          </a:prstGeom>
          <a:solidFill>
            <a:schemeClr val="bg1">
              <a:lumMod val="95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6 year old with snoring after T&amp;A in </a:t>
            </a:r>
            <a:r>
              <a:rPr lang="en-US" sz="1200" b="1">
                <a:ea typeface="Calibri"/>
                <a:cs typeface="Calibri"/>
              </a:rPr>
              <a:t>ENT</a:t>
            </a:r>
          </a:p>
        </p:txBody>
      </p:sp>
      <p:sp>
        <p:nvSpPr>
          <p:cNvPr id="23" name="TextBox 22">
            <a:extLst>
              <a:ext uri="{FF2B5EF4-FFF2-40B4-BE49-F238E27FC236}">
                <a16:creationId xmlns:a16="http://schemas.microsoft.com/office/drawing/2014/main" id="{7EE2459B-5F29-BF09-5CE9-56623850C56F}"/>
              </a:ext>
            </a:extLst>
          </p:cNvPr>
          <p:cNvSpPr txBox="1"/>
          <p:nvPr/>
        </p:nvSpPr>
        <p:spPr>
          <a:xfrm>
            <a:off x="3693382" y="3392963"/>
            <a:ext cx="1265068" cy="646331"/>
          </a:xfrm>
          <a:prstGeom prst="rect">
            <a:avLst/>
          </a:prstGeom>
          <a:solidFill>
            <a:schemeClr val="accent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Sleep study ordered: </a:t>
            </a:r>
          </a:p>
          <a:p>
            <a:pPr algn="ctr"/>
            <a:r>
              <a:rPr lang="en-US" sz="1200" b="1">
                <a:solidFill>
                  <a:schemeClr val="bg1"/>
                </a:solidFill>
                <a:ea typeface="Calibri"/>
                <a:cs typeface="Calibri"/>
              </a:rPr>
              <a:t>Moderate OSA</a:t>
            </a:r>
          </a:p>
        </p:txBody>
      </p:sp>
      <p:sp>
        <p:nvSpPr>
          <p:cNvPr id="24" name="Arrow: Right 23">
            <a:extLst>
              <a:ext uri="{FF2B5EF4-FFF2-40B4-BE49-F238E27FC236}">
                <a16:creationId xmlns:a16="http://schemas.microsoft.com/office/drawing/2014/main" id="{A769D57E-60A2-DE66-4650-242841EE449D}"/>
              </a:ext>
            </a:extLst>
          </p:cNvPr>
          <p:cNvSpPr/>
          <p:nvPr/>
        </p:nvSpPr>
        <p:spPr>
          <a:xfrm>
            <a:off x="3234704" y="3604793"/>
            <a:ext cx="421689"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TextBox 24">
            <a:extLst>
              <a:ext uri="{FF2B5EF4-FFF2-40B4-BE49-F238E27FC236}">
                <a16:creationId xmlns:a16="http://schemas.microsoft.com/office/drawing/2014/main" id="{4C7B1569-6BC6-39EA-4329-06AAA0D94989}"/>
              </a:ext>
            </a:extLst>
          </p:cNvPr>
          <p:cNvSpPr txBox="1"/>
          <p:nvPr/>
        </p:nvSpPr>
        <p:spPr>
          <a:xfrm>
            <a:off x="5304756" y="3388550"/>
            <a:ext cx="1679359" cy="646331"/>
          </a:xfrm>
          <a:prstGeom prst="rect">
            <a:avLst/>
          </a:prstGeom>
          <a:solidFill>
            <a:schemeClr val="accent3"/>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Referred to Sleep Clinic for interdisciplinary CPAP initiation</a:t>
            </a:r>
          </a:p>
        </p:txBody>
      </p:sp>
      <p:sp>
        <p:nvSpPr>
          <p:cNvPr id="26" name="Arrow: Right 25">
            <a:extLst>
              <a:ext uri="{FF2B5EF4-FFF2-40B4-BE49-F238E27FC236}">
                <a16:creationId xmlns:a16="http://schemas.microsoft.com/office/drawing/2014/main" id="{7D3ED44D-C0FB-CB93-BA3D-2A3D57083458}"/>
              </a:ext>
            </a:extLst>
          </p:cNvPr>
          <p:cNvSpPr/>
          <p:nvPr/>
        </p:nvSpPr>
        <p:spPr>
          <a:xfrm>
            <a:off x="5002838" y="3604793"/>
            <a:ext cx="325515"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a:extLst>
              <a:ext uri="{FF2B5EF4-FFF2-40B4-BE49-F238E27FC236}">
                <a16:creationId xmlns:a16="http://schemas.microsoft.com/office/drawing/2014/main" id="{633B596A-BAB5-11DC-262C-82537B59DB69}"/>
              </a:ext>
            </a:extLst>
          </p:cNvPr>
          <p:cNvSpPr txBox="1"/>
          <p:nvPr/>
        </p:nvSpPr>
        <p:spPr>
          <a:xfrm>
            <a:off x="7510779" y="3392963"/>
            <a:ext cx="961748" cy="646331"/>
          </a:xfrm>
          <a:prstGeom prst="rect">
            <a:avLst/>
          </a:prstGeom>
          <a:solidFill>
            <a:schemeClr val="accent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Sleep study: CPAP titration</a:t>
            </a:r>
          </a:p>
        </p:txBody>
      </p:sp>
      <p:sp>
        <p:nvSpPr>
          <p:cNvPr id="28" name="Arrow: Right 27">
            <a:extLst>
              <a:ext uri="{FF2B5EF4-FFF2-40B4-BE49-F238E27FC236}">
                <a16:creationId xmlns:a16="http://schemas.microsoft.com/office/drawing/2014/main" id="{07F54760-6485-9BE0-6E0D-4998A65EB045}"/>
              </a:ext>
            </a:extLst>
          </p:cNvPr>
          <p:cNvSpPr/>
          <p:nvPr/>
        </p:nvSpPr>
        <p:spPr>
          <a:xfrm>
            <a:off x="7103888" y="3604793"/>
            <a:ext cx="369903"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TextBox 28">
            <a:extLst>
              <a:ext uri="{FF2B5EF4-FFF2-40B4-BE49-F238E27FC236}">
                <a16:creationId xmlns:a16="http://schemas.microsoft.com/office/drawing/2014/main" id="{947E2845-3A01-D70F-4B5A-E8A2093A6F57}"/>
              </a:ext>
            </a:extLst>
          </p:cNvPr>
          <p:cNvSpPr txBox="1"/>
          <p:nvPr/>
        </p:nvSpPr>
        <p:spPr>
          <a:xfrm>
            <a:off x="8857225" y="3392963"/>
            <a:ext cx="1930892" cy="646331"/>
          </a:xfrm>
          <a:prstGeom prst="rect">
            <a:avLst/>
          </a:prstGeom>
          <a:solidFill>
            <a:schemeClr val="accent3"/>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Follow up in Sleep Clinic for CPAP including CPAP adherence</a:t>
            </a:r>
          </a:p>
        </p:txBody>
      </p:sp>
      <p:sp>
        <p:nvSpPr>
          <p:cNvPr id="30" name="TextBox 29">
            <a:extLst>
              <a:ext uri="{FF2B5EF4-FFF2-40B4-BE49-F238E27FC236}">
                <a16:creationId xmlns:a16="http://schemas.microsoft.com/office/drawing/2014/main" id="{6FC2D827-CD12-9E9C-CA9D-86DA31752144}"/>
              </a:ext>
            </a:extLst>
          </p:cNvPr>
          <p:cNvSpPr txBox="1"/>
          <p:nvPr/>
        </p:nvSpPr>
        <p:spPr>
          <a:xfrm>
            <a:off x="2051014" y="4347585"/>
            <a:ext cx="1716349" cy="646331"/>
          </a:xfrm>
          <a:prstGeom prst="rect">
            <a:avLst/>
          </a:prstGeom>
          <a:solidFill>
            <a:schemeClr val="bg1">
              <a:lumMod val="95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4 year old with </a:t>
            </a:r>
            <a:endParaRPr lang="en-US" sz="1200"/>
          </a:p>
          <a:p>
            <a:pPr algn="ctr"/>
            <a:r>
              <a:rPr lang="en-US" sz="1200">
                <a:ea typeface="Calibri"/>
                <a:cs typeface="Calibri"/>
              </a:rPr>
              <a:t>trouble falling asleep in </a:t>
            </a:r>
            <a:r>
              <a:rPr lang="en-US" sz="1200" b="1">
                <a:ea typeface="Calibri"/>
                <a:cs typeface="Calibri"/>
              </a:rPr>
              <a:t>Developmental Peds</a:t>
            </a:r>
            <a:endParaRPr lang="en-US" sz="1200"/>
          </a:p>
        </p:txBody>
      </p:sp>
      <p:sp>
        <p:nvSpPr>
          <p:cNvPr id="31" name="Arrow: Right 30">
            <a:extLst>
              <a:ext uri="{FF2B5EF4-FFF2-40B4-BE49-F238E27FC236}">
                <a16:creationId xmlns:a16="http://schemas.microsoft.com/office/drawing/2014/main" id="{9DA61ECC-FF5F-BFB5-3E9D-769BF028AA83}"/>
              </a:ext>
            </a:extLst>
          </p:cNvPr>
          <p:cNvSpPr/>
          <p:nvPr/>
        </p:nvSpPr>
        <p:spPr>
          <a:xfrm>
            <a:off x="3826548" y="4555002"/>
            <a:ext cx="369903"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Arrow: Right 31">
            <a:extLst>
              <a:ext uri="{FF2B5EF4-FFF2-40B4-BE49-F238E27FC236}">
                <a16:creationId xmlns:a16="http://schemas.microsoft.com/office/drawing/2014/main" id="{EB69BD07-1BC4-80D6-086F-1AAD3F2279ED}"/>
              </a:ext>
            </a:extLst>
          </p:cNvPr>
          <p:cNvSpPr/>
          <p:nvPr/>
        </p:nvSpPr>
        <p:spPr>
          <a:xfrm>
            <a:off x="6142140" y="4555002"/>
            <a:ext cx="369903"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TextBox 32">
            <a:extLst>
              <a:ext uri="{FF2B5EF4-FFF2-40B4-BE49-F238E27FC236}">
                <a16:creationId xmlns:a16="http://schemas.microsoft.com/office/drawing/2014/main" id="{280DAC56-EC10-23F4-8C78-13AFDBE748EF}"/>
              </a:ext>
            </a:extLst>
          </p:cNvPr>
          <p:cNvSpPr txBox="1"/>
          <p:nvPr/>
        </p:nvSpPr>
        <p:spPr>
          <a:xfrm>
            <a:off x="4255634" y="4347585"/>
            <a:ext cx="1819921" cy="646331"/>
          </a:xfrm>
          <a:prstGeom prst="rect">
            <a:avLst/>
          </a:prstGeom>
          <a:solidFill>
            <a:schemeClr val="accent3"/>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Referred to Sleep Clinic for interdisciplinary eval: </a:t>
            </a:r>
            <a:endParaRPr lang="en-US" sz="1200"/>
          </a:p>
          <a:p>
            <a:pPr algn="ctr"/>
            <a:r>
              <a:rPr lang="en-US" sz="1200" b="1">
                <a:solidFill>
                  <a:schemeClr val="tx1"/>
                </a:solidFill>
                <a:ea typeface="Calibri"/>
                <a:cs typeface="Calibri"/>
              </a:rPr>
              <a:t>behavioral insomnia</a:t>
            </a:r>
            <a:endParaRPr lang="en-US" sz="1200">
              <a:solidFill>
                <a:schemeClr val="tx1"/>
              </a:solidFill>
            </a:endParaRPr>
          </a:p>
        </p:txBody>
      </p:sp>
      <p:sp>
        <p:nvSpPr>
          <p:cNvPr id="34" name="TextBox 33">
            <a:extLst>
              <a:ext uri="{FF2B5EF4-FFF2-40B4-BE49-F238E27FC236}">
                <a16:creationId xmlns:a16="http://schemas.microsoft.com/office/drawing/2014/main" id="{CEBA666D-3113-EBE9-2399-DC78AB4C00EB}"/>
              </a:ext>
            </a:extLst>
          </p:cNvPr>
          <p:cNvSpPr txBox="1"/>
          <p:nvPr/>
        </p:nvSpPr>
        <p:spPr>
          <a:xfrm>
            <a:off x="6593420" y="4347585"/>
            <a:ext cx="1642368" cy="646331"/>
          </a:xfrm>
          <a:prstGeom prst="rect">
            <a:avLst/>
          </a:prstGeom>
          <a:solidFill>
            <a:schemeClr val="accent3"/>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Follow up in Sleep Clinic for BH management</a:t>
            </a:r>
          </a:p>
        </p:txBody>
      </p:sp>
      <p:pic>
        <p:nvPicPr>
          <p:cNvPr id="35" name="Picture 35" descr="A picture containing person, indoor&#10;&#10;Description automatically generated">
            <a:extLst>
              <a:ext uri="{FF2B5EF4-FFF2-40B4-BE49-F238E27FC236}">
                <a16:creationId xmlns:a16="http://schemas.microsoft.com/office/drawing/2014/main" id="{847BFAC7-9A83-91D6-B6F8-461EF120AC31}"/>
              </a:ext>
            </a:extLst>
          </p:cNvPr>
          <p:cNvPicPr>
            <a:picLocks noChangeAspect="1"/>
          </p:cNvPicPr>
          <p:nvPr/>
        </p:nvPicPr>
        <p:blipFill rotWithShape="1">
          <a:blip r:embed="rId6"/>
          <a:srcRect t="17164" r="990" b="7463"/>
          <a:stretch/>
        </p:blipFill>
        <p:spPr>
          <a:xfrm>
            <a:off x="1220168" y="1427898"/>
            <a:ext cx="736969" cy="750484"/>
          </a:xfrm>
          <a:prstGeom prst="rect">
            <a:avLst/>
          </a:prstGeom>
        </p:spPr>
      </p:pic>
      <p:pic>
        <p:nvPicPr>
          <p:cNvPr id="36" name="Picture 36" descr="A picture containing person&#10;&#10;Description automatically generated">
            <a:extLst>
              <a:ext uri="{FF2B5EF4-FFF2-40B4-BE49-F238E27FC236}">
                <a16:creationId xmlns:a16="http://schemas.microsoft.com/office/drawing/2014/main" id="{55BD080B-0763-2F89-C653-B93BC0C728DC}"/>
              </a:ext>
            </a:extLst>
          </p:cNvPr>
          <p:cNvPicPr>
            <a:picLocks noChangeAspect="1"/>
          </p:cNvPicPr>
          <p:nvPr/>
        </p:nvPicPr>
        <p:blipFill rotWithShape="1">
          <a:blip r:embed="rId7"/>
          <a:srcRect l="18976" t="10081" r="36954" b="31210"/>
          <a:stretch/>
        </p:blipFill>
        <p:spPr>
          <a:xfrm>
            <a:off x="1200236" y="2439167"/>
            <a:ext cx="787246" cy="703782"/>
          </a:xfrm>
          <a:prstGeom prst="rect">
            <a:avLst/>
          </a:prstGeom>
        </p:spPr>
      </p:pic>
      <p:sp>
        <p:nvSpPr>
          <p:cNvPr id="38" name="Arrow: Right 37">
            <a:extLst>
              <a:ext uri="{FF2B5EF4-FFF2-40B4-BE49-F238E27FC236}">
                <a16:creationId xmlns:a16="http://schemas.microsoft.com/office/drawing/2014/main" id="{FBC880CC-5B88-5DA2-CB02-DB892F0CF4CC}"/>
              </a:ext>
            </a:extLst>
          </p:cNvPr>
          <p:cNvSpPr/>
          <p:nvPr/>
        </p:nvSpPr>
        <p:spPr>
          <a:xfrm>
            <a:off x="8502120" y="3604793"/>
            <a:ext cx="318117"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39" name="Picture 39" descr="A picture containing person, little, young, close&#10;&#10;Description automatically generated">
            <a:extLst>
              <a:ext uri="{FF2B5EF4-FFF2-40B4-BE49-F238E27FC236}">
                <a16:creationId xmlns:a16="http://schemas.microsoft.com/office/drawing/2014/main" id="{DE959576-3882-9A91-C8DD-CDE9EE33ABEE}"/>
              </a:ext>
            </a:extLst>
          </p:cNvPr>
          <p:cNvPicPr>
            <a:picLocks noChangeAspect="1"/>
          </p:cNvPicPr>
          <p:nvPr/>
        </p:nvPicPr>
        <p:blipFill rotWithShape="1">
          <a:blip r:embed="rId8"/>
          <a:srcRect l="18868" r="22911" b="-472"/>
          <a:stretch/>
        </p:blipFill>
        <p:spPr>
          <a:xfrm>
            <a:off x="1197279" y="3344419"/>
            <a:ext cx="761142" cy="743323"/>
          </a:xfrm>
          <a:prstGeom prst="rect">
            <a:avLst/>
          </a:prstGeom>
        </p:spPr>
      </p:pic>
      <p:pic>
        <p:nvPicPr>
          <p:cNvPr id="40" name="Picture 40">
            <a:extLst>
              <a:ext uri="{FF2B5EF4-FFF2-40B4-BE49-F238E27FC236}">
                <a16:creationId xmlns:a16="http://schemas.microsoft.com/office/drawing/2014/main" id="{CD7B245A-9C18-7E9F-4C77-676F1C39D50B}"/>
              </a:ext>
            </a:extLst>
          </p:cNvPr>
          <p:cNvPicPr>
            <a:picLocks noChangeAspect="1"/>
          </p:cNvPicPr>
          <p:nvPr/>
        </p:nvPicPr>
        <p:blipFill rotWithShape="1">
          <a:blip r:embed="rId9"/>
          <a:srcRect l="17089" r="21725" b="4688"/>
          <a:stretch/>
        </p:blipFill>
        <p:spPr>
          <a:xfrm>
            <a:off x="1200235" y="4263735"/>
            <a:ext cx="753702" cy="813394"/>
          </a:xfrm>
          <a:prstGeom prst="rect">
            <a:avLst/>
          </a:prstGeom>
        </p:spPr>
      </p:pic>
      <p:pic>
        <p:nvPicPr>
          <p:cNvPr id="2" name="Picture 3" descr="A picture containing person, person, wall, indoor&#10;&#10;Description automatically generated">
            <a:extLst>
              <a:ext uri="{FF2B5EF4-FFF2-40B4-BE49-F238E27FC236}">
                <a16:creationId xmlns:a16="http://schemas.microsoft.com/office/drawing/2014/main" id="{8699982A-D942-96B1-3E06-049FB2F0360B}"/>
              </a:ext>
            </a:extLst>
          </p:cNvPr>
          <p:cNvPicPr>
            <a:picLocks noChangeAspect="1"/>
          </p:cNvPicPr>
          <p:nvPr/>
        </p:nvPicPr>
        <p:blipFill rotWithShape="1">
          <a:blip r:embed="rId10"/>
          <a:srcRect l="47613" t="8497" r="25373" b="55229"/>
          <a:stretch/>
        </p:blipFill>
        <p:spPr>
          <a:xfrm>
            <a:off x="1218195" y="5250379"/>
            <a:ext cx="755409" cy="790091"/>
          </a:xfrm>
          <a:prstGeom prst="rect">
            <a:avLst/>
          </a:prstGeom>
        </p:spPr>
      </p:pic>
      <p:sp>
        <p:nvSpPr>
          <p:cNvPr id="4" name="TextBox 3">
            <a:extLst>
              <a:ext uri="{FF2B5EF4-FFF2-40B4-BE49-F238E27FC236}">
                <a16:creationId xmlns:a16="http://schemas.microsoft.com/office/drawing/2014/main" id="{6CC1F05E-BAFA-8320-EE98-B6DC3CE4DF85}"/>
              </a:ext>
            </a:extLst>
          </p:cNvPr>
          <p:cNvSpPr txBox="1"/>
          <p:nvPr/>
        </p:nvSpPr>
        <p:spPr>
          <a:xfrm>
            <a:off x="2051014" y="5228313"/>
            <a:ext cx="1716349" cy="830997"/>
          </a:xfrm>
          <a:prstGeom prst="rect">
            <a:avLst/>
          </a:prstGeom>
          <a:solidFill>
            <a:schemeClr val="bg1">
              <a:lumMod val="95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15 year old with </a:t>
            </a:r>
            <a:endParaRPr lang="en-US" sz="1200"/>
          </a:p>
          <a:p>
            <a:pPr algn="ctr"/>
            <a:r>
              <a:rPr lang="en-US" sz="1200">
                <a:ea typeface="Calibri"/>
                <a:cs typeface="Calibri"/>
              </a:rPr>
              <a:t>obesity evaluated for bariatric surgery by </a:t>
            </a:r>
            <a:r>
              <a:rPr lang="en-US" sz="1200" b="1">
                <a:ea typeface="Calibri"/>
                <a:cs typeface="Calibri"/>
              </a:rPr>
              <a:t>Healthy Weight</a:t>
            </a:r>
            <a:endParaRPr lang="en-US" sz="1200" b="1">
              <a:cs typeface="Calibri"/>
            </a:endParaRPr>
          </a:p>
        </p:txBody>
      </p:sp>
      <p:sp>
        <p:nvSpPr>
          <p:cNvPr id="7" name="Arrow: Right 6">
            <a:extLst>
              <a:ext uri="{FF2B5EF4-FFF2-40B4-BE49-F238E27FC236}">
                <a16:creationId xmlns:a16="http://schemas.microsoft.com/office/drawing/2014/main" id="{DB40244F-3515-E728-AE4C-5BE411AF17FD}"/>
              </a:ext>
            </a:extLst>
          </p:cNvPr>
          <p:cNvSpPr/>
          <p:nvPr/>
        </p:nvSpPr>
        <p:spPr>
          <a:xfrm>
            <a:off x="3826548" y="5532819"/>
            <a:ext cx="369903"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82BBE80F-F456-A5D0-E736-D77195808ECB}"/>
              </a:ext>
            </a:extLst>
          </p:cNvPr>
          <p:cNvSpPr txBox="1"/>
          <p:nvPr/>
        </p:nvSpPr>
        <p:spPr>
          <a:xfrm>
            <a:off x="4279754" y="5320989"/>
            <a:ext cx="1460525" cy="646331"/>
          </a:xfrm>
          <a:prstGeom prst="rect">
            <a:avLst/>
          </a:prstGeom>
          <a:solidFill>
            <a:schemeClr val="accent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Sleep study ordered: </a:t>
            </a:r>
          </a:p>
          <a:p>
            <a:pPr algn="ctr"/>
            <a:r>
              <a:rPr lang="en-US" sz="1200" b="1">
                <a:solidFill>
                  <a:schemeClr val="bg1"/>
                </a:solidFill>
                <a:ea typeface="Calibri"/>
                <a:cs typeface="Calibri"/>
              </a:rPr>
              <a:t>No significant OSA</a:t>
            </a:r>
          </a:p>
        </p:txBody>
      </p:sp>
      <p:sp>
        <p:nvSpPr>
          <p:cNvPr id="41" name="Arrow: Right 40">
            <a:extLst>
              <a:ext uri="{FF2B5EF4-FFF2-40B4-BE49-F238E27FC236}">
                <a16:creationId xmlns:a16="http://schemas.microsoft.com/office/drawing/2014/main" id="{AC7317DB-A166-5C0D-1EF5-53BD745B6E7B}"/>
              </a:ext>
            </a:extLst>
          </p:cNvPr>
          <p:cNvSpPr/>
          <p:nvPr/>
        </p:nvSpPr>
        <p:spPr>
          <a:xfrm>
            <a:off x="5815113" y="5532819"/>
            <a:ext cx="369903" cy="22194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TextBox 41">
            <a:extLst>
              <a:ext uri="{FF2B5EF4-FFF2-40B4-BE49-F238E27FC236}">
                <a16:creationId xmlns:a16="http://schemas.microsoft.com/office/drawing/2014/main" id="{799A3C7C-5849-C369-C14B-F7AFCC6E4AAB}"/>
              </a:ext>
            </a:extLst>
          </p:cNvPr>
          <p:cNvSpPr txBox="1"/>
          <p:nvPr/>
        </p:nvSpPr>
        <p:spPr>
          <a:xfrm>
            <a:off x="6265046" y="5320989"/>
            <a:ext cx="2115491"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0000"/>
                </a:solidFill>
                <a:ea typeface="Calibri"/>
                <a:cs typeface="Calibri"/>
              </a:rPr>
              <a:t>Sleep physician communicates results to referring team and patient proceeds with surgery</a:t>
            </a:r>
          </a:p>
        </p:txBody>
      </p:sp>
    </p:spTree>
    <p:extLst>
      <p:ext uri="{BB962C8B-B14F-4D97-AF65-F5344CB8AC3E}">
        <p14:creationId xmlns:p14="http://schemas.microsoft.com/office/powerpoint/2010/main" val="161230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96F92-80BE-594E-CAFE-00146E47A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4463D-0EBE-0AE7-A592-7328512F3297}"/>
              </a:ext>
            </a:extLst>
          </p:cNvPr>
          <p:cNvSpPr>
            <a:spLocks noGrp="1"/>
          </p:cNvSpPr>
          <p:nvPr>
            <p:ph type="title"/>
          </p:nvPr>
        </p:nvSpPr>
        <p:spPr>
          <a:xfrm>
            <a:off x="434832" y="95844"/>
            <a:ext cx="11842595" cy="1325563"/>
          </a:xfrm>
        </p:spPr>
        <p:txBody>
          <a:bodyPr>
            <a:normAutofit/>
          </a:bodyPr>
          <a:lstStyle/>
          <a:p>
            <a:r>
              <a:rPr lang="en-US" sz="4400">
                <a:solidFill>
                  <a:schemeClr val="accent1">
                    <a:lumMod val="75000"/>
                  </a:schemeClr>
                </a:solidFill>
              </a:rPr>
              <a:t>Impact: Interdisciplinary Sleep Clinic</a:t>
            </a:r>
          </a:p>
        </p:txBody>
      </p:sp>
      <p:sp>
        <p:nvSpPr>
          <p:cNvPr id="3" name="Content Placeholder 2">
            <a:extLst>
              <a:ext uri="{FF2B5EF4-FFF2-40B4-BE49-F238E27FC236}">
                <a16:creationId xmlns:a16="http://schemas.microsoft.com/office/drawing/2014/main" id="{DED318B9-9624-440A-6822-DA60FE05FF94}"/>
              </a:ext>
            </a:extLst>
          </p:cNvPr>
          <p:cNvSpPr>
            <a:spLocks noGrp="1"/>
          </p:cNvSpPr>
          <p:nvPr>
            <p:ph idx="1"/>
          </p:nvPr>
        </p:nvSpPr>
        <p:spPr>
          <a:xfrm>
            <a:off x="434832" y="1258112"/>
            <a:ext cx="11144844" cy="4587734"/>
          </a:xfrm>
        </p:spPr>
        <p:txBody>
          <a:bodyPr>
            <a:normAutofit/>
          </a:bodyPr>
          <a:lstStyle/>
          <a:p>
            <a:pPr marL="0" indent="0">
              <a:lnSpc>
                <a:spcPct val="100000"/>
              </a:lnSpc>
              <a:buNone/>
            </a:pPr>
            <a:r>
              <a:rPr lang="en-US" sz="2800"/>
              <a:t>Integrating the behavioral health team into the Sleep Clinic improves:</a:t>
            </a:r>
          </a:p>
          <a:p>
            <a:pPr>
              <a:lnSpc>
                <a:spcPct val="100000"/>
              </a:lnSpc>
            </a:pPr>
            <a:r>
              <a:rPr lang="en-US"/>
              <a:t>Clinical Care</a:t>
            </a:r>
          </a:p>
          <a:p>
            <a:pPr>
              <a:lnSpc>
                <a:spcPct val="100000"/>
              </a:lnSpc>
            </a:pPr>
            <a:r>
              <a:rPr lang="en-US" sz="2800"/>
              <a:t>Patient Experience</a:t>
            </a:r>
          </a:p>
          <a:p>
            <a:pPr>
              <a:lnSpc>
                <a:spcPct val="100000"/>
              </a:lnSpc>
            </a:pPr>
            <a:r>
              <a:rPr lang="en-US"/>
              <a:t>Efficiency of Care Delivery</a:t>
            </a:r>
          </a:p>
          <a:p>
            <a:pPr>
              <a:lnSpc>
                <a:spcPct val="100000"/>
              </a:lnSpc>
            </a:pPr>
            <a:r>
              <a:rPr lang="en-US"/>
              <a:t>R</a:t>
            </a:r>
            <a:r>
              <a:rPr lang="en-US" sz="2800"/>
              <a:t>esearch</a:t>
            </a:r>
          </a:p>
          <a:p>
            <a:pPr>
              <a:lnSpc>
                <a:spcPct val="100000"/>
              </a:lnSpc>
            </a:pPr>
            <a:r>
              <a:rPr lang="en-US"/>
              <a:t>Quality Improvement</a:t>
            </a:r>
            <a:endParaRPr lang="en-US" sz="2800"/>
          </a:p>
        </p:txBody>
      </p:sp>
      <p:sp>
        <p:nvSpPr>
          <p:cNvPr id="8" name="Content Placeholder 2">
            <a:extLst>
              <a:ext uri="{FF2B5EF4-FFF2-40B4-BE49-F238E27FC236}">
                <a16:creationId xmlns:a16="http://schemas.microsoft.com/office/drawing/2014/main" id="{9740BAE6-008E-F49B-62E5-B2A5E70DB91B}"/>
              </a:ext>
            </a:extLst>
          </p:cNvPr>
          <p:cNvSpPr txBox="1">
            <a:spLocks/>
          </p:cNvSpPr>
          <p:nvPr/>
        </p:nvSpPr>
        <p:spPr>
          <a:xfrm rot="16200000">
            <a:off x="9752162" y="3574152"/>
            <a:ext cx="1292427" cy="71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7864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864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864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400"/>
              </a:spcBef>
              <a:buNone/>
            </a:pPr>
            <a:r>
              <a:rPr lang="en-US" sz="3200" b="1">
                <a:solidFill>
                  <a:schemeClr val="bg1"/>
                </a:solidFill>
              </a:rPr>
              <a:t>Clinic</a:t>
            </a:r>
          </a:p>
        </p:txBody>
      </p:sp>
      <p:sp>
        <p:nvSpPr>
          <p:cNvPr id="9" name="Content Placeholder 2">
            <a:extLst>
              <a:ext uri="{FF2B5EF4-FFF2-40B4-BE49-F238E27FC236}">
                <a16:creationId xmlns:a16="http://schemas.microsoft.com/office/drawing/2014/main" id="{495B12E4-ACF7-F299-2039-4BE0FB4B6F7A}"/>
              </a:ext>
            </a:extLst>
          </p:cNvPr>
          <p:cNvSpPr txBox="1">
            <a:spLocks/>
          </p:cNvSpPr>
          <p:nvPr/>
        </p:nvSpPr>
        <p:spPr>
          <a:xfrm rot="16200000">
            <a:off x="10576781" y="3574151"/>
            <a:ext cx="1292427" cy="71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7864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864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864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400"/>
              </a:spcBef>
              <a:buNone/>
            </a:pPr>
            <a:r>
              <a:rPr lang="en-US" sz="3200" b="1">
                <a:solidFill>
                  <a:schemeClr val="bg1"/>
                </a:solidFill>
              </a:rPr>
              <a:t>Lab</a:t>
            </a:r>
          </a:p>
        </p:txBody>
      </p:sp>
    </p:spTree>
    <p:extLst>
      <p:ext uri="{BB962C8B-B14F-4D97-AF65-F5344CB8AC3E}">
        <p14:creationId xmlns:p14="http://schemas.microsoft.com/office/powerpoint/2010/main" val="92812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4AC11-0A50-21D8-5D5F-734EF168A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C1C6F-0277-A79E-24A7-6DD9818099FF}"/>
              </a:ext>
            </a:extLst>
          </p:cNvPr>
          <p:cNvSpPr>
            <a:spLocks noGrp="1"/>
          </p:cNvSpPr>
          <p:nvPr>
            <p:ph type="title"/>
          </p:nvPr>
        </p:nvSpPr>
        <p:spPr>
          <a:xfrm>
            <a:off x="434832" y="95844"/>
            <a:ext cx="11842595" cy="1325563"/>
          </a:xfrm>
        </p:spPr>
        <p:txBody>
          <a:bodyPr>
            <a:normAutofit/>
          </a:bodyPr>
          <a:lstStyle/>
          <a:p>
            <a:r>
              <a:rPr lang="en-US" sz="4400" dirty="0">
                <a:solidFill>
                  <a:schemeClr val="accent1">
                    <a:lumMod val="75000"/>
                  </a:schemeClr>
                </a:solidFill>
              </a:rPr>
              <a:t>Keys to Success</a:t>
            </a:r>
          </a:p>
        </p:txBody>
      </p:sp>
      <p:sp>
        <p:nvSpPr>
          <p:cNvPr id="3" name="Content Placeholder 2">
            <a:extLst>
              <a:ext uri="{FF2B5EF4-FFF2-40B4-BE49-F238E27FC236}">
                <a16:creationId xmlns:a16="http://schemas.microsoft.com/office/drawing/2014/main" id="{BD1A4DBA-23E0-D6D3-BB90-CFFE1F4D052E}"/>
              </a:ext>
            </a:extLst>
          </p:cNvPr>
          <p:cNvSpPr>
            <a:spLocks noGrp="1"/>
          </p:cNvSpPr>
          <p:nvPr>
            <p:ph idx="1"/>
          </p:nvPr>
        </p:nvSpPr>
        <p:spPr>
          <a:xfrm>
            <a:off x="434832" y="1258112"/>
            <a:ext cx="11144844" cy="4587734"/>
          </a:xfrm>
        </p:spPr>
        <p:txBody>
          <a:bodyPr>
            <a:normAutofit/>
          </a:bodyPr>
          <a:lstStyle/>
          <a:p>
            <a:pPr>
              <a:lnSpc>
                <a:spcPct val="100000"/>
              </a:lnSpc>
            </a:pPr>
            <a:r>
              <a:rPr lang="en-US" sz="2800" dirty="0"/>
              <a:t>Establish key leaders and meeting cadence</a:t>
            </a:r>
          </a:p>
          <a:p>
            <a:pPr>
              <a:lnSpc>
                <a:spcPct val="100000"/>
              </a:lnSpc>
            </a:pPr>
            <a:r>
              <a:rPr lang="en-US" dirty="0"/>
              <a:t>Align on shared goals</a:t>
            </a:r>
          </a:p>
          <a:p>
            <a:pPr>
              <a:lnSpc>
                <a:spcPct val="100000"/>
              </a:lnSpc>
            </a:pPr>
            <a:r>
              <a:rPr lang="en-US" sz="2800" dirty="0"/>
              <a:t>Define what success looks like</a:t>
            </a:r>
            <a:endParaRPr lang="en-US" dirty="0"/>
          </a:p>
          <a:p>
            <a:pPr lvl="1">
              <a:lnSpc>
                <a:spcPct val="100000"/>
              </a:lnSpc>
            </a:pPr>
            <a:r>
              <a:rPr lang="en-US" sz="2800" dirty="0"/>
              <a:t>Metrics for review</a:t>
            </a:r>
          </a:p>
          <a:p>
            <a:pPr lvl="1">
              <a:lnSpc>
                <a:spcPct val="100000"/>
              </a:lnSpc>
            </a:pPr>
            <a:r>
              <a:rPr lang="en-US" sz="2800" dirty="0"/>
              <a:t>Cadence</a:t>
            </a:r>
          </a:p>
          <a:p>
            <a:pPr>
              <a:lnSpc>
                <a:spcPct val="100000"/>
              </a:lnSpc>
            </a:pPr>
            <a:r>
              <a:rPr lang="en-US" dirty="0"/>
              <a:t>Financial Impact / Support</a:t>
            </a:r>
          </a:p>
          <a:p>
            <a:pPr>
              <a:lnSpc>
                <a:spcPct val="100000"/>
              </a:lnSpc>
            </a:pPr>
            <a:endParaRPr lang="en-US" sz="3200" dirty="0"/>
          </a:p>
          <a:p>
            <a:pPr lvl="1">
              <a:lnSpc>
                <a:spcPct val="100000"/>
              </a:lnSpc>
            </a:pPr>
            <a:endParaRPr lang="en-US" sz="2800" dirty="0"/>
          </a:p>
        </p:txBody>
      </p:sp>
      <p:sp>
        <p:nvSpPr>
          <p:cNvPr id="8" name="Content Placeholder 2">
            <a:extLst>
              <a:ext uri="{FF2B5EF4-FFF2-40B4-BE49-F238E27FC236}">
                <a16:creationId xmlns:a16="http://schemas.microsoft.com/office/drawing/2014/main" id="{8A7D11C5-DDA3-44D8-B7DD-10F7147A5BB0}"/>
              </a:ext>
            </a:extLst>
          </p:cNvPr>
          <p:cNvSpPr txBox="1">
            <a:spLocks/>
          </p:cNvSpPr>
          <p:nvPr/>
        </p:nvSpPr>
        <p:spPr>
          <a:xfrm rot="16200000">
            <a:off x="9752162" y="3574152"/>
            <a:ext cx="1292427" cy="71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7864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864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864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400"/>
              </a:spcBef>
              <a:buNone/>
            </a:pPr>
            <a:r>
              <a:rPr lang="en-US" sz="3200" b="1">
                <a:solidFill>
                  <a:schemeClr val="bg1"/>
                </a:solidFill>
              </a:rPr>
              <a:t>Clinic</a:t>
            </a:r>
          </a:p>
        </p:txBody>
      </p:sp>
      <p:sp>
        <p:nvSpPr>
          <p:cNvPr id="9" name="Content Placeholder 2">
            <a:extLst>
              <a:ext uri="{FF2B5EF4-FFF2-40B4-BE49-F238E27FC236}">
                <a16:creationId xmlns:a16="http://schemas.microsoft.com/office/drawing/2014/main" id="{4857EF40-C22F-F43E-343C-02D6F1E846F4}"/>
              </a:ext>
            </a:extLst>
          </p:cNvPr>
          <p:cNvSpPr txBox="1">
            <a:spLocks/>
          </p:cNvSpPr>
          <p:nvPr/>
        </p:nvSpPr>
        <p:spPr>
          <a:xfrm rot="16200000">
            <a:off x="10576781" y="3574151"/>
            <a:ext cx="1292427" cy="71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7864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864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864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864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400"/>
              </a:spcBef>
              <a:buNone/>
            </a:pPr>
            <a:r>
              <a:rPr lang="en-US" sz="3200" b="1">
                <a:solidFill>
                  <a:schemeClr val="bg1"/>
                </a:solidFill>
              </a:rPr>
              <a:t>Lab</a:t>
            </a:r>
          </a:p>
        </p:txBody>
      </p:sp>
    </p:spTree>
    <p:extLst>
      <p:ext uri="{BB962C8B-B14F-4D97-AF65-F5344CB8AC3E}">
        <p14:creationId xmlns:p14="http://schemas.microsoft.com/office/powerpoint/2010/main" val="646709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xHwPyoaCSfnQGJDg1n9d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xHwPyoaCSfnQGJDg1n9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fe Keep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P template" id="{C5D2F5E7-A349-0741-9D08-1CB9CAC4273C}" vid="{D725EFC2-0394-3548-99DC-E5864456E94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P template" id="{C5D2F5E7-A349-0741-9D08-1CB9CAC4273C}" vid="{377310D0-4C6D-CD48-A6F5-7A02A61C413D}"/>
    </a:ext>
  </a:extLst>
</a:theme>
</file>

<file path=ppt/theme/theme3.xml><?xml version="1.0" encoding="utf-8"?>
<a:theme xmlns:a="http://schemas.openxmlformats.org/drawingml/2006/main" name="1_Safe Keep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P template" id="{C5D2F5E7-A349-0741-9D08-1CB9CAC4273C}" vid="{E7E57506-4016-0E45-A0C3-6690AFA4D6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31C4CB0DF5D845A645AE05FA21BB45" ma:contentTypeVersion="1" ma:contentTypeDescription="Create a new document." ma:contentTypeScope="" ma:versionID="efbeebb52fc577bb2d8c20478f7b1e5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A2BC0B-3A26-40FB-9824-E25EBB20DAFC}">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4E5990-9CC1-4FD8-9858-05F461FFB28B}">
  <ds:schemaRefs>
    <ds:schemaRef ds:uri="http://schemas.microsoft.com/sharepoint/v3/contenttype/forms"/>
  </ds:schemaRefs>
</ds:datastoreItem>
</file>

<file path=customXml/itemProps3.xml><?xml version="1.0" encoding="utf-8"?>
<ds:datastoreItem xmlns:ds="http://schemas.openxmlformats.org/officeDocument/2006/customXml" ds:itemID="{60B79A96-AC8B-4C3E-8C86-C48E9B5F548B}">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Safe Keeping</Template>
  <TotalTime>1</TotalTime>
  <Words>610</Words>
  <Application>Microsoft Office PowerPoint</Application>
  <PresentationFormat>Widescreen</PresentationFormat>
  <Paragraphs>114</Paragraphs>
  <Slides>9</Slides>
  <Notes>9</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6" baseType="lpstr">
      <vt:lpstr>Arial</vt:lpstr>
      <vt:lpstr>Arial Rounded MT Bold</vt:lpstr>
      <vt:lpstr>Calibri</vt:lpstr>
      <vt:lpstr>Safe Keeping</vt:lpstr>
      <vt:lpstr>Custom Design</vt:lpstr>
      <vt:lpstr>1_Safe Keeping</vt:lpstr>
      <vt:lpstr>think-cell Slide</vt:lpstr>
      <vt:lpstr>Value &amp; Impact: A Model for Integrated Behavioral Health in a Pediatric Sleep Center</vt:lpstr>
      <vt:lpstr>Child and Adolescent Psychiatry and Behavioral Sciences</vt:lpstr>
      <vt:lpstr>Behavioral Health in Specialty Divisions</vt:lpstr>
      <vt:lpstr>The Sleep Center</vt:lpstr>
      <vt:lpstr>Sleep Health is critical to child health!</vt:lpstr>
      <vt:lpstr>Interdisciplinary Sleep Clinic</vt:lpstr>
      <vt:lpstr>The Sleep Center pathways</vt:lpstr>
      <vt:lpstr>Impact: Interdisciplinary Sleep Clinic</vt:lpstr>
      <vt:lpstr>Keys to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Cielo, Christopher</dc:creator>
  <cp:lastModifiedBy>Hoffman, Jamie L</cp:lastModifiedBy>
  <cp:revision>2</cp:revision>
  <dcterms:created xsi:type="dcterms:W3CDTF">2026-04-22T19:27:44Z</dcterms:created>
  <dcterms:modified xsi:type="dcterms:W3CDTF">2026-05-14T22:01:25Z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0x0101005A31C4CB0DF5D845A645AE05FA21BB45</vt:lpwstr>
  </property>
</Properties>
</file>