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</p:sldMasterIdLst>
  <p:notesMasterIdLst>
    <p:notesMasterId r:id="rId3"/>
  </p:notesMasterIdLst>
  <p:sldIdLst>
    <p:sldId id="256" r:id="rId2"/>
  </p:sldIdLst>
  <p:sldSz cx="9144000" cy="5143500" type="screen16x9"/>
  <p:notesSz cx="51435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9" d="100"/>
          <a:sy n="99" d="100"/>
        </p:scale>
        <p:origin x="116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4533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216" y="1085850"/>
            <a:ext cx="6619244" cy="2497186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216" y="3583035"/>
            <a:ext cx="6619244" cy="646065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5/15/2026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98531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7" y="3600440"/>
            <a:ext cx="6619243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216" y="514350"/>
            <a:ext cx="6619244" cy="27305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7" y="4025494"/>
            <a:ext cx="6619242" cy="370284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50357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1085850"/>
            <a:ext cx="6619244" cy="14859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2743200"/>
            <a:ext cx="6619244" cy="1771650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31138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101" y="1085850"/>
            <a:ext cx="5999486" cy="1742531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7800" y="2828380"/>
            <a:ext cx="5459737" cy="256631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05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3262993"/>
            <a:ext cx="6619244" cy="1257300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73721" y="728440"/>
            <a:ext cx="601434" cy="1500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915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7868" y="1960341"/>
            <a:ext cx="601434" cy="1500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915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4398510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2343151"/>
            <a:ext cx="6619245" cy="1239885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16" y="3583036"/>
            <a:ext cx="6619244" cy="645300"/>
          </a:xfrm>
        </p:spPr>
        <p:txBody>
          <a:bodyPr anchor="t"/>
          <a:lstStyle>
            <a:lvl1pPr marL="0" indent="0" algn="l">
              <a:buNone/>
              <a:defRPr sz="15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97216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1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710" y="1485900"/>
            <a:ext cx="2210150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347" y="2000250"/>
            <a:ext cx="2195513" cy="2692004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2745" y="1485900"/>
            <a:ext cx="2202181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4829" y="2000250"/>
            <a:ext cx="2210096" cy="2692004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3525" y="1485900"/>
            <a:ext cx="2199085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3525" y="2000250"/>
            <a:ext cx="2199085" cy="2692004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4607" y="1600200"/>
            <a:ext cx="0" cy="29718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1670" y="1600200"/>
            <a:ext cx="0" cy="297516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5/15/2026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362868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1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347" y="3188212"/>
            <a:ext cx="2205038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347" y="1657350"/>
            <a:ext cx="2205038" cy="1143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347" y="3620409"/>
            <a:ext cx="2205038" cy="49439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032" y="3188212"/>
            <a:ext cx="219789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031" y="1657350"/>
            <a:ext cx="2197894" cy="1143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016" y="3620408"/>
            <a:ext cx="2200805" cy="49439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3525" y="3188212"/>
            <a:ext cx="2199085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3525" y="1657350"/>
            <a:ext cx="2199085" cy="1143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3432" y="3620406"/>
            <a:ext cx="2201998" cy="49439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4607" y="1600200"/>
            <a:ext cx="0" cy="29718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1670" y="1600200"/>
            <a:ext cx="0" cy="297516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5/15/2026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542868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448241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8159" y="322660"/>
            <a:ext cx="1314451" cy="4369594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348" y="665561"/>
            <a:ext cx="5567362" cy="402669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491331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880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1301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7" y="2146300"/>
            <a:ext cx="6619243" cy="1436735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16" y="3583036"/>
            <a:ext cx="6619244" cy="645300"/>
          </a:xfrm>
        </p:spPr>
        <p:txBody>
          <a:bodyPr anchor="t"/>
          <a:lstStyle>
            <a:lvl1pPr marL="0" indent="0" algn="l">
              <a:buNone/>
              <a:defRPr sz="15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13307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485" y="1545432"/>
            <a:ext cx="3297254" cy="314682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0870" y="1542069"/>
            <a:ext cx="3297256" cy="3150184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41673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485" y="1428750"/>
            <a:ext cx="329725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485" y="1885950"/>
            <a:ext cx="3297254" cy="2806304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0872" y="1428750"/>
            <a:ext cx="329725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0872" y="1885950"/>
            <a:ext cx="3297254" cy="2806304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5/15/2026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31986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5/15/2026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53432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5/15/2026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26755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5" y="1085850"/>
            <a:ext cx="2550798" cy="1085850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8462" y="1085850"/>
            <a:ext cx="3896998" cy="3429000"/>
          </a:xfrm>
        </p:spPr>
        <p:txBody>
          <a:bodyPr anchor="ctr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5" y="2346961"/>
            <a:ext cx="2550797" cy="2171699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5/15/2026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294822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430" y="1390644"/>
            <a:ext cx="3819680" cy="1181106"/>
          </a:xfrm>
        </p:spPr>
        <p:txBody>
          <a:bodyPr anchor="b">
            <a:normAutofit/>
          </a:bodyPr>
          <a:lstStyle>
            <a:lvl1pPr algn="l">
              <a:defRPr sz="27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2160" y="857250"/>
            <a:ext cx="2400300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2743200"/>
            <a:ext cx="3813734" cy="1028700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05045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5.png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002264"/>
            <a:ext cx="3027759" cy="314123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169261"/>
            <a:ext cx="1141809" cy="1774090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6456759" y="1257300"/>
            <a:ext cx="2114550" cy="211455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5999560" y="1"/>
            <a:ext cx="1202540" cy="85605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6454408" y="4572000"/>
            <a:ext cx="745301" cy="5715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828359" y="0"/>
            <a:ext cx="514350" cy="857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584" y="339538"/>
            <a:ext cx="7053542" cy="105039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484" y="1539689"/>
            <a:ext cx="6709906" cy="31466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616730" y="1343026"/>
            <a:ext cx="742949" cy="2285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825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5/15/2026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713680" y="2418973"/>
            <a:ext cx="2894846" cy="2286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25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4406" y="221797"/>
            <a:ext cx="628649" cy="5757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1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9545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  <p:sldLayoutId id="2147483667" r:id="rId17"/>
    <p:sldLayoutId id="2147483668" r:id="rId18"/>
  </p:sldLayoutIdLst>
  <p:hf sldNum="0" hdr="0" ftr="0" dt="0"/>
  <p:txStyles>
    <p:titleStyle>
      <a:lvl1pPr algn="l" defTabSz="342900" rtl="0" eaLnBrk="1" latinLnBrk="0" hangingPunct="1">
        <a:spcBef>
          <a:spcPct val="0"/>
        </a:spcBef>
        <a:buNone/>
        <a:defRPr sz="315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5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35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187950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234440"/>
          </a:xfrm>
          <a:prstGeom prst="rect">
            <a:avLst/>
          </a:prstGeom>
          <a:solidFill>
            <a:srgbClr val="1A27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109728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Table Top Discussion Exercise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530352"/>
            <a:ext cx="5029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9BB8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Innovations in Operations and Cost Control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760720" y="530352"/>
            <a:ext cx="1463040" cy="292608"/>
          </a:xfrm>
          <a:prstGeom prst="roundRect">
            <a:avLst>
              <a:gd name="adj" fmla="val 15625"/>
            </a:avLst>
          </a:prstGeom>
          <a:solidFill>
            <a:srgbClr val="0B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760720" y="530352"/>
            <a:ext cx="1463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min discussion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7360920" y="530352"/>
            <a:ext cx="1371600" cy="292608"/>
          </a:xfrm>
          <a:prstGeom prst="roundRect">
            <a:avLst>
              <a:gd name="adj" fmla="val 15625"/>
            </a:avLst>
          </a:prstGeom>
          <a:solidFill>
            <a:srgbClr val="0B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360920" y="530352"/>
            <a:ext cx="1371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min report out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457200" y="896112"/>
            <a:ext cx="8275320" cy="256032"/>
          </a:xfrm>
          <a:prstGeom prst="roundRect">
            <a:avLst>
              <a:gd name="adj" fmla="val 17857"/>
            </a:avLst>
          </a:prstGeom>
          <a:solidFill>
            <a:srgbClr val="0F1A2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94360" y="896112"/>
            <a:ext cx="8046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C8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table may discuss all four scenarios or do a deeper dive into one or two — choose the approach that sparks the best conversation.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457200" y="1371600"/>
            <a:ext cx="1956816" cy="36118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57200" y="1371600"/>
            <a:ext cx="1956816" cy="292608"/>
          </a:xfrm>
          <a:prstGeom prst="rect">
            <a:avLst/>
          </a:prstGeom>
          <a:solidFill>
            <a:srgbClr val="0B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57200" y="1371600"/>
            <a:ext cx="19568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Scenario 1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566928" y="1719072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1A27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Facility Optimization &amp; Underutilized Space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66928" y="2176272"/>
            <a:ext cx="1737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750" i="1" dirty="0">
                <a:solidFill>
                  <a:srgbClr val="5A6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 sites at 50–60% utilization while other core sites are over capacity.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566928" y="2578608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0B7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Considering: Consolidating locations, shared-space models, evening/weekend clinics</a:t>
            </a:r>
            <a:endParaRPr lang="en-US" sz="700" dirty="0"/>
          </a:p>
        </p:txBody>
      </p:sp>
      <p:sp>
        <p:nvSpPr>
          <p:cNvPr id="17" name="Shape 15"/>
          <p:cNvSpPr/>
          <p:nvPr/>
        </p:nvSpPr>
        <p:spPr>
          <a:xfrm>
            <a:off x="566928" y="3017520"/>
            <a:ext cx="1737360" cy="0"/>
          </a:xfrm>
          <a:prstGeom prst="line">
            <a:avLst/>
          </a:prstGeom>
          <a:noFill/>
          <a:ln w="6350">
            <a:solidFill>
              <a:srgbClr val="DDE3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66928" y="3063240"/>
            <a:ext cx="1737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1A27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Discussion Questions</a:t>
            </a:r>
            <a:endParaRPr lang="en-US" sz="750" dirty="0"/>
          </a:p>
        </p:txBody>
      </p:sp>
      <p:sp>
        <p:nvSpPr>
          <p:cNvPr id="19" name="Text 17"/>
          <p:cNvSpPr/>
          <p:nvPr/>
        </p:nvSpPr>
        <p:spPr>
          <a:xfrm>
            <a:off x="566928" y="3273552"/>
            <a:ext cx="1737360" cy="16642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ct val="100000"/>
              </a:lnSpc>
              <a:spcAft>
                <a:spcPts val="300"/>
              </a:spcAft>
              <a:buSzPct val="100000"/>
              <a:buFont typeface="+mj-lt"/>
              <a:buAutoNum type="arabicPeriod"/>
            </a:pPr>
            <a:r>
              <a:rPr lang="en-US" sz="700" dirty="0">
                <a:solidFill>
                  <a:srgbClr val="3A4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can you increase utilization without closing sites?</a:t>
            </a:r>
            <a:endParaRPr lang="en-US" sz="700" dirty="0"/>
          </a:p>
          <a:p>
            <a:pPr marL="342900" indent="-342900">
              <a:lnSpc>
                <a:spcPct val="100000"/>
              </a:lnSpc>
              <a:spcAft>
                <a:spcPts val="300"/>
              </a:spcAft>
              <a:buSzPct val="100000"/>
              <a:buFont typeface="+mj-lt"/>
              <a:buAutoNum type="arabicPeriod" startAt="2"/>
            </a:pPr>
            <a:r>
              <a:rPr lang="en-US" sz="700" dirty="0">
                <a:solidFill>
                  <a:srgbClr val="3A4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can telehealth offset space needs?</a:t>
            </a:r>
            <a:endParaRPr lang="en-US" sz="700" dirty="0"/>
          </a:p>
          <a:p>
            <a:pPr marL="342900" indent="-342900">
              <a:lnSpc>
                <a:spcPct val="100000"/>
              </a:lnSpc>
              <a:spcAft>
                <a:spcPts val="300"/>
              </a:spcAft>
              <a:buSzPct val="100000"/>
              <a:buFont typeface="+mj-lt"/>
              <a:buAutoNum type="arabicPeriod" startAt="3"/>
            </a:pPr>
            <a:r>
              <a:rPr lang="en-US" sz="700" dirty="0">
                <a:solidFill>
                  <a:srgbClr val="3A4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data supports defensible decisions?</a:t>
            </a:r>
            <a:endParaRPr lang="en-US" sz="700" dirty="0"/>
          </a:p>
          <a:p>
            <a:pPr marL="342900" indent="-342900">
              <a:lnSpc>
                <a:spcPct val="100000"/>
              </a:lnSpc>
              <a:spcAft>
                <a:spcPts val="300"/>
              </a:spcAft>
              <a:buSzPct val="100000"/>
              <a:buFont typeface="+mj-lt"/>
              <a:buAutoNum type="arabicPeriod" startAt="4"/>
            </a:pPr>
            <a:r>
              <a:rPr lang="en-US" sz="700" dirty="0">
                <a:solidFill>
                  <a:srgbClr val="3A4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barriers limit utilization at certain locations?</a:t>
            </a:r>
            <a:endParaRPr lang="en-US" sz="700" dirty="0"/>
          </a:p>
          <a:p>
            <a:pPr marL="342900" indent="-342900">
              <a:lnSpc>
                <a:spcPct val="100000"/>
              </a:lnSpc>
              <a:spcAft>
                <a:spcPts val="300"/>
              </a:spcAft>
              <a:buSzPct val="100000"/>
              <a:buFont typeface="+mj-lt"/>
              <a:buAutoNum type="arabicPeriod" startAt="5"/>
            </a:pPr>
            <a:r>
              <a:rPr lang="en-US" sz="700" dirty="0">
                <a:solidFill>
                  <a:srgbClr val="3A4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stakeholders must be involved early?</a:t>
            </a:r>
            <a:endParaRPr lang="en-US" sz="700" dirty="0"/>
          </a:p>
        </p:txBody>
      </p:sp>
      <p:sp>
        <p:nvSpPr>
          <p:cNvPr id="20" name="Shape 18"/>
          <p:cNvSpPr/>
          <p:nvPr/>
        </p:nvSpPr>
        <p:spPr>
          <a:xfrm>
            <a:off x="2551176" y="1371600"/>
            <a:ext cx="1956816" cy="36118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2551176" y="1371600"/>
            <a:ext cx="1956816" cy="292608"/>
          </a:xfrm>
          <a:prstGeom prst="rect">
            <a:avLst/>
          </a:prstGeom>
          <a:solidFill>
            <a:srgbClr val="0B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2551176" y="1371600"/>
            <a:ext cx="19568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Scenario 2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2660904" y="1719072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1A27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Redesigning Staffing Models Without Harm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60904" y="2176272"/>
            <a:ext cx="1737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750" i="1" dirty="0">
                <a:solidFill>
                  <a:srgbClr val="5A6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Overtime and vacancy pressures across the ambulatory enterprise.</a:t>
            </a:r>
            <a:endParaRPr lang="en-US" sz="750" dirty="0"/>
          </a:p>
        </p:txBody>
      </p:sp>
      <p:sp>
        <p:nvSpPr>
          <p:cNvPr id="25" name="Text 23"/>
          <p:cNvSpPr/>
          <p:nvPr/>
        </p:nvSpPr>
        <p:spPr>
          <a:xfrm>
            <a:off x="2660904" y="2578608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0B7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Considering: Centralized scheduling pools, virtual intake, task shifting, flexible roles</a:t>
            </a:r>
            <a:endParaRPr lang="en-US" sz="700" dirty="0"/>
          </a:p>
        </p:txBody>
      </p:sp>
      <p:sp>
        <p:nvSpPr>
          <p:cNvPr id="26" name="Shape 24"/>
          <p:cNvSpPr/>
          <p:nvPr/>
        </p:nvSpPr>
        <p:spPr>
          <a:xfrm>
            <a:off x="2660904" y="3017520"/>
            <a:ext cx="1737360" cy="0"/>
          </a:xfrm>
          <a:prstGeom prst="line">
            <a:avLst/>
          </a:prstGeom>
          <a:noFill/>
          <a:ln w="6350">
            <a:solidFill>
              <a:srgbClr val="DDE3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2660904" y="3063240"/>
            <a:ext cx="1737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1A27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Discussion Questions</a:t>
            </a:r>
            <a:endParaRPr lang="en-US" sz="750" dirty="0"/>
          </a:p>
        </p:txBody>
      </p:sp>
      <p:sp>
        <p:nvSpPr>
          <p:cNvPr id="28" name="Text 26"/>
          <p:cNvSpPr/>
          <p:nvPr/>
        </p:nvSpPr>
        <p:spPr>
          <a:xfrm>
            <a:off x="2660904" y="3273552"/>
            <a:ext cx="1737360" cy="16642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ct val="100000"/>
              </a:lnSpc>
              <a:spcAft>
                <a:spcPts val="300"/>
              </a:spcAft>
              <a:buSzPct val="100000"/>
              <a:buFont typeface="+mj-lt"/>
              <a:buAutoNum type="arabicPeriod"/>
            </a:pPr>
            <a:r>
              <a:rPr lang="en-US" sz="700" dirty="0">
                <a:solidFill>
                  <a:srgbClr val="3A4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innovations reduce labor cost per visit while maintaining quality?</a:t>
            </a:r>
            <a:endParaRPr lang="en-US" sz="700" dirty="0"/>
          </a:p>
          <a:p>
            <a:pPr marL="342900" indent="-342900">
              <a:lnSpc>
                <a:spcPct val="100000"/>
              </a:lnSpc>
              <a:spcAft>
                <a:spcPts val="300"/>
              </a:spcAft>
              <a:buSzPct val="100000"/>
              <a:buFont typeface="+mj-lt"/>
              <a:buAutoNum type="arabicPeriod" startAt="2"/>
            </a:pPr>
            <a:r>
              <a:rPr lang="en-US" sz="700" dirty="0">
                <a:solidFill>
                  <a:srgbClr val="3A4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can admin redesign relieve clinical burden?</a:t>
            </a:r>
            <a:endParaRPr lang="en-US" sz="700" dirty="0"/>
          </a:p>
          <a:p>
            <a:pPr marL="342900" indent="-342900">
              <a:lnSpc>
                <a:spcPct val="100000"/>
              </a:lnSpc>
              <a:spcAft>
                <a:spcPts val="300"/>
              </a:spcAft>
              <a:buSzPct val="100000"/>
              <a:buFont typeface="+mj-lt"/>
              <a:buAutoNum type="arabicPeriod" startAt="3"/>
            </a:pPr>
            <a:r>
              <a:rPr lang="en-US" sz="700" dirty="0">
                <a:solidFill>
                  <a:srgbClr val="3A4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metrics protect patient and staff experience?</a:t>
            </a:r>
            <a:endParaRPr lang="en-US" sz="700" dirty="0"/>
          </a:p>
          <a:p>
            <a:pPr marL="342900" indent="-342900">
              <a:lnSpc>
                <a:spcPct val="100000"/>
              </a:lnSpc>
              <a:spcAft>
                <a:spcPts val="300"/>
              </a:spcAft>
              <a:buSzPct val="100000"/>
              <a:buFont typeface="+mj-lt"/>
              <a:buAutoNum type="arabicPeriod" startAt="4"/>
            </a:pPr>
            <a:r>
              <a:rPr lang="en-US" sz="700" dirty="0">
                <a:solidFill>
                  <a:srgbClr val="3A4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are the best pilot sites — and why?</a:t>
            </a:r>
            <a:endParaRPr lang="en-US" sz="700" dirty="0"/>
          </a:p>
          <a:p>
            <a:pPr marL="342900" indent="-342900">
              <a:lnSpc>
                <a:spcPct val="100000"/>
              </a:lnSpc>
              <a:spcAft>
                <a:spcPts val="300"/>
              </a:spcAft>
              <a:buSzPct val="100000"/>
              <a:buFont typeface="+mj-lt"/>
              <a:buAutoNum type="arabicPeriod" startAt="5"/>
            </a:pPr>
            <a:r>
              <a:rPr lang="en-US" sz="700" dirty="0">
                <a:solidFill>
                  <a:srgbClr val="3A4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 you sequence changes to avoid fatigue?</a:t>
            </a:r>
            <a:endParaRPr lang="en-US" sz="700" dirty="0"/>
          </a:p>
        </p:txBody>
      </p:sp>
      <p:sp>
        <p:nvSpPr>
          <p:cNvPr id="29" name="Shape 27"/>
          <p:cNvSpPr/>
          <p:nvPr/>
        </p:nvSpPr>
        <p:spPr>
          <a:xfrm>
            <a:off x="4645152" y="1371600"/>
            <a:ext cx="1956816" cy="36118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4645152" y="1371600"/>
            <a:ext cx="1956816" cy="292608"/>
          </a:xfrm>
          <a:prstGeom prst="rect">
            <a:avLst/>
          </a:prstGeom>
          <a:solidFill>
            <a:srgbClr val="0B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4645152" y="1371600"/>
            <a:ext cx="19568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Scenario 3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4754880" y="1719072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1A27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AI-Assisted Throughput Optimization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754880" y="2176272"/>
            <a:ext cx="1737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750" i="1" dirty="0">
                <a:solidFill>
                  <a:srgbClr val="5A6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Length of stay up 0.4 days; ED boarding at an all-time high.</a:t>
            </a:r>
            <a:endParaRPr lang="en-US" sz="750" dirty="0"/>
          </a:p>
        </p:txBody>
      </p:sp>
      <p:sp>
        <p:nvSpPr>
          <p:cNvPr id="34" name="Text 32"/>
          <p:cNvSpPr/>
          <p:nvPr/>
        </p:nvSpPr>
        <p:spPr>
          <a:xfrm>
            <a:off x="4754880" y="2578608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0B7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Considering: AI-driven bed management and discharge prediction tools</a:t>
            </a:r>
            <a:endParaRPr lang="en-US" sz="700" dirty="0"/>
          </a:p>
        </p:txBody>
      </p:sp>
      <p:sp>
        <p:nvSpPr>
          <p:cNvPr id="35" name="Shape 33"/>
          <p:cNvSpPr/>
          <p:nvPr/>
        </p:nvSpPr>
        <p:spPr>
          <a:xfrm>
            <a:off x="4754880" y="3017520"/>
            <a:ext cx="1737360" cy="0"/>
          </a:xfrm>
          <a:prstGeom prst="line">
            <a:avLst/>
          </a:prstGeom>
          <a:noFill/>
          <a:ln w="6350">
            <a:solidFill>
              <a:srgbClr val="DDE3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4754880" y="3063240"/>
            <a:ext cx="1737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1A27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Discussion Questions</a:t>
            </a:r>
            <a:endParaRPr lang="en-US" sz="750" dirty="0"/>
          </a:p>
        </p:txBody>
      </p:sp>
      <p:sp>
        <p:nvSpPr>
          <p:cNvPr id="37" name="Text 35"/>
          <p:cNvSpPr/>
          <p:nvPr/>
        </p:nvSpPr>
        <p:spPr>
          <a:xfrm>
            <a:off x="4754880" y="3273552"/>
            <a:ext cx="1737360" cy="16642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ct val="100000"/>
              </a:lnSpc>
              <a:spcAft>
                <a:spcPts val="300"/>
              </a:spcAft>
              <a:buSzPct val="100000"/>
              <a:buFont typeface="+mj-lt"/>
              <a:buAutoNum type="arabicPeriod"/>
            </a:pPr>
            <a:r>
              <a:rPr lang="en-US" sz="700" dirty="0">
                <a:solidFill>
                  <a:srgbClr val="3A4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pilot-first strategies test AI value before full rollout?</a:t>
            </a:r>
            <a:endParaRPr lang="en-US" sz="700" dirty="0"/>
          </a:p>
          <a:p>
            <a:pPr marL="342900" indent="-342900">
              <a:lnSpc>
                <a:spcPct val="100000"/>
              </a:lnSpc>
              <a:spcAft>
                <a:spcPts val="300"/>
              </a:spcAft>
              <a:buSzPct val="100000"/>
              <a:buFont typeface="+mj-lt"/>
              <a:buAutoNum type="arabicPeriod" startAt="2"/>
            </a:pPr>
            <a:r>
              <a:rPr lang="en-US" sz="700" dirty="0">
                <a:solidFill>
                  <a:srgbClr val="3A4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could AI support discharge planning to prevent delays?</a:t>
            </a:r>
            <a:endParaRPr lang="en-US" sz="700" dirty="0"/>
          </a:p>
          <a:p>
            <a:pPr marL="342900" indent="-342900">
              <a:lnSpc>
                <a:spcPct val="100000"/>
              </a:lnSpc>
              <a:spcAft>
                <a:spcPts val="300"/>
              </a:spcAft>
              <a:buSzPct val="100000"/>
              <a:buFont typeface="+mj-lt"/>
              <a:buAutoNum type="arabicPeriod" startAt="3"/>
            </a:pPr>
            <a:r>
              <a:rPr lang="en-US" sz="700" dirty="0">
                <a:solidFill>
                  <a:srgbClr val="3A4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 you engage skeptical clinicians in co-design?</a:t>
            </a:r>
            <a:endParaRPr lang="en-US" sz="700" dirty="0"/>
          </a:p>
          <a:p>
            <a:pPr marL="342900" indent="-342900">
              <a:lnSpc>
                <a:spcPct val="100000"/>
              </a:lnSpc>
              <a:spcAft>
                <a:spcPts val="300"/>
              </a:spcAft>
              <a:buSzPct val="100000"/>
              <a:buFont typeface="+mj-lt"/>
              <a:buAutoNum type="arabicPeriod" startAt="4"/>
            </a:pPr>
            <a:r>
              <a:rPr lang="en-US" sz="700" dirty="0">
                <a:solidFill>
                  <a:srgbClr val="3A4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patient-safety safeguards must be built in?</a:t>
            </a:r>
            <a:endParaRPr lang="en-US" sz="700" dirty="0"/>
          </a:p>
          <a:p>
            <a:pPr marL="342900" indent="-342900">
              <a:lnSpc>
                <a:spcPct val="100000"/>
              </a:lnSpc>
              <a:spcAft>
                <a:spcPts val="300"/>
              </a:spcAft>
              <a:buSzPct val="100000"/>
              <a:buFont typeface="+mj-lt"/>
              <a:buAutoNum type="arabicPeriod" startAt="5"/>
            </a:pPr>
            <a:r>
              <a:rPr lang="en-US" sz="700" dirty="0">
                <a:solidFill>
                  <a:srgbClr val="3A4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metrics determine success?</a:t>
            </a:r>
            <a:endParaRPr lang="en-US" sz="700" dirty="0"/>
          </a:p>
        </p:txBody>
      </p:sp>
      <p:sp>
        <p:nvSpPr>
          <p:cNvPr id="38" name="Shape 36"/>
          <p:cNvSpPr/>
          <p:nvPr/>
        </p:nvSpPr>
        <p:spPr>
          <a:xfrm>
            <a:off x="6739128" y="1371600"/>
            <a:ext cx="1956816" cy="36118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9" name="Shape 37"/>
          <p:cNvSpPr/>
          <p:nvPr/>
        </p:nvSpPr>
        <p:spPr>
          <a:xfrm>
            <a:off x="6739128" y="1371600"/>
            <a:ext cx="1956816" cy="292608"/>
          </a:xfrm>
          <a:prstGeom prst="rect">
            <a:avLst/>
          </a:prstGeom>
          <a:solidFill>
            <a:srgbClr val="0B7A7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0" name="Text 38"/>
          <p:cNvSpPr/>
          <p:nvPr/>
        </p:nvSpPr>
        <p:spPr>
          <a:xfrm>
            <a:off x="6739128" y="1371600"/>
            <a:ext cx="19568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Scenario 4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6848856" y="1719072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1A27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Inefficient Multidisciplinary Clinics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6848856" y="2176272"/>
            <a:ext cx="1737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750" i="1" dirty="0">
                <a:solidFill>
                  <a:srgbClr val="5A6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Team-based clinics show low throughput, empty rooms, and high cost per visit.</a:t>
            </a:r>
            <a:endParaRPr lang="en-US" sz="750" dirty="0"/>
          </a:p>
        </p:txBody>
      </p:sp>
      <p:sp>
        <p:nvSpPr>
          <p:cNvPr id="43" name="Text 41"/>
          <p:cNvSpPr/>
          <p:nvPr/>
        </p:nvSpPr>
        <p:spPr>
          <a:xfrm>
            <a:off x="6848856" y="2578608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0B7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Considering: Scheduling redesign, room/flow optimization, ROI while preserving quality</a:t>
            </a:r>
            <a:endParaRPr lang="en-US" sz="700" dirty="0"/>
          </a:p>
        </p:txBody>
      </p:sp>
      <p:sp>
        <p:nvSpPr>
          <p:cNvPr id="44" name="Shape 42"/>
          <p:cNvSpPr/>
          <p:nvPr/>
        </p:nvSpPr>
        <p:spPr>
          <a:xfrm>
            <a:off x="6848856" y="3017520"/>
            <a:ext cx="1737360" cy="0"/>
          </a:xfrm>
          <a:prstGeom prst="line">
            <a:avLst/>
          </a:prstGeom>
          <a:noFill/>
          <a:ln w="6350">
            <a:solidFill>
              <a:srgbClr val="DDE3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6848856" y="3063240"/>
            <a:ext cx="1737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1A27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Discussion Questions</a:t>
            </a:r>
            <a:endParaRPr lang="en-US" sz="750" dirty="0"/>
          </a:p>
        </p:txBody>
      </p:sp>
      <p:sp>
        <p:nvSpPr>
          <p:cNvPr id="46" name="Text 44"/>
          <p:cNvSpPr/>
          <p:nvPr/>
        </p:nvSpPr>
        <p:spPr>
          <a:xfrm>
            <a:off x="6848856" y="3273552"/>
            <a:ext cx="1737360" cy="16642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ct val="100000"/>
              </a:lnSpc>
              <a:spcAft>
                <a:spcPts val="300"/>
              </a:spcAft>
              <a:buSzPct val="100000"/>
              <a:buFont typeface="+mj-lt"/>
              <a:buAutoNum type="arabicPeriod"/>
            </a:pPr>
            <a:r>
              <a:rPr lang="en-US" sz="700" dirty="0">
                <a:solidFill>
                  <a:srgbClr val="3A4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 you redesign flow to reduce wait time and improve room use?</a:t>
            </a:r>
            <a:endParaRPr lang="en-US" sz="700" dirty="0"/>
          </a:p>
          <a:p>
            <a:pPr marL="342900" indent="-342900">
              <a:lnSpc>
                <a:spcPct val="100000"/>
              </a:lnSpc>
              <a:spcAft>
                <a:spcPts val="300"/>
              </a:spcAft>
              <a:buSzPct val="100000"/>
              <a:buFont typeface="+mj-lt"/>
              <a:buAutoNum type="arabicPeriod" startAt="2"/>
            </a:pPr>
            <a:r>
              <a:rPr lang="en-US" sz="700" dirty="0">
                <a:solidFill>
                  <a:srgbClr val="3A4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is full multidisciplinary presence needed vs. on-demand consult?</a:t>
            </a:r>
            <a:endParaRPr lang="en-US" sz="700" dirty="0"/>
          </a:p>
          <a:p>
            <a:pPr marL="342900" indent="-342900">
              <a:lnSpc>
                <a:spcPct val="100000"/>
              </a:lnSpc>
              <a:spcAft>
                <a:spcPts val="300"/>
              </a:spcAft>
              <a:buSzPct val="100000"/>
              <a:buFont typeface="+mj-lt"/>
              <a:buAutoNum type="arabicPeriod" startAt="3"/>
            </a:pPr>
            <a:r>
              <a:rPr lang="en-US" sz="700" dirty="0">
                <a:solidFill>
                  <a:srgbClr val="3A4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scheduling innovations improve throughput?</a:t>
            </a:r>
            <a:endParaRPr lang="en-US" sz="700" dirty="0"/>
          </a:p>
          <a:p>
            <a:pPr marL="342900" indent="-342900">
              <a:lnSpc>
                <a:spcPct val="100000"/>
              </a:lnSpc>
              <a:spcAft>
                <a:spcPts val="300"/>
              </a:spcAft>
              <a:buSzPct val="100000"/>
              <a:buFont typeface="+mj-lt"/>
              <a:buAutoNum type="arabicPeriod" startAt="4"/>
            </a:pPr>
            <a:r>
              <a:rPr lang="en-US" sz="700" dirty="0">
                <a:solidFill>
                  <a:srgbClr val="3A4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 you measure value beyond RVUs?</a:t>
            </a:r>
            <a:endParaRPr lang="en-US" sz="700" dirty="0"/>
          </a:p>
          <a:p>
            <a:pPr marL="342900" indent="-342900">
              <a:lnSpc>
                <a:spcPct val="100000"/>
              </a:lnSpc>
              <a:spcAft>
                <a:spcPts val="300"/>
              </a:spcAft>
              <a:buSzPct val="100000"/>
              <a:buFont typeface="+mj-lt"/>
              <a:buAutoNum type="arabicPeriod" startAt="5"/>
            </a:pPr>
            <a:r>
              <a:rPr lang="en-US" sz="700" dirty="0">
                <a:solidFill>
                  <a:srgbClr val="3A4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change-management strategies respect clinician voice?</a:t>
            </a:r>
            <a:endParaRPr lang="en-US" sz="7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28</TotalTime>
  <Words>348</Words>
  <Application>Microsoft Office PowerPoint</Application>
  <PresentationFormat>On-screen Show (16:9)</PresentationFormat>
  <Paragraphs>46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Century Gothic</vt:lpstr>
      <vt:lpstr>Trebuchet MS</vt:lpstr>
      <vt:lpstr>Wingdings 3</vt:lpstr>
      <vt:lpstr>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Hoffman, Jamie L</dc:creator>
  <cp:lastModifiedBy>Hoffman, Jamie L</cp:lastModifiedBy>
  <cp:revision>2</cp:revision>
  <dcterms:created xsi:type="dcterms:W3CDTF">2026-05-15T19:08:52Z</dcterms:created>
  <dcterms:modified xsi:type="dcterms:W3CDTF">2026-05-15T19:37:19Z</dcterms:modified>
</cp:coreProperties>
</file>