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43"/>
  </p:notesMasterIdLst>
  <p:sldIdLst>
    <p:sldId id="256" r:id="rId3"/>
    <p:sldId id="686" r:id="rId4"/>
    <p:sldId id="691" r:id="rId5"/>
    <p:sldId id="261" r:id="rId6"/>
    <p:sldId id="318" r:id="rId7"/>
    <p:sldId id="262" r:id="rId8"/>
    <p:sldId id="320" r:id="rId9"/>
    <p:sldId id="321" r:id="rId10"/>
    <p:sldId id="323" r:id="rId11"/>
    <p:sldId id="660" r:id="rId12"/>
    <p:sldId id="661" r:id="rId13"/>
    <p:sldId id="663" r:id="rId14"/>
    <p:sldId id="664" r:id="rId15"/>
    <p:sldId id="665" r:id="rId16"/>
    <p:sldId id="668" r:id="rId17"/>
    <p:sldId id="667" r:id="rId18"/>
    <p:sldId id="669" r:id="rId19"/>
    <p:sldId id="666" r:id="rId20"/>
    <p:sldId id="670" r:id="rId21"/>
    <p:sldId id="260" r:id="rId22"/>
    <p:sldId id="671" r:id="rId23"/>
    <p:sldId id="672" r:id="rId24"/>
    <p:sldId id="674" r:id="rId25"/>
    <p:sldId id="690" r:id="rId26"/>
    <p:sldId id="676" r:id="rId27"/>
    <p:sldId id="677" r:id="rId28"/>
    <p:sldId id="680" r:id="rId29"/>
    <p:sldId id="681" r:id="rId30"/>
    <p:sldId id="684" r:id="rId31"/>
    <p:sldId id="685" r:id="rId32"/>
    <p:sldId id="682" r:id="rId33"/>
    <p:sldId id="266" r:id="rId34"/>
    <p:sldId id="268" r:id="rId35"/>
    <p:sldId id="267" r:id="rId36"/>
    <p:sldId id="269" r:id="rId37"/>
    <p:sldId id="314" r:id="rId38"/>
    <p:sldId id="315" r:id="rId39"/>
    <p:sldId id="273" r:id="rId40"/>
    <p:sldId id="274" r:id="rId41"/>
    <p:sldId id="68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8" autoAdjust="0"/>
  </p:normalViewPr>
  <p:slideViewPr>
    <p:cSldViewPr snapToGrid="0">
      <p:cViewPr varScale="1">
        <p:scale>
          <a:sx n="102" d="100"/>
          <a:sy n="102"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3FE53-14EA-4AB6-B166-DF763530561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6EC509D-4A54-4E5A-BACB-AA182A06F125}">
      <dgm:prSet/>
      <dgm:spPr/>
      <dgm:t>
        <a:bodyPr/>
        <a:lstStyle/>
        <a:p>
          <a:pPr>
            <a:defRPr cap="all"/>
          </a:pPr>
          <a:r>
            <a:rPr lang="en-US" b="0" i="0" dirty="0"/>
            <a:t>Federal-state partnership</a:t>
          </a:r>
          <a:endParaRPr lang="en-US" dirty="0"/>
        </a:p>
      </dgm:t>
    </dgm:pt>
    <dgm:pt modelId="{D14F6191-8FDC-4F5C-A43F-D4CDF86809C4}" type="parTrans" cxnId="{AC4B5ACB-6E2D-4D35-911F-5A378D76D172}">
      <dgm:prSet/>
      <dgm:spPr/>
      <dgm:t>
        <a:bodyPr/>
        <a:lstStyle/>
        <a:p>
          <a:endParaRPr lang="en-US"/>
        </a:p>
      </dgm:t>
    </dgm:pt>
    <dgm:pt modelId="{CBECC9D7-AF95-4B76-93BF-B6E4EE35AD65}" type="sibTrans" cxnId="{AC4B5ACB-6E2D-4D35-911F-5A378D76D172}">
      <dgm:prSet/>
      <dgm:spPr/>
      <dgm:t>
        <a:bodyPr/>
        <a:lstStyle/>
        <a:p>
          <a:endParaRPr lang="en-US"/>
        </a:p>
      </dgm:t>
    </dgm:pt>
    <dgm:pt modelId="{2983CA77-9045-4BA7-8D5B-93EA9AAD2FB4}">
      <dgm:prSet/>
      <dgm:spPr/>
      <dgm:t>
        <a:bodyPr/>
        <a:lstStyle/>
        <a:p>
          <a:pPr>
            <a:defRPr cap="all"/>
          </a:pPr>
          <a:r>
            <a:rPr lang="en-US" b="0" i="0" dirty="0"/>
            <a:t>Entitlement program</a:t>
          </a:r>
          <a:endParaRPr lang="en-US" dirty="0"/>
        </a:p>
      </dgm:t>
    </dgm:pt>
    <dgm:pt modelId="{CF22DEA8-B34D-4AAF-B6A0-ED5857D24E02}" type="parTrans" cxnId="{4C6BAF9D-4C29-4936-B4F9-51333C5A8E30}">
      <dgm:prSet/>
      <dgm:spPr/>
      <dgm:t>
        <a:bodyPr/>
        <a:lstStyle/>
        <a:p>
          <a:endParaRPr lang="en-US"/>
        </a:p>
      </dgm:t>
    </dgm:pt>
    <dgm:pt modelId="{4BD352D8-63B1-4E12-9572-720D67E4152C}" type="sibTrans" cxnId="{4C6BAF9D-4C29-4936-B4F9-51333C5A8E30}">
      <dgm:prSet/>
      <dgm:spPr/>
      <dgm:t>
        <a:bodyPr/>
        <a:lstStyle/>
        <a:p>
          <a:endParaRPr lang="en-US"/>
        </a:p>
      </dgm:t>
    </dgm:pt>
    <dgm:pt modelId="{C1361723-D97C-42E6-A075-06CECC4EC188}">
      <dgm:prSet/>
      <dgm:spPr/>
      <dgm:t>
        <a:bodyPr/>
        <a:lstStyle/>
        <a:p>
          <a:pPr>
            <a:defRPr cap="all"/>
          </a:pPr>
          <a:r>
            <a:rPr lang="en-US" b="0" i="0" dirty="0"/>
            <a:t>Federal government establishes minimum requirements</a:t>
          </a:r>
          <a:endParaRPr lang="en-US" dirty="0"/>
        </a:p>
      </dgm:t>
    </dgm:pt>
    <dgm:pt modelId="{F840FF28-6D0F-451D-BFFB-B7C83D8B022B}" type="parTrans" cxnId="{9CFCC293-E10A-4CD8-A75F-3DB15287CF83}">
      <dgm:prSet/>
      <dgm:spPr/>
      <dgm:t>
        <a:bodyPr/>
        <a:lstStyle/>
        <a:p>
          <a:endParaRPr lang="en-US"/>
        </a:p>
      </dgm:t>
    </dgm:pt>
    <dgm:pt modelId="{99A73DDA-74C0-4D53-9DF1-8DDBAB2CEAE2}" type="sibTrans" cxnId="{9CFCC293-E10A-4CD8-A75F-3DB15287CF83}">
      <dgm:prSet/>
      <dgm:spPr/>
      <dgm:t>
        <a:bodyPr/>
        <a:lstStyle/>
        <a:p>
          <a:endParaRPr lang="en-US"/>
        </a:p>
      </dgm:t>
    </dgm:pt>
    <dgm:pt modelId="{A244DB90-C520-4DF3-BA98-2CA363CE5A6E}">
      <dgm:prSet/>
      <dgm:spPr/>
      <dgm:t>
        <a:bodyPr/>
        <a:lstStyle/>
        <a:p>
          <a:pPr>
            <a:defRPr cap="all"/>
          </a:pPr>
          <a:r>
            <a:rPr lang="en-US" b="0" i="0" dirty="0"/>
            <a:t>States allowed to do more</a:t>
          </a:r>
          <a:endParaRPr lang="en-US" dirty="0"/>
        </a:p>
      </dgm:t>
    </dgm:pt>
    <dgm:pt modelId="{B1805E88-7581-46AA-932C-24F5D50BDF1A}" type="parTrans" cxnId="{4E032818-CEF3-483E-BA90-42A9B658ACBE}">
      <dgm:prSet/>
      <dgm:spPr/>
      <dgm:t>
        <a:bodyPr/>
        <a:lstStyle/>
        <a:p>
          <a:endParaRPr lang="en-US"/>
        </a:p>
      </dgm:t>
    </dgm:pt>
    <dgm:pt modelId="{23B27E1D-A6B9-4CA4-9443-7B5A77FD082F}" type="sibTrans" cxnId="{4E032818-CEF3-483E-BA90-42A9B658ACBE}">
      <dgm:prSet/>
      <dgm:spPr/>
      <dgm:t>
        <a:bodyPr/>
        <a:lstStyle/>
        <a:p>
          <a:endParaRPr lang="en-US"/>
        </a:p>
      </dgm:t>
    </dgm:pt>
    <dgm:pt modelId="{46EB7581-4E90-4618-AFB7-8DF82EB24831}" type="pres">
      <dgm:prSet presAssocID="{0903FE53-14EA-4AB6-B166-DF763530561A}" presName="root" presStyleCnt="0">
        <dgm:presLayoutVars>
          <dgm:dir/>
          <dgm:resizeHandles val="exact"/>
        </dgm:presLayoutVars>
      </dgm:prSet>
      <dgm:spPr/>
    </dgm:pt>
    <dgm:pt modelId="{65598B6F-4833-4A99-920B-6352D1ACF329}" type="pres">
      <dgm:prSet presAssocID="{C6EC509D-4A54-4E5A-BACB-AA182A06F125}" presName="compNode" presStyleCnt="0"/>
      <dgm:spPr/>
    </dgm:pt>
    <dgm:pt modelId="{5AD816F7-420A-4450-94F6-BFF2CB2C5992}" type="pres">
      <dgm:prSet presAssocID="{C6EC509D-4A54-4E5A-BACB-AA182A06F125}" presName="iconBgRect" presStyleLbl="bgShp" presStyleIdx="0" presStyleCnt="4"/>
      <dgm:spPr/>
    </dgm:pt>
    <dgm:pt modelId="{6552E009-AC47-41F6-8786-67A4F9856CBF}" type="pres">
      <dgm:prSet presAssocID="{C6EC509D-4A54-4E5A-BACB-AA182A06F125}"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andshake"/>
        </a:ext>
      </dgm:extLst>
    </dgm:pt>
    <dgm:pt modelId="{DBFCC669-A2D9-46E3-8741-49A55C47EF43}" type="pres">
      <dgm:prSet presAssocID="{C6EC509D-4A54-4E5A-BACB-AA182A06F125}" presName="spaceRect" presStyleCnt="0"/>
      <dgm:spPr/>
    </dgm:pt>
    <dgm:pt modelId="{B46D2130-5630-408D-8F31-EDF4C3C3C2DB}" type="pres">
      <dgm:prSet presAssocID="{C6EC509D-4A54-4E5A-BACB-AA182A06F125}" presName="textRect" presStyleLbl="revTx" presStyleIdx="0" presStyleCnt="4">
        <dgm:presLayoutVars>
          <dgm:chMax val="1"/>
          <dgm:chPref val="1"/>
        </dgm:presLayoutVars>
      </dgm:prSet>
      <dgm:spPr/>
    </dgm:pt>
    <dgm:pt modelId="{8964B440-73D1-4B82-85BD-A236F8CA1F47}" type="pres">
      <dgm:prSet presAssocID="{CBECC9D7-AF95-4B76-93BF-B6E4EE35AD65}" presName="sibTrans" presStyleCnt="0"/>
      <dgm:spPr/>
    </dgm:pt>
    <dgm:pt modelId="{BEC6562B-0BB0-43E9-8025-7587E2A8C16A}" type="pres">
      <dgm:prSet presAssocID="{2983CA77-9045-4BA7-8D5B-93EA9AAD2FB4}" presName="compNode" presStyleCnt="0"/>
      <dgm:spPr/>
    </dgm:pt>
    <dgm:pt modelId="{FDA4E15D-ECEF-41EA-AD04-48EA3F52A8DD}" type="pres">
      <dgm:prSet presAssocID="{2983CA77-9045-4BA7-8D5B-93EA9AAD2FB4}" presName="iconBgRect" presStyleLbl="bgShp" presStyleIdx="1" presStyleCnt="4"/>
      <dgm:spPr/>
    </dgm:pt>
    <dgm:pt modelId="{88626A08-0AD5-46B5-923E-B42B86E79E69}" type="pres">
      <dgm:prSet presAssocID="{2983CA77-9045-4BA7-8D5B-93EA9AAD2FB4}"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F5CB8BD-54DF-40A4-974F-0F46C8B94D3A}" type="pres">
      <dgm:prSet presAssocID="{2983CA77-9045-4BA7-8D5B-93EA9AAD2FB4}" presName="spaceRect" presStyleCnt="0"/>
      <dgm:spPr/>
    </dgm:pt>
    <dgm:pt modelId="{5EC633E8-E30C-4E94-A048-28B9DF6938AA}" type="pres">
      <dgm:prSet presAssocID="{2983CA77-9045-4BA7-8D5B-93EA9AAD2FB4}" presName="textRect" presStyleLbl="revTx" presStyleIdx="1" presStyleCnt="4">
        <dgm:presLayoutVars>
          <dgm:chMax val="1"/>
          <dgm:chPref val="1"/>
        </dgm:presLayoutVars>
      </dgm:prSet>
      <dgm:spPr/>
    </dgm:pt>
    <dgm:pt modelId="{27176868-99A4-4E58-B906-3D49C6BB9D10}" type="pres">
      <dgm:prSet presAssocID="{4BD352D8-63B1-4E12-9572-720D67E4152C}" presName="sibTrans" presStyleCnt="0"/>
      <dgm:spPr/>
    </dgm:pt>
    <dgm:pt modelId="{46C03098-2147-42C0-969F-B989AFDA1632}" type="pres">
      <dgm:prSet presAssocID="{C1361723-D97C-42E6-A075-06CECC4EC188}" presName="compNode" presStyleCnt="0"/>
      <dgm:spPr/>
    </dgm:pt>
    <dgm:pt modelId="{437D5C9B-F648-4280-9CE9-2AE38B1205E4}" type="pres">
      <dgm:prSet presAssocID="{C1361723-D97C-42E6-A075-06CECC4EC188}" presName="iconBgRect" presStyleLbl="bgShp" presStyleIdx="2" presStyleCnt="4"/>
      <dgm:spPr/>
    </dgm:pt>
    <dgm:pt modelId="{AF446B60-3D62-4619-B873-E497346F9739}" type="pres">
      <dgm:prSet presAssocID="{C1361723-D97C-42E6-A075-06CECC4EC188}"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a:ext>
      </dgm:extLst>
    </dgm:pt>
    <dgm:pt modelId="{46DFA201-9D87-482D-8EE6-5847E469FD6F}" type="pres">
      <dgm:prSet presAssocID="{C1361723-D97C-42E6-A075-06CECC4EC188}" presName="spaceRect" presStyleCnt="0"/>
      <dgm:spPr/>
    </dgm:pt>
    <dgm:pt modelId="{A52C25A3-42BF-4DDD-A2F0-DA49A9CC8188}" type="pres">
      <dgm:prSet presAssocID="{C1361723-D97C-42E6-A075-06CECC4EC188}" presName="textRect" presStyleLbl="revTx" presStyleIdx="2" presStyleCnt="4">
        <dgm:presLayoutVars>
          <dgm:chMax val="1"/>
          <dgm:chPref val="1"/>
        </dgm:presLayoutVars>
      </dgm:prSet>
      <dgm:spPr/>
    </dgm:pt>
    <dgm:pt modelId="{69A39237-1798-4E23-BA98-C385EBF97B19}" type="pres">
      <dgm:prSet presAssocID="{99A73DDA-74C0-4D53-9DF1-8DDBAB2CEAE2}" presName="sibTrans" presStyleCnt="0"/>
      <dgm:spPr/>
    </dgm:pt>
    <dgm:pt modelId="{CF807F21-922C-4A26-96C6-B967655367D8}" type="pres">
      <dgm:prSet presAssocID="{A244DB90-C520-4DF3-BA98-2CA363CE5A6E}" presName="compNode" presStyleCnt="0"/>
      <dgm:spPr/>
    </dgm:pt>
    <dgm:pt modelId="{B3CA1C52-FBD6-4850-8BFE-53783149FDDB}" type="pres">
      <dgm:prSet presAssocID="{A244DB90-C520-4DF3-BA98-2CA363CE5A6E}" presName="iconBgRect" presStyleLbl="bgShp" presStyleIdx="3" presStyleCnt="4"/>
      <dgm:spPr/>
    </dgm:pt>
    <dgm:pt modelId="{51A251C1-24E3-450F-9BF8-EF6EB782A392}" type="pres">
      <dgm:prSet presAssocID="{A244DB90-C520-4DF3-BA98-2CA363CE5A6E}"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65666AF4-D16A-436A-8C18-2F0515697F4E}" type="pres">
      <dgm:prSet presAssocID="{A244DB90-C520-4DF3-BA98-2CA363CE5A6E}" presName="spaceRect" presStyleCnt="0"/>
      <dgm:spPr/>
    </dgm:pt>
    <dgm:pt modelId="{068102EC-D9C5-4E7B-AD0A-DF2BE9CDDB5D}" type="pres">
      <dgm:prSet presAssocID="{A244DB90-C520-4DF3-BA98-2CA363CE5A6E}" presName="textRect" presStyleLbl="revTx" presStyleIdx="3" presStyleCnt="4">
        <dgm:presLayoutVars>
          <dgm:chMax val="1"/>
          <dgm:chPref val="1"/>
        </dgm:presLayoutVars>
      </dgm:prSet>
      <dgm:spPr/>
    </dgm:pt>
  </dgm:ptLst>
  <dgm:cxnLst>
    <dgm:cxn modelId="{4E032818-CEF3-483E-BA90-42A9B658ACBE}" srcId="{0903FE53-14EA-4AB6-B166-DF763530561A}" destId="{A244DB90-C520-4DF3-BA98-2CA363CE5A6E}" srcOrd="3" destOrd="0" parTransId="{B1805E88-7581-46AA-932C-24F5D50BDF1A}" sibTransId="{23B27E1D-A6B9-4CA4-9443-7B5A77FD082F}"/>
    <dgm:cxn modelId="{AE21B03A-899E-4CEA-A74A-05A476198E00}" type="presOf" srcId="{C6EC509D-4A54-4E5A-BACB-AA182A06F125}" destId="{B46D2130-5630-408D-8F31-EDF4C3C3C2DB}" srcOrd="0" destOrd="0" presId="urn:microsoft.com/office/officeart/2018/5/layout/IconCircleLabelList"/>
    <dgm:cxn modelId="{F0C59988-AF72-4C73-885A-1522A537CA8D}" type="presOf" srcId="{A244DB90-C520-4DF3-BA98-2CA363CE5A6E}" destId="{068102EC-D9C5-4E7B-AD0A-DF2BE9CDDB5D}" srcOrd="0" destOrd="0" presId="urn:microsoft.com/office/officeart/2018/5/layout/IconCircleLabelList"/>
    <dgm:cxn modelId="{9CFCC293-E10A-4CD8-A75F-3DB15287CF83}" srcId="{0903FE53-14EA-4AB6-B166-DF763530561A}" destId="{C1361723-D97C-42E6-A075-06CECC4EC188}" srcOrd="2" destOrd="0" parTransId="{F840FF28-6D0F-451D-BFFB-B7C83D8B022B}" sibTransId="{99A73DDA-74C0-4D53-9DF1-8DDBAB2CEAE2}"/>
    <dgm:cxn modelId="{CA678D9B-99DF-4B3B-94F5-3C35D1F34122}" type="presOf" srcId="{2983CA77-9045-4BA7-8D5B-93EA9AAD2FB4}" destId="{5EC633E8-E30C-4E94-A048-28B9DF6938AA}" srcOrd="0" destOrd="0" presId="urn:microsoft.com/office/officeart/2018/5/layout/IconCircleLabelList"/>
    <dgm:cxn modelId="{4C6BAF9D-4C29-4936-B4F9-51333C5A8E30}" srcId="{0903FE53-14EA-4AB6-B166-DF763530561A}" destId="{2983CA77-9045-4BA7-8D5B-93EA9AAD2FB4}" srcOrd="1" destOrd="0" parTransId="{CF22DEA8-B34D-4AAF-B6A0-ED5857D24E02}" sibTransId="{4BD352D8-63B1-4E12-9572-720D67E4152C}"/>
    <dgm:cxn modelId="{B5FFEF9F-7E22-463F-B2C2-B5EC17624F4C}" type="presOf" srcId="{0903FE53-14EA-4AB6-B166-DF763530561A}" destId="{46EB7581-4E90-4618-AFB7-8DF82EB24831}" srcOrd="0" destOrd="0" presId="urn:microsoft.com/office/officeart/2018/5/layout/IconCircleLabelList"/>
    <dgm:cxn modelId="{D2DE07C8-5E03-49A0-BFB0-2FB205C2E989}" type="presOf" srcId="{C1361723-D97C-42E6-A075-06CECC4EC188}" destId="{A52C25A3-42BF-4DDD-A2F0-DA49A9CC8188}" srcOrd="0" destOrd="0" presId="urn:microsoft.com/office/officeart/2018/5/layout/IconCircleLabelList"/>
    <dgm:cxn modelId="{AC4B5ACB-6E2D-4D35-911F-5A378D76D172}" srcId="{0903FE53-14EA-4AB6-B166-DF763530561A}" destId="{C6EC509D-4A54-4E5A-BACB-AA182A06F125}" srcOrd="0" destOrd="0" parTransId="{D14F6191-8FDC-4F5C-A43F-D4CDF86809C4}" sibTransId="{CBECC9D7-AF95-4B76-93BF-B6E4EE35AD65}"/>
    <dgm:cxn modelId="{AC5DF23C-AD6D-47D6-9611-50BD339131A7}" type="presParOf" srcId="{46EB7581-4E90-4618-AFB7-8DF82EB24831}" destId="{65598B6F-4833-4A99-920B-6352D1ACF329}" srcOrd="0" destOrd="0" presId="urn:microsoft.com/office/officeart/2018/5/layout/IconCircleLabelList"/>
    <dgm:cxn modelId="{6C46D9E5-43E4-4030-8C0E-D4F297E41E35}" type="presParOf" srcId="{65598B6F-4833-4A99-920B-6352D1ACF329}" destId="{5AD816F7-420A-4450-94F6-BFF2CB2C5992}" srcOrd="0" destOrd="0" presId="urn:microsoft.com/office/officeart/2018/5/layout/IconCircleLabelList"/>
    <dgm:cxn modelId="{AC7028ED-5A63-44CE-86D1-F3792E3C9325}" type="presParOf" srcId="{65598B6F-4833-4A99-920B-6352D1ACF329}" destId="{6552E009-AC47-41F6-8786-67A4F9856CBF}" srcOrd="1" destOrd="0" presId="urn:microsoft.com/office/officeart/2018/5/layout/IconCircleLabelList"/>
    <dgm:cxn modelId="{9F1DDC23-D39A-484C-B24D-6FA185C7105B}" type="presParOf" srcId="{65598B6F-4833-4A99-920B-6352D1ACF329}" destId="{DBFCC669-A2D9-46E3-8741-49A55C47EF43}" srcOrd="2" destOrd="0" presId="urn:microsoft.com/office/officeart/2018/5/layout/IconCircleLabelList"/>
    <dgm:cxn modelId="{62F21BFD-215F-4F15-B297-0DCFF5F834C0}" type="presParOf" srcId="{65598B6F-4833-4A99-920B-6352D1ACF329}" destId="{B46D2130-5630-408D-8F31-EDF4C3C3C2DB}" srcOrd="3" destOrd="0" presId="urn:microsoft.com/office/officeart/2018/5/layout/IconCircleLabelList"/>
    <dgm:cxn modelId="{C4A92C2A-C9CE-44E8-9136-DE886EEA3040}" type="presParOf" srcId="{46EB7581-4E90-4618-AFB7-8DF82EB24831}" destId="{8964B440-73D1-4B82-85BD-A236F8CA1F47}" srcOrd="1" destOrd="0" presId="urn:microsoft.com/office/officeart/2018/5/layout/IconCircleLabelList"/>
    <dgm:cxn modelId="{A1BC0707-87B1-45DD-B6E8-3A98FD6946A1}" type="presParOf" srcId="{46EB7581-4E90-4618-AFB7-8DF82EB24831}" destId="{BEC6562B-0BB0-43E9-8025-7587E2A8C16A}" srcOrd="2" destOrd="0" presId="urn:microsoft.com/office/officeart/2018/5/layout/IconCircleLabelList"/>
    <dgm:cxn modelId="{C2F9415B-B8CA-46A2-B1DA-1CEFB3984FC4}" type="presParOf" srcId="{BEC6562B-0BB0-43E9-8025-7587E2A8C16A}" destId="{FDA4E15D-ECEF-41EA-AD04-48EA3F52A8DD}" srcOrd="0" destOrd="0" presId="urn:microsoft.com/office/officeart/2018/5/layout/IconCircleLabelList"/>
    <dgm:cxn modelId="{EA5ABEFE-5559-4E5F-B830-C19AA50EAE07}" type="presParOf" srcId="{BEC6562B-0BB0-43E9-8025-7587E2A8C16A}" destId="{88626A08-0AD5-46B5-923E-B42B86E79E69}" srcOrd="1" destOrd="0" presId="urn:microsoft.com/office/officeart/2018/5/layout/IconCircleLabelList"/>
    <dgm:cxn modelId="{9D65E671-0739-428E-A7ED-A7E58EA053B4}" type="presParOf" srcId="{BEC6562B-0BB0-43E9-8025-7587E2A8C16A}" destId="{CF5CB8BD-54DF-40A4-974F-0F46C8B94D3A}" srcOrd="2" destOrd="0" presId="urn:microsoft.com/office/officeart/2018/5/layout/IconCircleLabelList"/>
    <dgm:cxn modelId="{C4D1A656-8AFD-4CF1-845F-58D00FDB67A7}" type="presParOf" srcId="{BEC6562B-0BB0-43E9-8025-7587E2A8C16A}" destId="{5EC633E8-E30C-4E94-A048-28B9DF6938AA}" srcOrd="3" destOrd="0" presId="urn:microsoft.com/office/officeart/2018/5/layout/IconCircleLabelList"/>
    <dgm:cxn modelId="{E76A57D2-3D2C-4AA0-B4AC-619AECAE7CF8}" type="presParOf" srcId="{46EB7581-4E90-4618-AFB7-8DF82EB24831}" destId="{27176868-99A4-4E58-B906-3D49C6BB9D10}" srcOrd="3" destOrd="0" presId="urn:microsoft.com/office/officeart/2018/5/layout/IconCircleLabelList"/>
    <dgm:cxn modelId="{BBC7CE1E-96C5-4E55-B1C3-CE4E719D5D27}" type="presParOf" srcId="{46EB7581-4E90-4618-AFB7-8DF82EB24831}" destId="{46C03098-2147-42C0-969F-B989AFDA1632}" srcOrd="4" destOrd="0" presId="urn:microsoft.com/office/officeart/2018/5/layout/IconCircleLabelList"/>
    <dgm:cxn modelId="{E98516DC-828C-4D14-A605-95ECACFA2488}" type="presParOf" srcId="{46C03098-2147-42C0-969F-B989AFDA1632}" destId="{437D5C9B-F648-4280-9CE9-2AE38B1205E4}" srcOrd="0" destOrd="0" presId="urn:microsoft.com/office/officeart/2018/5/layout/IconCircleLabelList"/>
    <dgm:cxn modelId="{F7D5B0DB-49C6-40A6-AAF5-E49EFE32E5CD}" type="presParOf" srcId="{46C03098-2147-42C0-969F-B989AFDA1632}" destId="{AF446B60-3D62-4619-B873-E497346F9739}" srcOrd="1" destOrd="0" presId="urn:microsoft.com/office/officeart/2018/5/layout/IconCircleLabelList"/>
    <dgm:cxn modelId="{ADCAF6B9-23EA-4D97-82F0-FB992F91EFA3}" type="presParOf" srcId="{46C03098-2147-42C0-969F-B989AFDA1632}" destId="{46DFA201-9D87-482D-8EE6-5847E469FD6F}" srcOrd="2" destOrd="0" presId="urn:microsoft.com/office/officeart/2018/5/layout/IconCircleLabelList"/>
    <dgm:cxn modelId="{AA81B93E-1DF1-435C-B56B-8FB076983CDF}" type="presParOf" srcId="{46C03098-2147-42C0-969F-B989AFDA1632}" destId="{A52C25A3-42BF-4DDD-A2F0-DA49A9CC8188}" srcOrd="3" destOrd="0" presId="urn:microsoft.com/office/officeart/2018/5/layout/IconCircleLabelList"/>
    <dgm:cxn modelId="{EDBB73CE-33CD-438C-B581-F4B07272305F}" type="presParOf" srcId="{46EB7581-4E90-4618-AFB7-8DF82EB24831}" destId="{69A39237-1798-4E23-BA98-C385EBF97B19}" srcOrd="5" destOrd="0" presId="urn:microsoft.com/office/officeart/2018/5/layout/IconCircleLabelList"/>
    <dgm:cxn modelId="{3ECBB33B-B6D2-4E9C-B37D-CCB9F4530532}" type="presParOf" srcId="{46EB7581-4E90-4618-AFB7-8DF82EB24831}" destId="{CF807F21-922C-4A26-96C6-B967655367D8}" srcOrd="6" destOrd="0" presId="urn:microsoft.com/office/officeart/2018/5/layout/IconCircleLabelList"/>
    <dgm:cxn modelId="{07F713E3-CD01-4409-9AED-FBF20C6F9D02}" type="presParOf" srcId="{CF807F21-922C-4A26-96C6-B967655367D8}" destId="{B3CA1C52-FBD6-4850-8BFE-53783149FDDB}" srcOrd="0" destOrd="0" presId="urn:microsoft.com/office/officeart/2018/5/layout/IconCircleLabelList"/>
    <dgm:cxn modelId="{F4FE59D3-DAA6-4668-A21A-A720F82191E3}" type="presParOf" srcId="{CF807F21-922C-4A26-96C6-B967655367D8}" destId="{51A251C1-24E3-450F-9BF8-EF6EB782A392}" srcOrd="1" destOrd="0" presId="urn:microsoft.com/office/officeart/2018/5/layout/IconCircleLabelList"/>
    <dgm:cxn modelId="{FF22BB81-C7BD-41A7-B5AB-43017796F976}" type="presParOf" srcId="{CF807F21-922C-4A26-96C6-B967655367D8}" destId="{65666AF4-D16A-436A-8C18-2F0515697F4E}" srcOrd="2" destOrd="0" presId="urn:microsoft.com/office/officeart/2018/5/layout/IconCircleLabelList"/>
    <dgm:cxn modelId="{185DA8B0-E669-44E8-A945-220EF211249C}" type="presParOf" srcId="{CF807F21-922C-4A26-96C6-B967655367D8}" destId="{068102EC-D9C5-4E7B-AD0A-DF2BE9CDDB5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B5EB4-F576-4636-91C2-9DDE4AED6C35}" type="doc">
      <dgm:prSet loTypeId="urn:microsoft.com/office/officeart/2005/8/layout/orgChart1" loCatId="hierarchy" qsTypeId="urn:microsoft.com/office/officeart/2005/8/quickstyle/simple1" qsCatId="simple" csTypeId="urn:microsoft.com/office/officeart/2005/8/colors/accent5_3" csCatId="accent5" phldr="1"/>
      <dgm:spPr/>
      <dgm:t>
        <a:bodyPr/>
        <a:lstStyle/>
        <a:p>
          <a:endParaRPr lang="en-US"/>
        </a:p>
      </dgm:t>
    </dgm:pt>
    <dgm:pt modelId="{DC4D04D2-481E-40C6-9254-4C52C6B7514A}">
      <dgm:prSet phldrT="[Text]" phldr="0" custT="1"/>
      <dgm:spPr/>
      <dgm:t>
        <a:bodyPr/>
        <a:lstStyle/>
        <a:p>
          <a:pPr>
            <a:lnSpc>
              <a:spcPct val="100000"/>
            </a:lnSpc>
            <a:spcAft>
              <a:spcPts val="600"/>
            </a:spcAft>
          </a:pPr>
          <a:r>
            <a:rPr lang="en-US" sz="5400" dirty="0"/>
            <a:t>$50B </a:t>
          </a:r>
        </a:p>
        <a:p>
          <a:pPr>
            <a:lnSpc>
              <a:spcPct val="90000"/>
            </a:lnSpc>
            <a:spcAft>
              <a:spcPct val="35000"/>
            </a:spcAft>
          </a:pPr>
          <a:r>
            <a:rPr lang="en-US" sz="2000" dirty="0"/>
            <a:t>(FY26-FY30)</a:t>
          </a:r>
        </a:p>
      </dgm:t>
    </dgm:pt>
    <dgm:pt modelId="{F8582009-4D26-4B7B-8903-2A2D0A410B03}" type="parTrans" cxnId="{E3A4390E-0099-4E9F-AF1C-7A87A9C9F086}">
      <dgm:prSet/>
      <dgm:spPr/>
      <dgm:t>
        <a:bodyPr/>
        <a:lstStyle/>
        <a:p>
          <a:endParaRPr lang="en-US"/>
        </a:p>
      </dgm:t>
    </dgm:pt>
    <dgm:pt modelId="{5964DC9A-7D13-40A2-9861-60C4242678EC}" type="sibTrans" cxnId="{E3A4390E-0099-4E9F-AF1C-7A87A9C9F086}">
      <dgm:prSet/>
      <dgm:spPr/>
      <dgm:t>
        <a:bodyPr/>
        <a:lstStyle/>
        <a:p>
          <a:endParaRPr lang="en-US"/>
        </a:p>
      </dgm:t>
    </dgm:pt>
    <dgm:pt modelId="{1D6ED8A9-155C-4DC9-BA04-09E21C1D65FF}" type="asst">
      <dgm:prSet phldrT="[Text]" phldr="0" custT="1"/>
      <dgm:spPr/>
      <dgm:t>
        <a:bodyPr/>
        <a:lstStyle/>
        <a:p>
          <a:pPr>
            <a:lnSpc>
              <a:spcPct val="100000"/>
            </a:lnSpc>
            <a:spcAft>
              <a:spcPts val="600"/>
            </a:spcAft>
          </a:pPr>
          <a:r>
            <a:rPr lang="en-US" sz="5400" dirty="0"/>
            <a:t>$25B</a:t>
          </a:r>
        </a:p>
        <a:p>
          <a:pPr>
            <a:lnSpc>
              <a:spcPct val="90000"/>
            </a:lnSpc>
            <a:spcAft>
              <a:spcPct val="35000"/>
            </a:spcAft>
          </a:pPr>
          <a:r>
            <a:rPr lang="en-US" sz="2400" dirty="0"/>
            <a:t>Baseline Funding </a:t>
          </a:r>
        </a:p>
      </dgm:t>
    </dgm:pt>
    <dgm:pt modelId="{E2F2D7AA-D64C-4A25-9C1C-F5EB470C1148}" type="parTrans" cxnId="{4D91A847-804D-4346-ACD7-12980488B61B}">
      <dgm:prSet/>
      <dgm:spPr/>
      <dgm:t>
        <a:bodyPr/>
        <a:lstStyle/>
        <a:p>
          <a:endParaRPr lang="en-US"/>
        </a:p>
      </dgm:t>
    </dgm:pt>
    <dgm:pt modelId="{866BB368-552B-4261-B513-A8834065BC5F}" type="sibTrans" cxnId="{4D91A847-804D-4346-ACD7-12980488B61B}">
      <dgm:prSet/>
      <dgm:spPr/>
      <dgm:t>
        <a:bodyPr/>
        <a:lstStyle/>
        <a:p>
          <a:endParaRPr lang="en-US"/>
        </a:p>
      </dgm:t>
    </dgm:pt>
    <dgm:pt modelId="{695A1994-B8F1-45D1-BCB6-2A4E5B40129C}" type="asst">
      <dgm:prSet custT="1"/>
      <dgm:spPr/>
      <dgm:t>
        <a:bodyPr/>
        <a:lstStyle/>
        <a:p>
          <a:pPr>
            <a:lnSpc>
              <a:spcPct val="100000"/>
            </a:lnSpc>
            <a:spcAft>
              <a:spcPts val="600"/>
            </a:spcAft>
          </a:pPr>
          <a:r>
            <a:rPr lang="en-US" sz="5400" dirty="0"/>
            <a:t>$25B </a:t>
          </a:r>
        </a:p>
        <a:p>
          <a:pPr>
            <a:lnSpc>
              <a:spcPct val="90000"/>
            </a:lnSpc>
            <a:spcAft>
              <a:spcPct val="35000"/>
            </a:spcAft>
          </a:pPr>
          <a:r>
            <a:rPr lang="en-US" sz="2400" dirty="0"/>
            <a:t>Workload Funding</a:t>
          </a:r>
        </a:p>
      </dgm:t>
    </dgm:pt>
    <dgm:pt modelId="{34F78FE8-CD1D-41B0-B93C-BA11D93BD340}" type="parTrans" cxnId="{71DCDD16-1E2D-4C68-88B5-75BF0E7576F3}">
      <dgm:prSet/>
      <dgm:spPr/>
      <dgm:t>
        <a:bodyPr/>
        <a:lstStyle/>
        <a:p>
          <a:endParaRPr lang="en-US"/>
        </a:p>
      </dgm:t>
    </dgm:pt>
    <dgm:pt modelId="{B76C6C9E-46D1-48DD-81C6-3A795DBC4797}" type="sibTrans" cxnId="{71DCDD16-1E2D-4C68-88B5-75BF0E7576F3}">
      <dgm:prSet/>
      <dgm:spPr/>
      <dgm:t>
        <a:bodyPr/>
        <a:lstStyle/>
        <a:p>
          <a:endParaRPr lang="en-US"/>
        </a:p>
      </dgm:t>
    </dgm:pt>
    <dgm:pt modelId="{34680782-067D-46F8-A7D5-2D06AE35B863}" type="pres">
      <dgm:prSet presAssocID="{882B5EB4-F576-4636-91C2-9DDE4AED6C35}" presName="hierChild1" presStyleCnt="0">
        <dgm:presLayoutVars>
          <dgm:orgChart val="1"/>
          <dgm:chPref val="1"/>
          <dgm:dir/>
          <dgm:animOne val="branch"/>
          <dgm:animLvl val="lvl"/>
          <dgm:resizeHandles/>
        </dgm:presLayoutVars>
      </dgm:prSet>
      <dgm:spPr/>
    </dgm:pt>
    <dgm:pt modelId="{4641F62B-2B93-4C26-916E-14A68AE37EF3}" type="pres">
      <dgm:prSet presAssocID="{DC4D04D2-481E-40C6-9254-4C52C6B7514A}" presName="hierRoot1" presStyleCnt="0">
        <dgm:presLayoutVars>
          <dgm:hierBranch val="init"/>
        </dgm:presLayoutVars>
      </dgm:prSet>
      <dgm:spPr/>
    </dgm:pt>
    <dgm:pt modelId="{2B8E282B-AD07-4BBA-9A9A-4EEF2766AC00}" type="pres">
      <dgm:prSet presAssocID="{DC4D04D2-481E-40C6-9254-4C52C6B7514A}" presName="rootComposite1" presStyleCnt="0"/>
      <dgm:spPr/>
    </dgm:pt>
    <dgm:pt modelId="{294DE0FB-CACF-48D0-80F1-DC0D811E78F9}" type="pres">
      <dgm:prSet presAssocID="{DC4D04D2-481E-40C6-9254-4C52C6B7514A}" presName="rootText1" presStyleLbl="node0" presStyleIdx="0" presStyleCnt="1">
        <dgm:presLayoutVars>
          <dgm:chPref val="3"/>
        </dgm:presLayoutVars>
      </dgm:prSet>
      <dgm:spPr/>
    </dgm:pt>
    <dgm:pt modelId="{690EC542-E137-4ADD-9354-AFBC2966FFAF}" type="pres">
      <dgm:prSet presAssocID="{DC4D04D2-481E-40C6-9254-4C52C6B7514A}" presName="rootConnector1" presStyleLbl="node1" presStyleIdx="0" presStyleCnt="0"/>
      <dgm:spPr/>
    </dgm:pt>
    <dgm:pt modelId="{0843CE6B-3D4B-4979-9DF8-1B359A9FD1B3}" type="pres">
      <dgm:prSet presAssocID="{DC4D04D2-481E-40C6-9254-4C52C6B7514A}" presName="hierChild2" presStyleCnt="0"/>
      <dgm:spPr/>
    </dgm:pt>
    <dgm:pt modelId="{8BD475FF-E08B-4432-AAEB-E9E3965D324D}" type="pres">
      <dgm:prSet presAssocID="{DC4D04D2-481E-40C6-9254-4C52C6B7514A}" presName="hierChild3" presStyleCnt="0"/>
      <dgm:spPr/>
    </dgm:pt>
    <dgm:pt modelId="{F141067E-17A3-4129-BEFD-91260DD7FD7D}" type="pres">
      <dgm:prSet presAssocID="{E2F2D7AA-D64C-4A25-9C1C-F5EB470C1148}" presName="Name111" presStyleLbl="parChTrans1D2" presStyleIdx="0" presStyleCnt="2"/>
      <dgm:spPr/>
    </dgm:pt>
    <dgm:pt modelId="{61B6D1A8-605C-4EC7-B927-2C6778EA6AFD}" type="pres">
      <dgm:prSet presAssocID="{1D6ED8A9-155C-4DC9-BA04-09E21C1D65FF}" presName="hierRoot3" presStyleCnt="0">
        <dgm:presLayoutVars>
          <dgm:hierBranch val="init"/>
        </dgm:presLayoutVars>
      </dgm:prSet>
      <dgm:spPr/>
    </dgm:pt>
    <dgm:pt modelId="{CE5775AF-A6E4-4CE3-A174-FC839173B23E}" type="pres">
      <dgm:prSet presAssocID="{1D6ED8A9-155C-4DC9-BA04-09E21C1D65FF}" presName="rootComposite3" presStyleCnt="0"/>
      <dgm:spPr/>
    </dgm:pt>
    <dgm:pt modelId="{FF7842B2-8F9B-4788-AC50-D16F4150DF2E}" type="pres">
      <dgm:prSet presAssocID="{1D6ED8A9-155C-4DC9-BA04-09E21C1D65FF}" presName="rootText3" presStyleLbl="asst1" presStyleIdx="0" presStyleCnt="2" custScaleX="136574">
        <dgm:presLayoutVars>
          <dgm:chPref val="3"/>
        </dgm:presLayoutVars>
      </dgm:prSet>
      <dgm:spPr/>
    </dgm:pt>
    <dgm:pt modelId="{399DACE2-F04D-40D6-A111-5F80B41834EE}" type="pres">
      <dgm:prSet presAssocID="{1D6ED8A9-155C-4DC9-BA04-09E21C1D65FF}" presName="rootConnector3" presStyleLbl="asst1" presStyleIdx="0" presStyleCnt="2"/>
      <dgm:spPr/>
    </dgm:pt>
    <dgm:pt modelId="{5AC01D44-9C92-44D3-92E4-3D74B8020D12}" type="pres">
      <dgm:prSet presAssocID="{1D6ED8A9-155C-4DC9-BA04-09E21C1D65FF}" presName="hierChild6" presStyleCnt="0"/>
      <dgm:spPr/>
    </dgm:pt>
    <dgm:pt modelId="{58F09816-0F7A-4BC1-AD89-5901958F5260}" type="pres">
      <dgm:prSet presAssocID="{1D6ED8A9-155C-4DC9-BA04-09E21C1D65FF}" presName="hierChild7" presStyleCnt="0"/>
      <dgm:spPr/>
    </dgm:pt>
    <dgm:pt modelId="{2E91FE79-C8BF-4FF9-A579-6D949448D3EA}" type="pres">
      <dgm:prSet presAssocID="{34F78FE8-CD1D-41B0-B93C-BA11D93BD340}" presName="Name111" presStyleLbl="parChTrans1D2" presStyleIdx="1" presStyleCnt="2"/>
      <dgm:spPr/>
    </dgm:pt>
    <dgm:pt modelId="{E291919D-D432-46EE-93AE-7038AF22CFC7}" type="pres">
      <dgm:prSet presAssocID="{695A1994-B8F1-45D1-BCB6-2A4E5B40129C}" presName="hierRoot3" presStyleCnt="0">
        <dgm:presLayoutVars>
          <dgm:hierBranch val="init"/>
        </dgm:presLayoutVars>
      </dgm:prSet>
      <dgm:spPr/>
    </dgm:pt>
    <dgm:pt modelId="{D58CE25E-4A43-459B-9497-4EEDBA18918D}" type="pres">
      <dgm:prSet presAssocID="{695A1994-B8F1-45D1-BCB6-2A4E5B40129C}" presName="rootComposite3" presStyleCnt="0"/>
      <dgm:spPr/>
    </dgm:pt>
    <dgm:pt modelId="{DFDE8E04-C0DB-47CA-A6C8-AA31CABDB814}" type="pres">
      <dgm:prSet presAssocID="{695A1994-B8F1-45D1-BCB6-2A4E5B40129C}" presName="rootText3" presStyleLbl="asst1" presStyleIdx="1" presStyleCnt="2" custScaleX="149935">
        <dgm:presLayoutVars>
          <dgm:chPref val="3"/>
        </dgm:presLayoutVars>
      </dgm:prSet>
      <dgm:spPr/>
    </dgm:pt>
    <dgm:pt modelId="{F13000BB-65E8-4CB5-828C-C37CF325C045}" type="pres">
      <dgm:prSet presAssocID="{695A1994-B8F1-45D1-BCB6-2A4E5B40129C}" presName="rootConnector3" presStyleLbl="asst1" presStyleIdx="1" presStyleCnt="2"/>
      <dgm:spPr/>
    </dgm:pt>
    <dgm:pt modelId="{E8F640FA-2E26-448A-B40A-32A526309328}" type="pres">
      <dgm:prSet presAssocID="{695A1994-B8F1-45D1-BCB6-2A4E5B40129C}" presName="hierChild6" presStyleCnt="0"/>
      <dgm:spPr/>
    </dgm:pt>
    <dgm:pt modelId="{30C05DCC-8083-43DF-BEC6-C2F8D070AEF7}" type="pres">
      <dgm:prSet presAssocID="{695A1994-B8F1-45D1-BCB6-2A4E5B40129C}" presName="hierChild7" presStyleCnt="0"/>
      <dgm:spPr/>
    </dgm:pt>
  </dgm:ptLst>
  <dgm:cxnLst>
    <dgm:cxn modelId="{E3A4390E-0099-4E9F-AF1C-7A87A9C9F086}" srcId="{882B5EB4-F576-4636-91C2-9DDE4AED6C35}" destId="{DC4D04D2-481E-40C6-9254-4C52C6B7514A}" srcOrd="0" destOrd="0" parTransId="{F8582009-4D26-4B7B-8903-2A2D0A410B03}" sibTransId="{5964DC9A-7D13-40A2-9861-60C4242678EC}"/>
    <dgm:cxn modelId="{71DCDD16-1E2D-4C68-88B5-75BF0E7576F3}" srcId="{DC4D04D2-481E-40C6-9254-4C52C6B7514A}" destId="{695A1994-B8F1-45D1-BCB6-2A4E5B40129C}" srcOrd="1" destOrd="0" parTransId="{34F78FE8-CD1D-41B0-B93C-BA11D93BD340}" sibTransId="{B76C6C9E-46D1-48DD-81C6-3A795DBC4797}"/>
    <dgm:cxn modelId="{6E153837-EB99-4B01-BF53-3C138A636102}" type="presOf" srcId="{1D6ED8A9-155C-4DC9-BA04-09E21C1D65FF}" destId="{FF7842B2-8F9B-4788-AC50-D16F4150DF2E}" srcOrd="0" destOrd="0" presId="urn:microsoft.com/office/officeart/2005/8/layout/orgChart1"/>
    <dgm:cxn modelId="{4D91A847-804D-4346-ACD7-12980488B61B}" srcId="{DC4D04D2-481E-40C6-9254-4C52C6B7514A}" destId="{1D6ED8A9-155C-4DC9-BA04-09E21C1D65FF}" srcOrd="0" destOrd="0" parTransId="{E2F2D7AA-D64C-4A25-9C1C-F5EB470C1148}" sibTransId="{866BB368-552B-4261-B513-A8834065BC5F}"/>
    <dgm:cxn modelId="{403BF54C-416F-4335-BA11-F07FE2150FE0}" type="presOf" srcId="{DC4D04D2-481E-40C6-9254-4C52C6B7514A}" destId="{690EC542-E137-4ADD-9354-AFBC2966FFAF}" srcOrd="1" destOrd="0" presId="urn:microsoft.com/office/officeart/2005/8/layout/orgChart1"/>
    <dgm:cxn modelId="{55E5B56D-6FA8-4DF1-9D9C-C2ED93FF97B8}" type="presOf" srcId="{695A1994-B8F1-45D1-BCB6-2A4E5B40129C}" destId="{F13000BB-65E8-4CB5-828C-C37CF325C045}" srcOrd="1" destOrd="0" presId="urn:microsoft.com/office/officeart/2005/8/layout/orgChart1"/>
    <dgm:cxn modelId="{E699714F-29C0-45B4-BB53-1D50F8F05497}" type="presOf" srcId="{DC4D04D2-481E-40C6-9254-4C52C6B7514A}" destId="{294DE0FB-CACF-48D0-80F1-DC0D811E78F9}" srcOrd="0" destOrd="0" presId="urn:microsoft.com/office/officeart/2005/8/layout/orgChart1"/>
    <dgm:cxn modelId="{8767CC72-CBCC-4490-8D90-6B0E0E49E37F}" type="presOf" srcId="{1D6ED8A9-155C-4DC9-BA04-09E21C1D65FF}" destId="{399DACE2-F04D-40D6-A111-5F80B41834EE}" srcOrd="1" destOrd="0" presId="urn:microsoft.com/office/officeart/2005/8/layout/orgChart1"/>
    <dgm:cxn modelId="{C2317FC2-F5EF-4CBE-A843-14E4A04E199D}" type="presOf" srcId="{882B5EB4-F576-4636-91C2-9DDE4AED6C35}" destId="{34680782-067D-46F8-A7D5-2D06AE35B863}" srcOrd="0" destOrd="0" presId="urn:microsoft.com/office/officeart/2005/8/layout/orgChart1"/>
    <dgm:cxn modelId="{DE8EA0D7-D35A-404D-BAE8-AFD51287B562}" type="presOf" srcId="{34F78FE8-CD1D-41B0-B93C-BA11D93BD340}" destId="{2E91FE79-C8BF-4FF9-A579-6D949448D3EA}" srcOrd="0" destOrd="0" presId="urn:microsoft.com/office/officeart/2005/8/layout/orgChart1"/>
    <dgm:cxn modelId="{D0EC53D8-455E-4B2E-95ED-BDFD056A1614}" type="presOf" srcId="{695A1994-B8F1-45D1-BCB6-2A4E5B40129C}" destId="{DFDE8E04-C0DB-47CA-A6C8-AA31CABDB814}" srcOrd="0" destOrd="0" presId="urn:microsoft.com/office/officeart/2005/8/layout/orgChart1"/>
    <dgm:cxn modelId="{F84075E2-B1C3-4B8F-BE96-343F2370BC85}" type="presOf" srcId="{E2F2D7AA-D64C-4A25-9C1C-F5EB470C1148}" destId="{F141067E-17A3-4129-BEFD-91260DD7FD7D}" srcOrd="0" destOrd="0" presId="urn:microsoft.com/office/officeart/2005/8/layout/orgChart1"/>
    <dgm:cxn modelId="{AEE390E7-E302-4813-BA60-338BFC3FC714}" type="presParOf" srcId="{34680782-067D-46F8-A7D5-2D06AE35B863}" destId="{4641F62B-2B93-4C26-916E-14A68AE37EF3}" srcOrd="0" destOrd="0" presId="urn:microsoft.com/office/officeart/2005/8/layout/orgChart1"/>
    <dgm:cxn modelId="{940D551E-8EE0-4E0D-AE14-6475BA901A50}" type="presParOf" srcId="{4641F62B-2B93-4C26-916E-14A68AE37EF3}" destId="{2B8E282B-AD07-4BBA-9A9A-4EEF2766AC00}" srcOrd="0" destOrd="0" presId="urn:microsoft.com/office/officeart/2005/8/layout/orgChart1"/>
    <dgm:cxn modelId="{A050C6C5-76E1-41C5-A640-21E5B75CA3B9}" type="presParOf" srcId="{2B8E282B-AD07-4BBA-9A9A-4EEF2766AC00}" destId="{294DE0FB-CACF-48D0-80F1-DC0D811E78F9}" srcOrd="0" destOrd="0" presId="urn:microsoft.com/office/officeart/2005/8/layout/orgChart1"/>
    <dgm:cxn modelId="{2FE5E537-A04F-488B-9049-0DC976B3D45B}" type="presParOf" srcId="{2B8E282B-AD07-4BBA-9A9A-4EEF2766AC00}" destId="{690EC542-E137-4ADD-9354-AFBC2966FFAF}" srcOrd="1" destOrd="0" presId="urn:microsoft.com/office/officeart/2005/8/layout/orgChart1"/>
    <dgm:cxn modelId="{0013B04B-F95E-4D51-B0D6-9C102283DCEC}" type="presParOf" srcId="{4641F62B-2B93-4C26-916E-14A68AE37EF3}" destId="{0843CE6B-3D4B-4979-9DF8-1B359A9FD1B3}" srcOrd="1" destOrd="0" presId="urn:microsoft.com/office/officeart/2005/8/layout/orgChart1"/>
    <dgm:cxn modelId="{0AE0BA0E-E783-43B4-8CBE-E28C8A5493C3}" type="presParOf" srcId="{4641F62B-2B93-4C26-916E-14A68AE37EF3}" destId="{8BD475FF-E08B-4432-AAEB-E9E3965D324D}" srcOrd="2" destOrd="0" presId="urn:microsoft.com/office/officeart/2005/8/layout/orgChart1"/>
    <dgm:cxn modelId="{7A20D9E2-602F-4DDE-A2FE-21F7029DFE95}" type="presParOf" srcId="{8BD475FF-E08B-4432-AAEB-E9E3965D324D}" destId="{F141067E-17A3-4129-BEFD-91260DD7FD7D}" srcOrd="0" destOrd="0" presId="urn:microsoft.com/office/officeart/2005/8/layout/orgChart1"/>
    <dgm:cxn modelId="{032B9213-B152-438F-A9B4-894A08A171BF}" type="presParOf" srcId="{8BD475FF-E08B-4432-AAEB-E9E3965D324D}" destId="{61B6D1A8-605C-4EC7-B927-2C6778EA6AFD}" srcOrd="1" destOrd="0" presId="urn:microsoft.com/office/officeart/2005/8/layout/orgChart1"/>
    <dgm:cxn modelId="{35EEFD33-ED0B-41F1-9D0D-5582A6CB8E9B}" type="presParOf" srcId="{61B6D1A8-605C-4EC7-B927-2C6778EA6AFD}" destId="{CE5775AF-A6E4-4CE3-A174-FC839173B23E}" srcOrd="0" destOrd="0" presId="urn:microsoft.com/office/officeart/2005/8/layout/orgChart1"/>
    <dgm:cxn modelId="{BA5083B7-C7B0-47E1-995E-F96F326CE018}" type="presParOf" srcId="{CE5775AF-A6E4-4CE3-A174-FC839173B23E}" destId="{FF7842B2-8F9B-4788-AC50-D16F4150DF2E}" srcOrd="0" destOrd="0" presId="urn:microsoft.com/office/officeart/2005/8/layout/orgChart1"/>
    <dgm:cxn modelId="{3E1CC755-4539-415F-98B9-FC3684B1BC88}" type="presParOf" srcId="{CE5775AF-A6E4-4CE3-A174-FC839173B23E}" destId="{399DACE2-F04D-40D6-A111-5F80B41834EE}" srcOrd="1" destOrd="0" presId="urn:microsoft.com/office/officeart/2005/8/layout/orgChart1"/>
    <dgm:cxn modelId="{A45E8E96-4973-4EED-86C9-20CEB7AB9E74}" type="presParOf" srcId="{61B6D1A8-605C-4EC7-B927-2C6778EA6AFD}" destId="{5AC01D44-9C92-44D3-92E4-3D74B8020D12}" srcOrd="1" destOrd="0" presId="urn:microsoft.com/office/officeart/2005/8/layout/orgChart1"/>
    <dgm:cxn modelId="{B917B4EC-A8DA-4CEF-99C3-96FD76A66127}" type="presParOf" srcId="{61B6D1A8-605C-4EC7-B927-2C6778EA6AFD}" destId="{58F09816-0F7A-4BC1-AD89-5901958F5260}" srcOrd="2" destOrd="0" presId="urn:microsoft.com/office/officeart/2005/8/layout/orgChart1"/>
    <dgm:cxn modelId="{B8A9772A-2B77-408E-998D-9FA7397DE572}" type="presParOf" srcId="{8BD475FF-E08B-4432-AAEB-E9E3965D324D}" destId="{2E91FE79-C8BF-4FF9-A579-6D949448D3EA}" srcOrd="2" destOrd="0" presId="urn:microsoft.com/office/officeart/2005/8/layout/orgChart1"/>
    <dgm:cxn modelId="{0BD1DDDE-D5FD-4045-8027-62149903E233}" type="presParOf" srcId="{8BD475FF-E08B-4432-AAEB-E9E3965D324D}" destId="{E291919D-D432-46EE-93AE-7038AF22CFC7}" srcOrd="3" destOrd="0" presId="urn:microsoft.com/office/officeart/2005/8/layout/orgChart1"/>
    <dgm:cxn modelId="{0838922B-7FA0-4BA6-B9A0-B82211790BF9}" type="presParOf" srcId="{E291919D-D432-46EE-93AE-7038AF22CFC7}" destId="{D58CE25E-4A43-459B-9497-4EEDBA18918D}" srcOrd="0" destOrd="0" presId="urn:microsoft.com/office/officeart/2005/8/layout/orgChart1"/>
    <dgm:cxn modelId="{641CEF80-D98B-4780-86F3-BE914C01303F}" type="presParOf" srcId="{D58CE25E-4A43-459B-9497-4EEDBA18918D}" destId="{DFDE8E04-C0DB-47CA-A6C8-AA31CABDB814}" srcOrd="0" destOrd="0" presId="urn:microsoft.com/office/officeart/2005/8/layout/orgChart1"/>
    <dgm:cxn modelId="{30EDF6B4-28D0-4CA4-80DF-27E4B116BB62}" type="presParOf" srcId="{D58CE25E-4A43-459B-9497-4EEDBA18918D}" destId="{F13000BB-65E8-4CB5-828C-C37CF325C045}" srcOrd="1" destOrd="0" presId="urn:microsoft.com/office/officeart/2005/8/layout/orgChart1"/>
    <dgm:cxn modelId="{C656AD81-BAFE-4209-BBBE-A5BB0D574F0F}" type="presParOf" srcId="{E291919D-D432-46EE-93AE-7038AF22CFC7}" destId="{E8F640FA-2E26-448A-B40A-32A526309328}" srcOrd="1" destOrd="0" presId="urn:microsoft.com/office/officeart/2005/8/layout/orgChart1"/>
    <dgm:cxn modelId="{72AF036A-285A-402F-B6EA-3571165BEC87}" type="presParOf" srcId="{E291919D-D432-46EE-93AE-7038AF22CFC7}" destId="{30C05DCC-8083-43DF-BEC6-C2F8D070AEF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568426-7C48-4773-AFD8-E293ACF8E21C}"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F6B0113-6F34-49B9-85D3-83B8B77DEA16}">
      <dgm:prSet custT="1"/>
      <dgm:spPr/>
      <dgm:t>
        <a:bodyPr/>
        <a:lstStyle/>
        <a:p>
          <a:pPr>
            <a:defRPr cap="all"/>
          </a:pPr>
          <a:r>
            <a:rPr lang="en-US" sz="1600" dirty="0"/>
            <a:t>Established in 1992 through </a:t>
          </a:r>
          <a:r>
            <a:rPr lang="en-US" sz="1600" b="1" dirty="0"/>
            <a:t>Section 340B </a:t>
          </a:r>
          <a:r>
            <a:rPr lang="en-US" sz="1600" dirty="0"/>
            <a:t>of the Public Health Service Act</a:t>
          </a:r>
        </a:p>
      </dgm:t>
    </dgm:pt>
    <dgm:pt modelId="{7F3EFE3D-B632-418D-AB42-37A1597EC300}" type="parTrans" cxnId="{D6747573-3935-4B8E-8E4D-2406D8893BD2}">
      <dgm:prSet/>
      <dgm:spPr/>
      <dgm:t>
        <a:bodyPr/>
        <a:lstStyle/>
        <a:p>
          <a:endParaRPr lang="en-US"/>
        </a:p>
      </dgm:t>
    </dgm:pt>
    <dgm:pt modelId="{5AE29967-7A00-4219-B831-A54F0D8148BE}" type="sibTrans" cxnId="{D6747573-3935-4B8E-8E4D-2406D8893BD2}">
      <dgm:prSet/>
      <dgm:spPr/>
      <dgm:t>
        <a:bodyPr/>
        <a:lstStyle/>
        <a:p>
          <a:endParaRPr lang="en-US"/>
        </a:p>
      </dgm:t>
    </dgm:pt>
    <dgm:pt modelId="{22BF50DA-D87A-4E78-A2DE-795C0654A82F}">
      <dgm:prSet custT="1"/>
      <dgm:spPr/>
      <dgm:t>
        <a:bodyPr/>
        <a:lstStyle/>
        <a:p>
          <a:pPr>
            <a:defRPr cap="all"/>
          </a:pPr>
          <a:r>
            <a:rPr lang="en-US" sz="1600" dirty="0"/>
            <a:t>Drug Manufacturer discounts on </a:t>
          </a:r>
          <a:r>
            <a:rPr lang="en-US" sz="1600" b="1" dirty="0"/>
            <a:t>covered outpatient drugs</a:t>
          </a:r>
        </a:p>
      </dgm:t>
    </dgm:pt>
    <dgm:pt modelId="{9DAAE604-911B-4051-9C1E-FA545B69CF8B}" type="parTrans" cxnId="{AB4BC699-67E0-4926-B97E-D10B588B7DAD}">
      <dgm:prSet/>
      <dgm:spPr/>
      <dgm:t>
        <a:bodyPr/>
        <a:lstStyle/>
        <a:p>
          <a:endParaRPr lang="en-US"/>
        </a:p>
      </dgm:t>
    </dgm:pt>
    <dgm:pt modelId="{0D91A341-646A-46E2-A37E-31538600C578}" type="sibTrans" cxnId="{AB4BC699-67E0-4926-B97E-D10B588B7DAD}">
      <dgm:prSet/>
      <dgm:spPr/>
      <dgm:t>
        <a:bodyPr/>
        <a:lstStyle/>
        <a:p>
          <a:endParaRPr lang="en-US"/>
        </a:p>
      </dgm:t>
    </dgm:pt>
    <dgm:pt modelId="{CAE30F20-A9AB-47E6-9589-0DDBABC8F68E}">
      <dgm:prSet custT="1"/>
      <dgm:spPr/>
      <dgm:t>
        <a:bodyPr/>
        <a:lstStyle/>
        <a:p>
          <a:pPr>
            <a:defRPr cap="all"/>
          </a:pPr>
          <a:r>
            <a:rPr lang="en-US" sz="1600" dirty="0"/>
            <a:t>340B discounts available only to “</a:t>
          </a:r>
          <a:r>
            <a:rPr lang="en-US" sz="1600" b="1" dirty="0"/>
            <a:t>covered entities</a:t>
          </a:r>
          <a:r>
            <a:rPr lang="en-US" sz="1600" b="0" dirty="0"/>
            <a:t>”</a:t>
          </a:r>
          <a:endParaRPr lang="en-US" sz="1600" b="1" dirty="0"/>
        </a:p>
      </dgm:t>
    </dgm:pt>
    <dgm:pt modelId="{E3218B16-5AD1-4A72-AA9C-DBD48E8B3386}" type="parTrans" cxnId="{3F3C2D91-9950-458A-90F2-2E9741D9877F}">
      <dgm:prSet/>
      <dgm:spPr/>
      <dgm:t>
        <a:bodyPr/>
        <a:lstStyle/>
        <a:p>
          <a:endParaRPr lang="en-US"/>
        </a:p>
      </dgm:t>
    </dgm:pt>
    <dgm:pt modelId="{31F98B96-0BD1-49A2-8E86-6073DD213424}" type="sibTrans" cxnId="{3F3C2D91-9950-458A-90F2-2E9741D9877F}">
      <dgm:prSet/>
      <dgm:spPr/>
      <dgm:t>
        <a:bodyPr/>
        <a:lstStyle/>
        <a:p>
          <a:endParaRPr lang="en-US"/>
        </a:p>
      </dgm:t>
    </dgm:pt>
    <dgm:pt modelId="{2B2BAA48-4993-45FF-B37C-FC28FF029C2C}" type="pres">
      <dgm:prSet presAssocID="{55568426-7C48-4773-AFD8-E293ACF8E21C}" presName="root" presStyleCnt="0">
        <dgm:presLayoutVars>
          <dgm:dir/>
          <dgm:resizeHandles val="exact"/>
        </dgm:presLayoutVars>
      </dgm:prSet>
      <dgm:spPr/>
    </dgm:pt>
    <dgm:pt modelId="{A4A82AA9-9ADB-4004-9918-7CA126B88265}" type="pres">
      <dgm:prSet presAssocID="{AF6B0113-6F34-49B9-85D3-83B8B77DEA16}" presName="compNode" presStyleCnt="0"/>
      <dgm:spPr/>
    </dgm:pt>
    <dgm:pt modelId="{E46A53D5-D04A-4AA7-87E7-A418FCB6EFBB}" type="pres">
      <dgm:prSet presAssocID="{AF6B0113-6F34-49B9-85D3-83B8B77DEA16}" presName="iconBgRect" presStyleLbl="bgShp" presStyleIdx="0" presStyleCnt="3"/>
      <dgm:spPr/>
    </dgm:pt>
    <dgm:pt modelId="{F1AFF2D8-1F73-4ED9-A041-DA98AB9FAE3D}" type="pres">
      <dgm:prSet presAssocID="{AF6B0113-6F34-49B9-85D3-83B8B77DEA16}"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Open book with solid fill"/>
        </a:ext>
      </dgm:extLst>
    </dgm:pt>
    <dgm:pt modelId="{3419EFDC-A91C-4A23-8474-8FA40FFD7DA1}" type="pres">
      <dgm:prSet presAssocID="{AF6B0113-6F34-49B9-85D3-83B8B77DEA16}" presName="spaceRect" presStyleCnt="0"/>
      <dgm:spPr/>
    </dgm:pt>
    <dgm:pt modelId="{561BE167-F4B6-44B9-93AE-6AF3ADA36411}" type="pres">
      <dgm:prSet presAssocID="{AF6B0113-6F34-49B9-85D3-83B8B77DEA16}" presName="textRect" presStyleLbl="revTx" presStyleIdx="0" presStyleCnt="3">
        <dgm:presLayoutVars>
          <dgm:chMax val="1"/>
          <dgm:chPref val="1"/>
        </dgm:presLayoutVars>
      </dgm:prSet>
      <dgm:spPr/>
    </dgm:pt>
    <dgm:pt modelId="{92CA41A1-B877-44C9-9250-685C5080E493}" type="pres">
      <dgm:prSet presAssocID="{5AE29967-7A00-4219-B831-A54F0D8148BE}" presName="sibTrans" presStyleCnt="0"/>
      <dgm:spPr/>
    </dgm:pt>
    <dgm:pt modelId="{FD2B2750-556D-4878-B3A8-A6DF27BA820F}" type="pres">
      <dgm:prSet presAssocID="{22BF50DA-D87A-4E78-A2DE-795C0654A82F}" presName="compNode" presStyleCnt="0"/>
      <dgm:spPr/>
    </dgm:pt>
    <dgm:pt modelId="{62809C89-7B73-4625-8CB7-48B7615D2BDB}" type="pres">
      <dgm:prSet presAssocID="{22BF50DA-D87A-4E78-A2DE-795C0654A82F}" presName="iconBgRect" presStyleLbl="bgShp" presStyleIdx="1" presStyleCnt="3"/>
      <dgm:spPr/>
    </dgm:pt>
    <dgm:pt modelId="{0EA10283-1618-4EAC-BA41-A9FFECC6734A}" type="pres">
      <dgm:prSet presAssocID="{22BF50DA-D87A-4E78-A2DE-795C0654A82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1EB9C1E9-C799-4ACE-88E4-D05942D42A00}" type="pres">
      <dgm:prSet presAssocID="{22BF50DA-D87A-4E78-A2DE-795C0654A82F}" presName="spaceRect" presStyleCnt="0"/>
      <dgm:spPr/>
    </dgm:pt>
    <dgm:pt modelId="{968C05F6-AE6F-4CEE-9586-E903F1C16016}" type="pres">
      <dgm:prSet presAssocID="{22BF50DA-D87A-4E78-A2DE-795C0654A82F}" presName="textRect" presStyleLbl="revTx" presStyleIdx="1" presStyleCnt="3">
        <dgm:presLayoutVars>
          <dgm:chMax val="1"/>
          <dgm:chPref val="1"/>
        </dgm:presLayoutVars>
      </dgm:prSet>
      <dgm:spPr/>
    </dgm:pt>
    <dgm:pt modelId="{DE494890-A23E-47E8-BAD4-928E315F370E}" type="pres">
      <dgm:prSet presAssocID="{0D91A341-646A-46E2-A37E-31538600C578}" presName="sibTrans" presStyleCnt="0"/>
      <dgm:spPr/>
    </dgm:pt>
    <dgm:pt modelId="{25F10324-A6C8-49F6-9156-67244FDC5CF2}" type="pres">
      <dgm:prSet presAssocID="{CAE30F20-A9AB-47E6-9589-0DDBABC8F68E}" presName="compNode" presStyleCnt="0"/>
      <dgm:spPr/>
    </dgm:pt>
    <dgm:pt modelId="{2A9021C8-959A-4A84-98A7-5FDBE85F5473}" type="pres">
      <dgm:prSet presAssocID="{CAE30F20-A9AB-47E6-9589-0DDBABC8F68E}" presName="iconBgRect" presStyleLbl="bgShp" presStyleIdx="2" presStyleCnt="3"/>
      <dgm:spPr/>
    </dgm:pt>
    <dgm:pt modelId="{BAE5089B-2B16-47F1-85AC-B406343A8F8A}" type="pres">
      <dgm:prSet presAssocID="{CAE30F20-A9AB-47E6-9589-0DDBABC8F68E}"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Hospital with solid fill"/>
        </a:ext>
      </dgm:extLst>
    </dgm:pt>
    <dgm:pt modelId="{D6AE7BEE-95A5-49F9-9102-788ACC1FB686}" type="pres">
      <dgm:prSet presAssocID="{CAE30F20-A9AB-47E6-9589-0DDBABC8F68E}" presName="spaceRect" presStyleCnt="0"/>
      <dgm:spPr/>
    </dgm:pt>
    <dgm:pt modelId="{878BAC63-A52C-46C4-AF7B-50EB46B76495}" type="pres">
      <dgm:prSet presAssocID="{CAE30F20-A9AB-47E6-9589-0DDBABC8F68E}" presName="textRect" presStyleLbl="revTx" presStyleIdx="2" presStyleCnt="3">
        <dgm:presLayoutVars>
          <dgm:chMax val="1"/>
          <dgm:chPref val="1"/>
        </dgm:presLayoutVars>
      </dgm:prSet>
      <dgm:spPr/>
    </dgm:pt>
  </dgm:ptLst>
  <dgm:cxnLst>
    <dgm:cxn modelId="{D6747573-3935-4B8E-8E4D-2406D8893BD2}" srcId="{55568426-7C48-4773-AFD8-E293ACF8E21C}" destId="{AF6B0113-6F34-49B9-85D3-83B8B77DEA16}" srcOrd="0" destOrd="0" parTransId="{7F3EFE3D-B632-418D-AB42-37A1597EC300}" sibTransId="{5AE29967-7A00-4219-B831-A54F0D8148BE}"/>
    <dgm:cxn modelId="{DAA9BE59-D056-43EE-A97C-EFA8A879D982}" type="presOf" srcId="{22BF50DA-D87A-4E78-A2DE-795C0654A82F}" destId="{968C05F6-AE6F-4CEE-9586-E903F1C16016}" srcOrd="0" destOrd="0" presId="urn:microsoft.com/office/officeart/2018/5/layout/IconCircleLabelList"/>
    <dgm:cxn modelId="{0C2A9F83-1531-4485-85F5-0006A617759B}" type="presOf" srcId="{55568426-7C48-4773-AFD8-E293ACF8E21C}" destId="{2B2BAA48-4993-45FF-B37C-FC28FF029C2C}" srcOrd="0" destOrd="0" presId="urn:microsoft.com/office/officeart/2018/5/layout/IconCircleLabelList"/>
    <dgm:cxn modelId="{3F3C2D91-9950-458A-90F2-2E9741D9877F}" srcId="{55568426-7C48-4773-AFD8-E293ACF8E21C}" destId="{CAE30F20-A9AB-47E6-9589-0DDBABC8F68E}" srcOrd="2" destOrd="0" parTransId="{E3218B16-5AD1-4A72-AA9C-DBD48E8B3386}" sibTransId="{31F98B96-0BD1-49A2-8E86-6073DD213424}"/>
    <dgm:cxn modelId="{9A224195-B5FF-4994-98C2-67DFFC4D7480}" type="presOf" srcId="{CAE30F20-A9AB-47E6-9589-0DDBABC8F68E}" destId="{878BAC63-A52C-46C4-AF7B-50EB46B76495}" srcOrd="0" destOrd="0" presId="urn:microsoft.com/office/officeart/2018/5/layout/IconCircleLabelList"/>
    <dgm:cxn modelId="{AB4BC699-67E0-4926-B97E-D10B588B7DAD}" srcId="{55568426-7C48-4773-AFD8-E293ACF8E21C}" destId="{22BF50DA-D87A-4E78-A2DE-795C0654A82F}" srcOrd="1" destOrd="0" parTransId="{9DAAE604-911B-4051-9C1E-FA545B69CF8B}" sibTransId="{0D91A341-646A-46E2-A37E-31538600C578}"/>
    <dgm:cxn modelId="{169D789E-F11B-4F35-94BD-300422C83647}" type="presOf" srcId="{AF6B0113-6F34-49B9-85D3-83B8B77DEA16}" destId="{561BE167-F4B6-44B9-93AE-6AF3ADA36411}" srcOrd="0" destOrd="0" presId="urn:microsoft.com/office/officeart/2018/5/layout/IconCircleLabelList"/>
    <dgm:cxn modelId="{444E7DBB-F950-4878-9A8E-CB35225BD718}" type="presParOf" srcId="{2B2BAA48-4993-45FF-B37C-FC28FF029C2C}" destId="{A4A82AA9-9ADB-4004-9918-7CA126B88265}" srcOrd="0" destOrd="0" presId="urn:microsoft.com/office/officeart/2018/5/layout/IconCircleLabelList"/>
    <dgm:cxn modelId="{773D524A-0DF8-4A76-8CBD-B126F911BDF1}" type="presParOf" srcId="{A4A82AA9-9ADB-4004-9918-7CA126B88265}" destId="{E46A53D5-D04A-4AA7-87E7-A418FCB6EFBB}" srcOrd="0" destOrd="0" presId="urn:microsoft.com/office/officeart/2018/5/layout/IconCircleLabelList"/>
    <dgm:cxn modelId="{2AF2226A-4580-4DCF-A619-94AED9307519}" type="presParOf" srcId="{A4A82AA9-9ADB-4004-9918-7CA126B88265}" destId="{F1AFF2D8-1F73-4ED9-A041-DA98AB9FAE3D}" srcOrd="1" destOrd="0" presId="urn:microsoft.com/office/officeart/2018/5/layout/IconCircleLabelList"/>
    <dgm:cxn modelId="{A575B86C-46BC-4004-B78B-83825FAA2B50}" type="presParOf" srcId="{A4A82AA9-9ADB-4004-9918-7CA126B88265}" destId="{3419EFDC-A91C-4A23-8474-8FA40FFD7DA1}" srcOrd="2" destOrd="0" presId="urn:microsoft.com/office/officeart/2018/5/layout/IconCircleLabelList"/>
    <dgm:cxn modelId="{98A76DFC-F3E7-492B-9DAA-61952FF9EDF2}" type="presParOf" srcId="{A4A82AA9-9ADB-4004-9918-7CA126B88265}" destId="{561BE167-F4B6-44B9-93AE-6AF3ADA36411}" srcOrd="3" destOrd="0" presId="urn:microsoft.com/office/officeart/2018/5/layout/IconCircleLabelList"/>
    <dgm:cxn modelId="{C6E919AF-4124-4E7B-A41E-5038BD319E06}" type="presParOf" srcId="{2B2BAA48-4993-45FF-B37C-FC28FF029C2C}" destId="{92CA41A1-B877-44C9-9250-685C5080E493}" srcOrd="1" destOrd="0" presId="urn:microsoft.com/office/officeart/2018/5/layout/IconCircleLabelList"/>
    <dgm:cxn modelId="{C34A618A-BF02-4103-BD2B-CE322A4F922C}" type="presParOf" srcId="{2B2BAA48-4993-45FF-B37C-FC28FF029C2C}" destId="{FD2B2750-556D-4878-B3A8-A6DF27BA820F}" srcOrd="2" destOrd="0" presId="urn:microsoft.com/office/officeart/2018/5/layout/IconCircleLabelList"/>
    <dgm:cxn modelId="{EB39ED97-188F-4471-BE3D-20B7C6095041}" type="presParOf" srcId="{FD2B2750-556D-4878-B3A8-A6DF27BA820F}" destId="{62809C89-7B73-4625-8CB7-48B7615D2BDB}" srcOrd="0" destOrd="0" presId="urn:microsoft.com/office/officeart/2018/5/layout/IconCircleLabelList"/>
    <dgm:cxn modelId="{9F91C10A-CC09-4C3E-83A7-EC3A44421070}" type="presParOf" srcId="{FD2B2750-556D-4878-B3A8-A6DF27BA820F}" destId="{0EA10283-1618-4EAC-BA41-A9FFECC6734A}" srcOrd="1" destOrd="0" presId="urn:microsoft.com/office/officeart/2018/5/layout/IconCircleLabelList"/>
    <dgm:cxn modelId="{E3B73C3C-A1BB-4CD7-9A57-3381ECBAF5C8}" type="presParOf" srcId="{FD2B2750-556D-4878-B3A8-A6DF27BA820F}" destId="{1EB9C1E9-C799-4ACE-88E4-D05942D42A00}" srcOrd="2" destOrd="0" presId="urn:microsoft.com/office/officeart/2018/5/layout/IconCircleLabelList"/>
    <dgm:cxn modelId="{4D7408BA-16D1-4761-A8BA-910FDF14AA02}" type="presParOf" srcId="{FD2B2750-556D-4878-B3A8-A6DF27BA820F}" destId="{968C05F6-AE6F-4CEE-9586-E903F1C16016}" srcOrd="3" destOrd="0" presId="urn:microsoft.com/office/officeart/2018/5/layout/IconCircleLabelList"/>
    <dgm:cxn modelId="{F54AC63E-3C0E-4B1B-B5AE-525D8168D5F2}" type="presParOf" srcId="{2B2BAA48-4993-45FF-B37C-FC28FF029C2C}" destId="{DE494890-A23E-47E8-BAD4-928E315F370E}" srcOrd="3" destOrd="0" presId="urn:microsoft.com/office/officeart/2018/5/layout/IconCircleLabelList"/>
    <dgm:cxn modelId="{90294CCD-554C-436D-8F8A-287069692AF0}" type="presParOf" srcId="{2B2BAA48-4993-45FF-B37C-FC28FF029C2C}" destId="{25F10324-A6C8-49F6-9156-67244FDC5CF2}" srcOrd="4" destOrd="0" presId="urn:microsoft.com/office/officeart/2018/5/layout/IconCircleLabelList"/>
    <dgm:cxn modelId="{55290151-649B-4422-AE75-439BFFDFD737}" type="presParOf" srcId="{25F10324-A6C8-49F6-9156-67244FDC5CF2}" destId="{2A9021C8-959A-4A84-98A7-5FDBE85F5473}" srcOrd="0" destOrd="0" presId="urn:microsoft.com/office/officeart/2018/5/layout/IconCircleLabelList"/>
    <dgm:cxn modelId="{A5FC9690-8218-46A5-B324-E8AA75853590}" type="presParOf" srcId="{25F10324-A6C8-49F6-9156-67244FDC5CF2}" destId="{BAE5089B-2B16-47F1-85AC-B406343A8F8A}" srcOrd="1" destOrd="0" presId="urn:microsoft.com/office/officeart/2018/5/layout/IconCircleLabelList"/>
    <dgm:cxn modelId="{F8AA19AC-D9A9-49FA-ACB0-9B49429818F5}" type="presParOf" srcId="{25F10324-A6C8-49F6-9156-67244FDC5CF2}" destId="{D6AE7BEE-95A5-49F9-9102-788ACC1FB686}" srcOrd="2" destOrd="0" presId="urn:microsoft.com/office/officeart/2018/5/layout/IconCircleLabelList"/>
    <dgm:cxn modelId="{FAA8D713-E90F-43A7-BC5C-298E8B036F16}" type="presParOf" srcId="{25F10324-A6C8-49F6-9156-67244FDC5CF2}" destId="{878BAC63-A52C-46C4-AF7B-50EB46B7649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816F7-420A-4450-94F6-BFF2CB2C5992}">
      <dsp:nvSpPr>
        <dsp:cNvPr id="0" name=""/>
        <dsp:cNvSpPr/>
      </dsp:nvSpPr>
      <dsp:spPr>
        <a:xfrm>
          <a:off x="550892" y="394754"/>
          <a:ext cx="1444760" cy="14447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2E009-AC47-41F6-8786-67A4F9856CBF}">
      <dsp:nvSpPr>
        <dsp:cNvPr id="0" name=""/>
        <dsp:cNvSpPr/>
      </dsp:nvSpPr>
      <dsp:spPr>
        <a:xfrm>
          <a:off x="858792" y="702654"/>
          <a:ext cx="828961" cy="82896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6D2130-5630-408D-8F31-EDF4C3C3C2DB}">
      <dsp:nvSpPr>
        <dsp:cNvPr id="0" name=""/>
        <dsp:cNvSpPr/>
      </dsp:nvSpPr>
      <dsp:spPr>
        <a:xfrm>
          <a:off x="89042"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Federal-state partnership</a:t>
          </a:r>
          <a:endParaRPr lang="en-US" sz="1600" kern="1200" dirty="0"/>
        </a:p>
      </dsp:txBody>
      <dsp:txXfrm>
        <a:off x="89042" y="2289522"/>
        <a:ext cx="2368460" cy="720000"/>
      </dsp:txXfrm>
    </dsp:sp>
    <dsp:sp modelId="{FDA4E15D-ECEF-41EA-AD04-48EA3F52A8DD}">
      <dsp:nvSpPr>
        <dsp:cNvPr id="0" name=""/>
        <dsp:cNvSpPr/>
      </dsp:nvSpPr>
      <dsp:spPr>
        <a:xfrm>
          <a:off x="3333833" y="394754"/>
          <a:ext cx="1444760" cy="14447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26A08-0AD5-46B5-923E-B42B86E79E69}">
      <dsp:nvSpPr>
        <dsp:cNvPr id="0" name=""/>
        <dsp:cNvSpPr/>
      </dsp:nvSpPr>
      <dsp:spPr>
        <a:xfrm>
          <a:off x="3641733" y="702654"/>
          <a:ext cx="828961" cy="82896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C633E8-E30C-4E94-A048-28B9DF6938AA}">
      <dsp:nvSpPr>
        <dsp:cNvPr id="0" name=""/>
        <dsp:cNvSpPr/>
      </dsp:nvSpPr>
      <dsp:spPr>
        <a:xfrm>
          <a:off x="2871984"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Entitlement program</a:t>
          </a:r>
          <a:endParaRPr lang="en-US" sz="1600" kern="1200" dirty="0"/>
        </a:p>
      </dsp:txBody>
      <dsp:txXfrm>
        <a:off x="2871984" y="2289522"/>
        <a:ext cx="2368460" cy="720000"/>
      </dsp:txXfrm>
    </dsp:sp>
    <dsp:sp modelId="{437D5C9B-F648-4280-9CE9-2AE38B1205E4}">
      <dsp:nvSpPr>
        <dsp:cNvPr id="0" name=""/>
        <dsp:cNvSpPr/>
      </dsp:nvSpPr>
      <dsp:spPr>
        <a:xfrm>
          <a:off x="6116775" y="394754"/>
          <a:ext cx="1444760" cy="14447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46B60-3D62-4619-B873-E497346F9739}">
      <dsp:nvSpPr>
        <dsp:cNvPr id="0" name=""/>
        <dsp:cNvSpPr/>
      </dsp:nvSpPr>
      <dsp:spPr>
        <a:xfrm>
          <a:off x="6424675" y="702654"/>
          <a:ext cx="828961" cy="82896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2C25A3-42BF-4DDD-A2F0-DA49A9CC8188}">
      <dsp:nvSpPr>
        <dsp:cNvPr id="0" name=""/>
        <dsp:cNvSpPr/>
      </dsp:nvSpPr>
      <dsp:spPr>
        <a:xfrm>
          <a:off x="5654925"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Federal government establishes minimum requirements</a:t>
          </a:r>
          <a:endParaRPr lang="en-US" sz="1600" kern="1200" dirty="0"/>
        </a:p>
      </dsp:txBody>
      <dsp:txXfrm>
        <a:off x="5654925" y="2289522"/>
        <a:ext cx="2368460" cy="720000"/>
      </dsp:txXfrm>
    </dsp:sp>
    <dsp:sp modelId="{B3CA1C52-FBD6-4850-8BFE-53783149FDDB}">
      <dsp:nvSpPr>
        <dsp:cNvPr id="0" name=""/>
        <dsp:cNvSpPr/>
      </dsp:nvSpPr>
      <dsp:spPr>
        <a:xfrm>
          <a:off x="8899716" y="394754"/>
          <a:ext cx="1444760" cy="14447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251C1-24E3-450F-9BF8-EF6EB782A392}">
      <dsp:nvSpPr>
        <dsp:cNvPr id="0" name=""/>
        <dsp:cNvSpPr/>
      </dsp:nvSpPr>
      <dsp:spPr>
        <a:xfrm>
          <a:off x="9207616" y="702654"/>
          <a:ext cx="828961" cy="82896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8102EC-D9C5-4E7B-AD0A-DF2BE9CDDB5D}">
      <dsp:nvSpPr>
        <dsp:cNvPr id="0" name=""/>
        <dsp:cNvSpPr/>
      </dsp:nvSpPr>
      <dsp:spPr>
        <a:xfrm>
          <a:off x="8437866"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States allowed to do more</a:t>
          </a:r>
          <a:endParaRPr lang="en-US" sz="1600" kern="1200" dirty="0"/>
        </a:p>
      </dsp:txBody>
      <dsp:txXfrm>
        <a:off x="8437866" y="2289522"/>
        <a:ext cx="236846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1FE79-C8BF-4FF9-A579-6D949448D3EA}">
      <dsp:nvSpPr>
        <dsp:cNvPr id="0" name=""/>
        <dsp:cNvSpPr/>
      </dsp:nvSpPr>
      <dsp:spPr>
        <a:xfrm>
          <a:off x="4279492" y="1792834"/>
          <a:ext cx="305046" cy="1336393"/>
        </a:xfrm>
        <a:custGeom>
          <a:avLst/>
          <a:gdLst/>
          <a:ahLst/>
          <a:cxnLst/>
          <a:rect l="0" t="0" r="0" b="0"/>
          <a:pathLst>
            <a:path>
              <a:moveTo>
                <a:pt x="0" y="0"/>
              </a:moveTo>
              <a:lnTo>
                <a:pt x="0" y="1336393"/>
              </a:lnTo>
              <a:lnTo>
                <a:pt x="305046" y="1336393"/>
              </a:lnTo>
            </a:path>
          </a:pathLst>
        </a:custGeom>
        <a:noFill/>
        <a:ln w="19050"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1067E-17A3-4129-BEFD-91260DD7FD7D}">
      <dsp:nvSpPr>
        <dsp:cNvPr id="0" name=""/>
        <dsp:cNvSpPr/>
      </dsp:nvSpPr>
      <dsp:spPr>
        <a:xfrm>
          <a:off x="3974446" y="1792834"/>
          <a:ext cx="305046" cy="1336393"/>
        </a:xfrm>
        <a:custGeom>
          <a:avLst/>
          <a:gdLst/>
          <a:ahLst/>
          <a:cxnLst/>
          <a:rect l="0" t="0" r="0" b="0"/>
          <a:pathLst>
            <a:path>
              <a:moveTo>
                <a:pt x="305046" y="0"/>
              </a:moveTo>
              <a:lnTo>
                <a:pt x="305046" y="1336393"/>
              </a:lnTo>
              <a:lnTo>
                <a:pt x="0" y="1336393"/>
              </a:lnTo>
            </a:path>
          </a:pathLst>
        </a:custGeom>
        <a:noFill/>
        <a:ln w="19050" cap="rnd"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DE0FB-CACF-48D0-80F1-DC0D811E78F9}">
      <dsp:nvSpPr>
        <dsp:cNvPr id="0" name=""/>
        <dsp:cNvSpPr/>
      </dsp:nvSpPr>
      <dsp:spPr>
        <a:xfrm>
          <a:off x="2826891" y="340233"/>
          <a:ext cx="2905202" cy="1452601"/>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100000"/>
            </a:lnSpc>
            <a:spcBef>
              <a:spcPct val="0"/>
            </a:spcBef>
            <a:spcAft>
              <a:spcPts val="600"/>
            </a:spcAft>
            <a:buNone/>
          </a:pPr>
          <a:r>
            <a:rPr lang="en-US" sz="5400" kern="1200" dirty="0"/>
            <a:t>$50B </a:t>
          </a:r>
        </a:p>
        <a:p>
          <a:pPr marL="0" lvl="0" indent="0" algn="ctr" defTabSz="2400300">
            <a:lnSpc>
              <a:spcPct val="90000"/>
            </a:lnSpc>
            <a:spcBef>
              <a:spcPct val="0"/>
            </a:spcBef>
            <a:spcAft>
              <a:spcPct val="35000"/>
            </a:spcAft>
            <a:buNone/>
          </a:pPr>
          <a:r>
            <a:rPr lang="en-US" sz="2000" kern="1200" dirty="0"/>
            <a:t>(FY26-FY30)</a:t>
          </a:r>
        </a:p>
      </dsp:txBody>
      <dsp:txXfrm>
        <a:off x="2826891" y="340233"/>
        <a:ext cx="2905202" cy="1452601"/>
      </dsp:txXfrm>
    </dsp:sp>
    <dsp:sp modelId="{FF7842B2-8F9B-4788-AC50-D16F4150DF2E}">
      <dsp:nvSpPr>
        <dsp:cNvPr id="0" name=""/>
        <dsp:cNvSpPr/>
      </dsp:nvSpPr>
      <dsp:spPr>
        <a:xfrm>
          <a:off x="6695" y="2402927"/>
          <a:ext cx="3967751" cy="1452601"/>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100000"/>
            </a:lnSpc>
            <a:spcBef>
              <a:spcPct val="0"/>
            </a:spcBef>
            <a:spcAft>
              <a:spcPts val="600"/>
            </a:spcAft>
            <a:buNone/>
          </a:pPr>
          <a:r>
            <a:rPr lang="en-US" sz="5400" kern="1200" dirty="0"/>
            <a:t>$25B</a:t>
          </a:r>
        </a:p>
        <a:p>
          <a:pPr marL="0" lvl="0" indent="0" algn="ctr" defTabSz="2400300">
            <a:lnSpc>
              <a:spcPct val="90000"/>
            </a:lnSpc>
            <a:spcBef>
              <a:spcPct val="0"/>
            </a:spcBef>
            <a:spcAft>
              <a:spcPct val="35000"/>
            </a:spcAft>
            <a:buNone/>
          </a:pPr>
          <a:r>
            <a:rPr lang="en-US" sz="2400" kern="1200" dirty="0"/>
            <a:t>Baseline Funding </a:t>
          </a:r>
        </a:p>
      </dsp:txBody>
      <dsp:txXfrm>
        <a:off x="6695" y="2402927"/>
        <a:ext cx="3967751" cy="1452601"/>
      </dsp:txXfrm>
    </dsp:sp>
    <dsp:sp modelId="{DFDE8E04-C0DB-47CA-A6C8-AA31CABDB814}">
      <dsp:nvSpPr>
        <dsp:cNvPr id="0" name=""/>
        <dsp:cNvSpPr/>
      </dsp:nvSpPr>
      <dsp:spPr>
        <a:xfrm>
          <a:off x="4584539" y="2402927"/>
          <a:ext cx="4355915" cy="1452601"/>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100000"/>
            </a:lnSpc>
            <a:spcBef>
              <a:spcPct val="0"/>
            </a:spcBef>
            <a:spcAft>
              <a:spcPts val="600"/>
            </a:spcAft>
            <a:buNone/>
          </a:pPr>
          <a:r>
            <a:rPr lang="en-US" sz="5400" kern="1200" dirty="0"/>
            <a:t>$25B </a:t>
          </a:r>
        </a:p>
        <a:p>
          <a:pPr marL="0" lvl="0" indent="0" algn="ctr" defTabSz="2400300">
            <a:lnSpc>
              <a:spcPct val="90000"/>
            </a:lnSpc>
            <a:spcBef>
              <a:spcPct val="0"/>
            </a:spcBef>
            <a:spcAft>
              <a:spcPct val="35000"/>
            </a:spcAft>
            <a:buNone/>
          </a:pPr>
          <a:r>
            <a:rPr lang="en-US" sz="2400" kern="1200" dirty="0"/>
            <a:t>Workload Funding</a:t>
          </a:r>
        </a:p>
      </dsp:txBody>
      <dsp:txXfrm>
        <a:off x="4584539" y="2402927"/>
        <a:ext cx="4355915" cy="1452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A53D5-D04A-4AA7-87E7-A418FCB6EFBB}">
      <dsp:nvSpPr>
        <dsp:cNvPr id="0" name=""/>
        <dsp:cNvSpPr/>
      </dsp:nvSpPr>
      <dsp:spPr>
        <a:xfrm>
          <a:off x="702434" y="59638"/>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FF2D8-1F73-4ED9-A041-DA98AB9FAE3D}">
      <dsp:nvSpPr>
        <dsp:cNvPr id="0" name=""/>
        <dsp:cNvSpPr/>
      </dsp:nvSpPr>
      <dsp:spPr>
        <a:xfrm>
          <a:off x="1119247" y="476450"/>
          <a:ext cx="1122187" cy="1122187"/>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1BE167-F4B6-44B9-93AE-6AF3ADA36411}">
      <dsp:nvSpPr>
        <dsp:cNvPr id="0" name=""/>
        <dsp:cNvSpPr/>
      </dsp:nvSpPr>
      <dsp:spPr>
        <a:xfrm>
          <a:off x="77216"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Established in 1992 through </a:t>
          </a:r>
          <a:r>
            <a:rPr lang="en-US" sz="1600" b="1" kern="1200" dirty="0"/>
            <a:t>Section 340B </a:t>
          </a:r>
          <a:r>
            <a:rPr lang="en-US" sz="1600" kern="1200" dirty="0"/>
            <a:t>of the Public Health Service Act</a:t>
          </a:r>
        </a:p>
      </dsp:txBody>
      <dsp:txXfrm>
        <a:off x="77216" y="2624638"/>
        <a:ext cx="3206250" cy="720000"/>
      </dsp:txXfrm>
    </dsp:sp>
    <dsp:sp modelId="{62809C89-7B73-4625-8CB7-48B7615D2BDB}">
      <dsp:nvSpPr>
        <dsp:cNvPr id="0" name=""/>
        <dsp:cNvSpPr/>
      </dsp:nvSpPr>
      <dsp:spPr>
        <a:xfrm>
          <a:off x="4469778" y="59638"/>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10283-1618-4EAC-BA41-A9FFECC6734A}">
      <dsp:nvSpPr>
        <dsp:cNvPr id="0" name=""/>
        <dsp:cNvSpPr/>
      </dsp:nvSpPr>
      <dsp:spPr>
        <a:xfrm>
          <a:off x="4886591" y="476450"/>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8C05F6-AE6F-4CEE-9586-E903F1C16016}">
      <dsp:nvSpPr>
        <dsp:cNvPr id="0" name=""/>
        <dsp:cNvSpPr/>
      </dsp:nvSpPr>
      <dsp:spPr>
        <a:xfrm>
          <a:off x="3844559"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Drug Manufacturer discounts on </a:t>
          </a:r>
          <a:r>
            <a:rPr lang="en-US" sz="1600" b="1" kern="1200" dirty="0"/>
            <a:t>covered outpatient drugs</a:t>
          </a:r>
        </a:p>
      </dsp:txBody>
      <dsp:txXfrm>
        <a:off x="3844559" y="2624638"/>
        <a:ext cx="3206250" cy="720000"/>
      </dsp:txXfrm>
    </dsp:sp>
    <dsp:sp modelId="{2A9021C8-959A-4A84-98A7-5FDBE85F5473}">
      <dsp:nvSpPr>
        <dsp:cNvPr id="0" name=""/>
        <dsp:cNvSpPr/>
      </dsp:nvSpPr>
      <dsp:spPr>
        <a:xfrm>
          <a:off x="8237122" y="59638"/>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5089B-2B16-47F1-85AC-B406343A8F8A}">
      <dsp:nvSpPr>
        <dsp:cNvPr id="0" name=""/>
        <dsp:cNvSpPr/>
      </dsp:nvSpPr>
      <dsp:spPr>
        <a:xfrm>
          <a:off x="8653935" y="476450"/>
          <a:ext cx="1122187" cy="1122187"/>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8BAC63-A52C-46C4-AF7B-50EB46B76495}">
      <dsp:nvSpPr>
        <dsp:cNvPr id="0" name=""/>
        <dsp:cNvSpPr/>
      </dsp:nvSpPr>
      <dsp:spPr>
        <a:xfrm>
          <a:off x="7611903"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340B discounts available only to “</a:t>
          </a:r>
          <a:r>
            <a:rPr lang="en-US" sz="1600" b="1" kern="1200" dirty="0"/>
            <a:t>covered entities</a:t>
          </a:r>
          <a:r>
            <a:rPr lang="en-US" sz="1600" b="0" kern="1200" dirty="0"/>
            <a:t>”</a:t>
          </a:r>
          <a:endParaRPr lang="en-US" sz="1600" b="1" kern="1200" dirty="0"/>
        </a:p>
      </dsp:txBody>
      <dsp:txXfrm>
        <a:off x="7611903" y="2624638"/>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F3266-5134-4E34-847A-34ECBB278440}" type="datetimeFigureOut">
              <a:rPr lang="en-US" smtClean="0"/>
              <a:t>5/8/2026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D141E-9028-4F40-877D-64B6B1BD7E72}" type="slidenum">
              <a:rPr lang="en-US" smtClean="0"/>
              <a:t>‹#›</a:t>
            </a:fld>
            <a:endParaRPr lang="en-US"/>
          </a:p>
        </p:txBody>
      </p:sp>
    </p:spTree>
    <p:extLst>
      <p:ext uri="{BB962C8B-B14F-4D97-AF65-F5344CB8AC3E}">
        <p14:creationId xmlns:p14="http://schemas.microsoft.com/office/powerpoint/2010/main" val="47652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A8BA7-8077-EB5B-764A-21C3C3420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4A360-5B25-2470-E020-558A6E571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C45DB-B6BE-C601-6C21-A3C6CAF4C0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66CE74-8166-D94D-7444-4A44899FAB4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D141E-9028-4F40-877D-64B6B1BD7E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46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15</a:t>
            </a:fld>
            <a:endParaRPr lang="en-US"/>
          </a:p>
        </p:txBody>
      </p:sp>
    </p:spTree>
    <p:extLst>
      <p:ext uri="{BB962C8B-B14F-4D97-AF65-F5344CB8AC3E}">
        <p14:creationId xmlns:p14="http://schemas.microsoft.com/office/powerpoint/2010/main" val="169263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16</a:t>
            </a:fld>
            <a:endParaRPr lang="en-US"/>
          </a:p>
        </p:txBody>
      </p:sp>
    </p:spTree>
    <p:extLst>
      <p:ext uri="{BB962C8B-B14F-4D97-AF65-F5344CB8AC3E}">
        <p14:creationId xmlns:p14="http://schemas.microsoft.com/office/powerpoint/2010/main" val="110958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17</a:t>
            </a:fld>
            <a:endParaRPr lang="en-US"/>
          </a:p>
        </p:txBody>
      </p:sp>
    </p:spTree>
    <p:extLst>
      <p:ext uri="{BB962C8B-B14F-4D97-AF65-F5344CB8AC3E}">
        <p14:creationId xmlns:p14="http://schemas.microsoft.com/office/powerpoint/2010/main" val="242790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19</a:t>
            </a:fld>
            <a:endParaRPr lang="en-US"/>
          </a:p>
        </p:txBody>
      </p:sp>
    </p:spTree>
    <p:extLst>
      <p:ext uri="{BB962C8B-B14F-4D97-AF65-F5344CB8AC3E}">
        <p14:creationId xmlns:p14="http://schemas.microsoft.com/office/powerpoint/2010/main" val="1826724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4DB1-E4CD-7634-4F2F-9D2FD9C6F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584C5-8183-8E2D-E69A-043B7A0EA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2F100-2E85-7AD0-33B4-8932BAC4F5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195F4F-8E81-EFD9-C602-EFF80AFD08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D141E-9028-4F40-877D-64B6B1BD7E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15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6AA13-4F8C-5761-34C9-80FEA7313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6E367-5BBB-DE34-0BC6-52F163400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A2F41-8929-CA9D-2388-630A71801D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3BF88-C1EF-5191-0FB9-D7B5C2C9064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D141E-9028-4F40-877D-64B6B1BD7E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707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25</a:t>
            </a:fld>
            <a:endParaRPr lang="en-US"/>
          </a:p>
        </p:txBody>
      </p:sp>
    </p:spTree>
    <p:extLst>
      <p:ext uri="{BB962C8B-B14F-4D97-AF65-F5344CB8AC3E}">
        <p14:creationId xmlns:p14="http://schemas.microsoft.com/office/powerpoint/2010/main" val="351355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26</a:t>
            </a:fld>
            <a:endParaRPr lang="en-US"/>
          </a:p>
        </p:txBody>
      </p:sp>
    </p:spTree>
    <p:extLst>
      <p:ext uri="{BB962C8B-B14F-4D97-AF65-F5344CB8AC3E}">
        <p14:creationId xmlns:p14="http://schemas.microsoft.com/office/powerpoint/2010/main" val="2009906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27</a:t>
            </a:fld>
            <a:endParaRPr lang="en-US"/>
          </a:p>
        </p:txBody>
      </p:sp>
    </p:spTree>
    <p:extLst>
      <p:ext uri="{BB962C8B-B14F-4D97-AF65-F5344CB8AC3E}">
        <p14:creationId xmlns:p14="http://schemas.microsoft.com/office/powerpoint/2010/main" val="33083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6</a:t>
            </a:fld>
            <a:endParaRPr lang="en-US"/>
          </a:p>
        </p:txBody>
      </p:sp>
    </p:spTree>
    <p:extLst>
      <p:ext uri="{BB962C8B-B14F-4D97-AF65-F5344CB8AC3E}">
        <p14:creationId xmlns:p14="http://schemas.microsoft.com/office/powerpoint/2010/main" val="386735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7</a:t>
            </a:fld>
            <a:endParaRPr lang="en-US"/>
          </a:p>
        </p:txBody>
      </p:sp>
    </p:spTree>
    <p:extLst>
      <p:ext uri="{BB962C8B-B14F-4D97-AF65-F5344CB8AC3E}">
        <p14:creationId xmlns:p14="http://schemas.microsoft.com/office/powerpoint/2010/main" val="136277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9</a:t>
            </a:fld>
            <a:endParaRPr lang="en-US"/>
          </a:p>
        </p:txBody>
      </p:sp>
    </p:spTree>
    <p:extLst>
      <p:ext uri="{BB962C8B-B14F-4D97-AF65-F5344CB8AC3E}">
        <p14:creationId xmlns:p14="http://schemas.microsoft.com/office/powerpoint/2010/main" val="278494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10</a:t>
            </a:fld>
            <a:endParaRPr lang="en-US"/>
          </a:p>
        </p:txBody>
      </p:sp>
    </p:spTree>
    <p:extLst>
      <p:ext uri="{BB962C8B-B14F-4D97-AF65-F5344CB8AC3E}">
        <p14:creationId xmlns:p14="http://schemas.microsoft.com/office/powerpoint/2010/main" val="407060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11</a:t>
            </a:fld>
            <a:endParaRPr lang="en-US"/>
          </a:p>
        </p:txBody>
      </p:sp>
    </p:spTree>
    <p:extLst>
      <p:ext uri="{BB962C8B-B14F-4D97-AF65-F5344CB8AC3E}">
        <p14:creationId xmlns:p14="http://schemas.microsoft.com/office/powerpoint/2010/main" val="362214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https://kffhealthnews.org/insurance/federal-medicaid-work-rules-one-three-months-indiana-missouri/</a:t>
            </a:r>
          </a:p>
        </p:txBody>
      </p:sp>
      <p:sp>
        <p:nvSpPr>
          <p:cNvPr id="4" name="Slide Number Placeholder 3"/>
          <p:cNvSpPr>
            <a:spLocks noGrp="1"/>
          </p:cNvSpPr>
          <p:nvPr>
            <p:ph type="sldNum" sz="quarter" idx="5"/>
          </p:nvPr>
        </p:nvSpPr>
        <p:spPr/>
        <p:txBody>
          <a:bodyPr/>
          <a:lstStyle/>
          <a:p>
            <a:fld id="{AB5D141E-9028-4F40-877D-64B6B1BD7E72}" type="slidenum">
              <a:rPr lang="en-US" smtClean="0"/>
              <a:t>12</a:t>
            </a:fld>
            <a:endParaRPr lang="en-US"/>
          </a:p>
        </p:txBody>
      </p:sp>
    </p:spTree>
    <p:extLst>
      <p:ext uri="{BB962C8B-B14F-4D97-AF65-F5344CB8AC3E}">
        <p14:creationId xmlns:p14="http://schemas.microsoft.com/office/powerpoint/2010/main" val="26955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13</a:t>
            </a:fld>
            <a:endParaRPr lang="en-US"/>
          </a:p>
        </p:txBody>
      </p:sp>
    </p:spTree>
    <p:extLst>
      <p:ext uri="{BB962C8B-B14F-4D97-AF65-F5344CB8AC3E}">
        <p14:creationId xmlns:p14="http://schemas.microsoft.com/office/powerpoint/2010/main" val="110179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D141E-9028-4F40-877D-64B6B1BD7E72}" type="slidenum">
              <a:rPr lang="en-US" smtClean="0"/>
              <a:t>14</a:t>
            </a:fld>
            <a:endParaRPr lang="en-US"/>
          </a:p>
        </p:txBody>
      </p:sp>
    </p:spTree>
    <p:extLst>
      <p:ext uri="{BB962C8B-B14F-4D97-AF65-F5344CB8AC3E}">
        <p14:creationId xmlns:p14="http://schemas.microsoft.com/office/powerpoint/2010/main" val="385750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90396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6BD8BD-A92F-48CE-8189-3EA0B7E434E5}"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40328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3931191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1407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160824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3591770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180785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29897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200391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8489-EF45-14E4-3769-97DFF9259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84D82A-0C9E-2A21-B02C-E386FFAFC2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6C279C-1FAB-3652-CAC0-A7A15050C167}"/>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5" name="Footer Placeholder 4">
            <a:extLst>
              <a:ext uri="{FF2B5EF4-FFF2-40B4-BE49-F238E27FC236}">
                <a16:creationId xmlns:a16="http://schemas.microsoft.com/office/drawing/2014/main" id="{C2AE1AD6-E629-D4FD-544E-773DB1707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7DDF7-8806-CDA9-9696-4E516F551518}"/>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399049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135B-9FD7-7887-D428-0DA48C41C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A7099-2512-1CB9-5167-4CA471027C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1F61F-59BA-A038-EC2F-93BB84416503}"/>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5" name="Footer Placeholder 4">
            <a:extLst>
              <a:ext uri="{FF2B5EF4-FFF2-40B4-BE49-F238E27FC236}">
                <a16:creationId xmlns:a16="http://schemas.microsoft.com/office/drawing/2014/main" id="{CA3C93FD-B8FE-6125-40C8-77B16AAFE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E53A2-94CF-F3E2-2EC7-CA43BB49A6B8}"/>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103716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295046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CDEC-28CB-DA5B-4F83-0ADFE2424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78E9B4-1376-85B9-F7A9-90F894209E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2F5780-53B8-4BF3-2552-4EB10C1F4B24}"/>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5" name="Footer Placeholder 4">
            <a:extLst>
              <a:ext uri="{FF2B5EF4-FFF2-40B4-BE49-F238E27FC236}">
                <a16:creationId xmlns:a16="http://schemas.microsoft.com/office/drawing/2014/main" id="{0B87E1A8-EC1D-178C-18DF-7203BD560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CC643-09FE-B453-3C51-AA9EFB3DF1EC}"/>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835678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535E-52C6-74B6-4FC6-83083186AE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28BD7-6351-7653-51DA-AA58F6022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C6756D-2E87-1B33-DC64-D8D9AD3C70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B9E77-8368-BD73-F301-0DFB6EB368D7}"/>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6" name="Footer Placeholder 5">
            <a:extLst>
              <a:ext uri="{FF2B5EF4-FFF2-40B4-BE49-F238E27FC236}">
                <a16:creationId xmlns:a16="http://schemas.microsoft.com/office/drawing/2014/main" id="{F2171573-05C2-9C7A-23A1-8A8203052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74B84-5676-74DF-4AC1-3559DBA5EF1F}"/>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2213125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B944-E403-9006-4555-A22B5ED6D2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AB90E2-1A1A-E3FF-01AD-A7CC0EBF1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DBCB1-8E74-F422-6A50-9AD69CA60F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30CA3-297C-ABF9-86C5-C9C0F7E951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D24F04-9BC9-66F2-9211-87F602AEF1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C917BA-9B8E-A0F9-778E-ADF0C5117446}"/>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8" name="Footer Placeholder 7">
            <a:extLst>
              <a:ext uri="{FF2B5EF4-FFF2-40B4-BE49-F238E27FC236}">
                <a16:creationId xmlns:a16="http://schemas.microsoft.com/office/drawing/2014/main" id="{93C16572-A74A-6695-3A9F-12F5873841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776DB6-8D49-C2C9-BCC4-6808D52FF1D9}"/>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1702736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9554-482B-D54D-E6D5-3C75ACC69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AB848-D249-DF32-80CB-E9A0CA7B6EB4}"/>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4" name="Footer Placeholder 3">
            <a:extLst>
              <a:ext uri="{FF2B5EF4-FFF2-40B4-BE49-F238E27FC236}">
                <a16:creationId xmlns:a16="http://schemas.microsoft.com/office/drawing/2014/main" id="{DF8521DC-9F00-42EA-FAF7-0DD53DB99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057CF-9DA5-234A-456F-EC2C2AF09AE1}"/>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293492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12E44-12AF-573D-7A96-3572D0F174D8}"/>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3" name="Footer Placeholder 2">
            <a:extLst>
              <a:ext uri="{FF2B5EF4-FFF2-40B4-BE49-F238E27FC236}">
                <a16:creationId xmlns:a16="http://schemas.microsoft.com/office/drawing/2014/main" id="{C79D3EF5-9755-D605-16A7-0515E3820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A82926-278A-A192-61BB-39FAF22E1711}"/>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351431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8A54-06BE-4FB8-F860-A65BE629DB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47E3B-62DD-D9A4-2AF2-1ACC93B22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18B0F-273C-5D2C-406A-CC24C3DDD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5CF7F-9B9A-FD2B-2210-9BB0BEA344F9}"/>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6" name="Footer Placeholder 5">
            <a:extLst>
              <a:ext uri="{FF2B5EF4-FFF2-40B4-BE49-F238E27FC236}">
                <a16:creationId xmlns:a16="http://schemas.microsoft.com/office/drawing/2014/main" id="{3721472D-75D7-0E9F-3A30-0B8A39856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24D6C-8B5E-F265-87DA-8F21D4F6D6CB}"/>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305948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459F-2D6D-7CBB-540B-5161298AB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9BDF3-D996-D257-7FCD-2C1A8D12A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415143-7D5B-3C81-E6A0-477405DAD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21779-673B-48DB-702E-AC88DD605E0E}"/>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6" name="Footer Placeholder 5">
            <a:extLst>
              <a:ext uri="{FF2B5EF4-FFF2-40B4-BE49-F238E27FC236}">
                <a16:creationId xmlns:a16="http://schemas.microsoft.com/office/drawing/2014/main" id="{0CA720BC-4DD8-CD60-2885-B224C9D37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0BD69-D0C9-C9F5-130A-75A1E1C586E7}"/>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3356976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E390-C642-19C6-38E3-10B9E1087C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ED9D39-BC6B-ABF4-3794-9D0970761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05325-3154-C159-363D-051F83F8A76E}"/>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5" name="Footer Placeholder 4">
            <a:extLst>
              <a:ext uri="{FF2B5EF4-FFF2-40B4-BE49-F238E27FC236}">
                <a16:creationId xmlns:a16="http://schemas.microsoft.com/office/drawing/2014/main" id="{62759E61-1EA8-ED52-FBDE-21CD36817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554D3-9FC3-115D-8FC8-D1DEC60C5A58}"/>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3703462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5FEF7-65DB-1EDB-3EB8-C12759E1BD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73DC4C-A513-9688-0E7B-78CD258E48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1808F-9E92-CCF2-834E-A31986AE3F6D}"/>
              </a:ext>
            </a:extLst>
          </p:cNvPr>
          <p:cNvSpPr>
            <a:spLocks noGrp="1"/>
          </p:cNvSpPr>
          <p:nvPr>
            <p:ph type="dt" sz="half" idx="10"/>
          </p:nvPr>
        </p:nvSpPr>
        <p:spPr/>
        <p:txBody>
          <a:bodyPr/>
          <a:lstStyle/>
          <a:p>
            <a:fld id="{E884B3B4-344F-4796-A71E-BEA9DEEA064E}" type="datetimeFigureOut">
              <a:rPr lang="en-US" smtClean="0"/>
              <a:t>5/8/2026</a:t>
            </a:fld>
            <a:endParaRPr lang="en-US"/>
          </a:p>
        </p:txBody>
      </p:sp>
      <p:sp>
        <p:nvSpPr>
          <p:cNvPr id="5" name="Footer Placeholder 4">
            <a:extLst>
              <a:ext uri="{FF2B5EF4-FFF2-40B4-BE49-F238E27FC236}">
                <a16:creationId xmlns:a16="http://schemas.microsoft.com/office/drawing/2014/main" id="{5168BD77-9354-84E3-BBC7-0A2B1B8A0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D4F83-58A2-F536-97A0-C20ECAB53D7D}"/>
              </a:ext>
            </a:extLst>
          </p:cNvPr>
          <p:cNvSpPr>
            <a:spLocks noGrp="1"/>
          </p:cNvSpPr>
          <p:nvPr>
            <p:ph type="sldNum" sz="quarter" idx="12"/>
          </p:nvPr>
        </p:nvSpPr>
        <p:spPr/>
        <p:txBody>
          <a:bodyPr/>
          <a:lstStyle/>
          <a:p>
            <a:fld id="{DE0C7993-9164-49A4-BCD7-247F35DB3738}" type="slidenum">
              <a:rPr lang="en-US" smtClean="0"/>
              <a:t>‹#›</a:t>
            </a:fld>
            <a:endParaRPr lang="en-US"/>
          </a:p>
        </p:txBody>
      </p:sp>
    </p:spTree>
    <p:extLst>
      <p:ext uri="{BB962C8B-B14F-4D97-AF65-F5344CB8AC3E}">
        <p14:creationId xmlns:p14="http://schemas.microsoft.com/office/powerpoint/2010/main" val="348287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308300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6BD8BD-A92F-48CE-8189-3EA0B7E434E5}"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234995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6BD8BD-A92F-48CE-8189-3EA0B7E434E5}" type="datetimeFigureOut">
              <a:rPr lang="en-US" smtClean="0"/>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156163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180707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418605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76BD8BD-A92F-48CE-8189-3EA0B7E434E5}" type="datetimeFigureOut">
              <a:rPr lang="en-US" smtClean="0"/>
              <a:t>5/8/2026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9553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6BD8BD-A92F-48CE-8189-3EA0B7E434E5}"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34217-771E-4F88-AF78-3899C565EE47}" type="slidenum">
              <a:rPr lang="en-US" smtClean="0"/>
              <a:t>‹#›</a:t>
            </a:fld>
            <a:endParaRPr lang="en-US"/>
          </a:p>
        </p:txBody>
      </p:sp>
    </p:spTree>
    <p:extLst>
      <p:ext uri="{BB962C8B-B14F-4D97-AF65-F5344CB8AC3E}">
        <p14:creationId xmlns:p14="http://schemas.microsoft.com/office/powerpoint/2010/main" val="250838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6BD8BD-A92F-48CE-8189-3EA0B7E434E5}" type="datetimeFigureOut">
              <a:rPr lang="en-US" smtClean="0"/>
              <a:t>5/8/2026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6D34217-771E-4F88-AF78-3899C565EE47}" type="slidenum">
              <a:rPr lang="en-US" smtClean="0"/>
              <a:t>‹#›</a:t>
            </a:fld>
            <a:endParaRPr lang="en-US"/>
          </a:p>
        </p:txBody>
      </p:sp>
    </p:spTree>
    <p:extLst>
      <p:ext uri="{BB962C8B-B14F-4D97-AF65-F5344CB8AC3E}">
        <p14:creationId xmlns:p14="http://schemas.microsoft.com/office/powerpoint/2010/main" val="7877209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377DE-40FF-6AC5-2ED0-03D52E059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1F3A8-CA65-A076-F150-37A17BDF4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B3AE1-4D5C-C97F-832D-30C9E4AE19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84B3B4-344F-4796-A71E-BEA9DEEA064E}" type="datetimeFigureOut">
              <a:rPr lang="en-US" smtClean="0"/>
              <a:t>5/8/2026</a:t>
            </a:fld>
            <a:endParaRPr lang="en-US"/>
          </a:p>
        </p:txBody>
      </p:sp>
      <p:sp>
        <p:nvSpPr>
          <p:cNvPr id="5" name="Footer Placeholder 4">
            <a:extLst>
              <a:ext uri="{FF2B5EF4-FFF2-40B4-BE49-F238E27FC236}">
                <a16:creationId xmlns:a16="http://schemas.microsoft.com/office/drawing/2014/main" id="{D5ED121C-DE29-9539-3FC2-9D6E837BA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FEB2EB-975B-A392-A6A1-7FEA31C34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0C7993-9164-49A4-BCD7-247F35DB3738}" type="slidenum">
              <a:rPr lang="en-US" smtClean="0"/>
              <a:t>‹#›</a:t>
            </a:fld>
            <a:endParaRPr lang="en-US"/>
          </a:p>
        </p:txBody>
      </p:sp>
    </p:spTree>
    <p:extLst>
      <p:ext uri="{BB962C8B-B14F-4D97-AF65-F5344CB8AC3E}">
        <p14:creationId xmlns:p14="http://schemas.microsoft.com/office/powerpoint/2010/main" val="8961709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vlegislature.gov/Bill_Status/bills_text.cfm?billdoc=sb729%20intr.htm&amp;yr=2026&amp;sesstype=RS&amp;i=72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ccf.georgetown.edu/2026/03/16/how-are-h-r-1-cuts-and-changes-to-medicaid-and-snap-playing-out-in-2026-state-legislative-sessions-so-fa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cf.georgetown.edu/2026/03/16/how-are-h-r-1-cuts-and-changes-to-medicaid-and-snap-playing-out-in-2026-state-legislative-sessions-so-fa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kff.org/medicaid/understanding-the-impact-of-medicaid-premiums-cost-sharing-updated-evidence-from-the-literature-and-section-1115-waive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bpp.org/research/health/a-guide-to-reducing-coverage-losses-through-effective-implementation-of-medicaid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kffhealthnews.org/insurance/federal-medicaid-work-rules-one-three-months-indiana-missour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kff.org/medicaid/5-key-facts-about-medicaid-work-requiremen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macpac.gov/wp-content/uploads/2020/01/Health-Care-Related-Taxes-in-Medicaid.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kff.org/medicaid/5-key-facts-about-medicaid-and-provider-tax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hildrenshospitals.org/news/cha-blog/2025/06/3-ways-hr-1-puts-kids-health-care-at-ris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kff.org/medicaid/reconciliation-language-could-lead-to-cuts-in-medicaid-state-directed-payments-to-hospitals-and-nursing-facilities/"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kff.org/medicaid/how-might-federal-medicaid-cuts-in-the-enacted-reconciliation-package-affect-rural-areas/"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bo.gov/system/files/2025-09/60661-340B-program.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svg"/><Relationship Id="rId1" Type="http://schemas.openxmlformats.org/officeDocument/2006/relationships/slideLayout" Target="../slideLayouts/slideLayout18.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hyperlink" Target="https://www.washingtonpost.com/opinions/2026/04/18/340b-drug-discounts-hospitals-have-become-corporate-welfa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hrma.org/blog/new-year-same-exploitation-of-the-340b-pro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bo.gov/system/files/2025-09/60661-340B-program.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340breport.com/trackers/contract-pharmacy-protection-bill/" TargetMode="Externa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svg"/><Relationship Id="rId4"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https://www.mother.ly/parenting/dr-brene-brown-marble-jar-trust-kids/"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sv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kff.org/health-policy-101-Medicai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kff.org/medicaid/5-key-facts-about-children-with-special-health-care-needs-and-medicai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ff.org/health-policy-101-Medicai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hildrenshospitals.org/content/public-policy/reference-material/medicaids-role-for-kids-and-childrens-hospital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ha.org/fact-sheets/2026-03-02-fact-sheet-Medica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nann.org/wp-content/uploads/2025/04/2023_cha_medicaid-payment-8d2.pdf#:~:text=Medicaid%2C%20on%20average%2C%20provides%20health%20insurance%20coverage,some%20children's%20hospitals%20patient%20mix%2C%20closer%20t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cf.georgetown.edu/2025/07/25/fraud-and-abuse-against-medicaid-the-truth-about-the-budget-reconciliation-law/"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1" name="Freeform: Shape 20">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431BE-CE11-A39D-94E4-0EA241777594}"/>
              </a:ext>
            </a:extLst>
          </p:cNvPr>
          <p:cNvSpPr>
            <a:spLocks noGrp="1"/>
          </p:cNvSpPr>
          <p:nvPr>
            <p:ph type="ctrTitle"/>
          </p:nvPr>
        </p:nvSpPr>
        <p:spPr>
          <a:xfrm>
            <a:off x="965505" y="623572"/>
            <a:ext cx="10260990" cy="3130124"/>
          </a:xfrm>
        </p:spPr>
        <p:txBody>
          <a:bodyPr>
            <a:normAutofit/>
          </a:bodyPr>
          <a:lstStyle/>
          <a:p>
            <a:pPr algn="ctr">
              <a:lnSpc>
                <a:spcPct val="90000"/>
              </a:lnSpc>
            </a:pPr>
            <a:r>
              <a:rPr lang="en-US" sz="5000" dirty="0"/>
              <a:t>Medicaid &amp; 340B: What’s at Stake for Children’s Hospitals and How You Can Help</a:t>
            </a:r>
          </a:p>
        </p:txBody>
      </p:sp>
      <p:sp>
        <p:nvSpPr>
          <p:cNvPr id="3" name="Subtitle 2">
            <a:extLst>
              <a:ext uri="{FF2B5EF4-FFF2-40B4-BE49-F238E27FC236}">
                <a16:creationId xmlns:a16="http://schemas.microsoft.com/office/drawing/2014/main" id="{4AAB7BCE-B2FE-0C97-18C5-FADC361F43DD}"/>
              </a:ext>
            </a:extLst>
          </p:cNvPr>
          <p:cNvSpPr>
            <a:spLocks noGrp="1"/>
          </p:cNvSpPr>
          <p:nvPr>
            <p:ph type="subTitle" idx="1"/>
          </p:nvPr>
        </p:nvSpPr>
        <p:spPr>
          <a:xfrm>
            <a:off x="965505" y="4777380"/>
            <a:ext cx="10260990" cy="1209763"/>
          </a:xfrm>
        </p:spPr>
        <p:txBody>
          <a:bodyPr>
            <a:normAutofit lnSpcReduction="10000"/>
          </a:bodyPr>
          <a:lstStyle/>
          <a:p>
            <a:pPr algn="ctr">
              <a:lnSpc>
                <a:spcPct val="90000"/>
              </a:lnSpc>
            </a:pPr>
            <a:r>
              <a:rPr lang="en-US" sz="1400" dirty="0">
                <a:solidFill>
                  <a:schemeClr val="bg2"/>
                </a:solidFill>
              </a:rPr>
              <a:t>Hailey Ritchie, JD</a:t>
            </a:r>
          </a:p>
          <a:p>
            <a:pPr algn="ctr">
              <a:lnSpc>
                <a:spcPct val="90000"/>
              </a:lnSpc>
            </a:pPr>
            <a:r>
              <a:rPr lang="en-US" sz="1400" dirty="0">
                <a:solidFill>
                  <a:schemeClr val="bg2"/>
                </a:solidFill>
              </a:rPr>
              <a:t>Chief Health Policy Officer for University of Utah Health</a:t>
            </a:r>
          </a:p>
          <a:p>
            <a:pPr algn="ctr">
              <a:lnSpc>
                <a:spcPct val="90000"/>
              </a:lnSpc>
            </a:pPr>
            <a:r>
              <a:rPr lang="en-US" sz="1400" dirty="0">
                <a:solidFill>
                  <a:schemeClr val="bg2"/>
                </a:solidFill>
              </a:rPr>
              <a:t>Associate General Counsel</a:t>
            </a:r>
          </a:p>
          <a:p>
            <a:pPr algn="ctr">
              <a:lnSpc>
                <a:spcPct val="90000"/>
              </a:lnSpc>
            </a:pPr>
            <a:r>
              <a:rPr lang="en-US" sz="1400" dirty="0">
                <a:solidFill>
                  <a:schemeClr val="bg2"/>
                </a:solidFill>
              </a:rPr>
              <a:t>University of Utah</a:t>
            </a:r>
          </a:p>
        </p:txBody>
      </p:sp>
    </p:spTree>
    <p:extLst>
      <p:ext uri="{BB962C8B-B14F-4D97-AF65-F5344CB8AC3E}">
        <p14:creationId xmlns:p14="http://schemas.microsoft.com/office/powerpoint/2010/main" val="390669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198698-37C6-646D-5E5B-970E638D7612}"/>
              </a:ext>
            </a:extLst>
          </p:cNvPr>
          <p:cNvGraphicFramePr>
            <a:graphicFrameLocks noGrp="1"/>
          </p:cNvGraphicFramePr>
          <p:nvPr>
            <p:extLst>
              <p:ext uri="{D42A27DB-BD31-4B8C-83A1-F6EECF244321}">
                <p14:modId xmlns:p14="http://schemas.microsoft.com/office/powerpoint/2010/main" val="79201072"/>
              </p:ext>
            </p:extLst>
          </p:nvPr>
        </p:nvGraphicFramePr>
        <p:xfrm>
          <a:off x="438151" y="649064"/>
          <a:ext cx="8800498" cy="5537835"/>
        </p:xfrm>
        <a:graphic>
          <a:graphicData uri="http://schemas.openxmlformats.org/drawingml/2006/table">
            <a:tbl>
              <a:tblPr firstRow="1" bandRow="1">
                <a:tableStyleId>{5C22544A-7EE6-4342-B048-85BDC9FD1C3A}</a:tableStyleId>
              </a:tblPr>
              <a:tblGrid>
                <a:gridCol w="1959060">
                  <a:extLst>
                    <a:ext uri="{9D8B030D-6E8A-4147-A177-3AD203B41FA5}">
                      <a16:colId xmlns:a16="http://schemas.microsoft.com/office/drawing/2014/main" val="926910366"/>
                    </a:ext>
                  </a:extLst>
                </a:gridCol>
                <a:gridCol w="2026508">
                  <a:extLst>
                    <a:ext uri="{9D8B030D-6E8A-4147-A177-3AD203B41FA5}">
                      <a16:colId xmlns:a16="http://schemas.microsoft.com/office/drawing/2014/main" val="2527893365"/>
                    </a:ext>
                  </a:extLst>
                </a:gridCol>
                <a:gridCol w="2891481">
                  <a:extLst>
                    <a:ext uri="{9D8B030D-6E8A-4147-A177-3AD203B41FA5}">
                      <a16:colId xmlns:a16="http://schemas.microsoft.com/office/drawing/2014/main" val="934059312"/>
                    </a:ext>
                  </a:extLst>
                </a:gridCol>
                <a:gridCol w="1923449">
                  <a:extLst>
                    <a:ext uri="{9D8B030D-6E8A-4147-A177-3AD203B41FA5}">
                      <a16:colId xmlns:a16="http://schemas.microsoft.com/office/drawing/2014/main" val="2196175306"/>
                    </a:ext>
                  </a:extLst>
                </a:gridCol>
              </a:tblGrid>
              <a:tr h="8439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Medicaid Provision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Before H.R. 1</a:t>
                      </a:r>
                    </a:p>
                  </a:txBody>
                  <a:tcPr anchor="ctr"/>
                </a:tc>
                <a:tc>
                  <a:txBody>
                    <a:bodyPr/>
                    <a:lstStyle/>
                    <a:p>
                      <a:pPr algn="ctr"/>
                      <a:r>
                        <a:rPr lang="en-US" sz="1800" dirty="0"/>
                        <a:t>After H.R. 1</a:t>
                      </a:r>
                    </a:p>
                  </a:txBody>
                  <a:tcPr anchor="ctr"/>
                </a:tc>
                <a:tc>
                  <a:txBody>
                    <a:bodyPr/>
                    <a:lstStyle/>
                    <a:p>
                      <a:pPr algn="ctr"/>
                      <a:r>
                        <a:rPr lang="en-US" sz="1800" dirty="0"/>
                        <a:t>Impact</a:t>
                      </a:r>
                    </a:p>
                  </a:txBody>
                  <a:tcPr anchor="ctr"/>
                </a:tc>
                <a:extLst>
                  <a:ext uri="{0D108BD9-81ED-4DB2-BD59-A6C34878D82A}">
                    <a16:rowId xmlns:a16="http://schemas.microsoft.com/office/drawing/2014/main" val="30373378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Immigrant Eligibility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Individuals who are lawfully present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Effective 10/1/2026, legal permanent residents, certain Cuban and Haitian immigrants, and Compact of Free Association migrants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Individuals with temporary protected status, refugees, &amp; asylees lose coverage</a:t>
                      </a:r>
                    </a:p>
                  </a:txBody>
                  <a:tcPr anchor="ctr"/>
                </a:tc>
                <a:extLst>
                  <a:ext uri="{0D108BD9-81ED-4DB2-BD59-A6C34878D82A}">
                    <a16:rowId xmlns:a16="http://schemas.microsoft.com/office/drawing/2014/main" val="145881556"/>
                  </a:ext>
                </a:extLst>
              </a:tr>
              <a:tr h="370840">
                <a:tc>
                  <a:txBody>
                    <a:bodyPr/>
                    <a:lstStyle/>
                    <a:p>
                      <a:r>
                        <a:rPr lang="en-US" sz="1600" b="1" dirty="0"/>
                        <a:t>Eligibility Redeterminations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Redeterminations at least every 12 months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Effective 12/31/2026, adults in expansion population = every 6 months</a:t>
                      </a:r>
                    </a:p>
                  </a:txBody>
                  <a:tcPr anchor="ctr"/>
                </a:tc>
                <a:tc>
                  <a:txBody>
                    <a:bodyPr/>
                    <a:lstStyle/>
                    <a:p>
                      <a:r>
                        <a:rPr lang="en-US" sz="1400" dirty="0"/>
                        <a:t>Loss of coverage</a:t>
                      </a:r>
                    </a:p>
                  </a:txBody>
                  <a:tcPr anchor="ctr"/>
                </a:tc>
                <a:extLst>
                  <a:ext uri="{0D108BD9-81ED-4DB2-BD59-A6C34878D82A}">
                    <a16:rowId xmlns:a16="http://schemas.microsoft.com/office/drawing/2014/main" val="3834509011"/>
                  </a:ext>
                </a:extLst>
              </a:tr>
              <a:tr h="370840">
                <a:tc>
                  <a:txBody>
                    <a:bodyPr/>
                    <a:lstStyle/>
                    <a:p>
                      <a:r>
                        <a:rPr lang="en-US" sz="1600" b="1" dirty="0"/>
                        <a:t>Emergency Medicaid</a:t>
                      </a:r>
                    </a:p>
                  </a:txBody>
                  <a:tcPr anchor="ctr"/>
                </a:tc>
                <a:tc>
                  <a:txBody>
                    <a:bodyPr/>
                    <a:lstStyle/>
                    <a:p>
                      <a:pPr marL="0" indent="0" algn="l">
                        <a:spcBef>
                          <a:spcPts val="1200"/>
                        </a:spcBef>
                        <a:buFont typeface="Arial" panose="020B0604020202020204" pitchFamily="34" charset="0"/>
                        <a:buNone/>
                      </a:pPr>
                      <a:r>
                        <a:rPr lang="en-US" sz="1400" dirty="0"/>
                        <a:t>Emergency Medicaid reimburses hospitals for cost of emergency care provided to individuals who would qualify for Medicaid but for their immigration status (EMTALA)</a:t>
                      </a:r>
                    </a:p>
                    <a:p>
                      <a:pPr marL="0" indent="0" algn="l">
                        <a:spcBef>
                          <a:spcPts val="1200"/>
                        </a:spcBef>
                        <a:buFont typeface="Arial" panose="020B0604020202020204" pitchFamily="34" charset="0"/>
                        <a:buNone/>
                      </a:pPr>
                      <a:r>
                        <a:rPr lang="en-US" sz="1400" dirty="0"/>
                        <a:t>90% federal match for expansion adults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Effective 10/1/2026, federal match = regular match rate</a:t>
                      </a:r>
                    </a:p>
                  </a:txBody>
                  <a:tcPr/>
                </a:tc>
                <a:tc>
                  <a:txBody>
                    <a:bodyPr/>
                    <a:lstStyle/>
                    <a:p>
                      <a:r>
                        <a:rPr lang="en-US" sz="1400" dirty="0"/>
                        <a:t>Increased costs for states</a:t>
                      </a:r>
                    </a:p>
                  </a:txBody>
                  <a:tcPr/>
                </a:tc>
                <a:extLst>
                  <a:ext uri="{0D108BD9-81ED-4DB2-BD59-A6C34878D82A}">
                    <a16:rowId xmlns:a16="http://schemas.microsoft.com/office/drawing/2014/main" val="3436581798"/>
                  </a:ext>
                </a:extLst>
              </a:tr>
            </a:tbl>
          </a:graphicData>
        </a:graphic>
      </p:graphicFrame>
      <p:sp>
        <p:nvSpPr>
          <p:cNvPr id="3" name="Speech Bubble: Rectangle 2">
            <a:extLst>
              <a:ext uri="{FF2B5EF4-FFF2-40B4-BE49-F238E27FC236}">
                <a16:creationId xmlns:a16="http://schemas.microsoft.com/office/drawing/2014/main" id="{DC8C2A1F-636E-F78F-9EF3-E79A5BFD8BA6}"/>
              </a:ext>
            </a:extLst>
          </p:cNvPr>
          <p:cNvSpPr/>
          <p:nvPr/>
        </p:nvSpPr>
        <p:spPr>
          <a:xfrm>
            <a:off x="9737122" y="1994764"/>
            <a:ext cx="2207913" cy="3064476"/>
          </a:xfrm>
          <a:prstGeom prst="wedgeRectCallout">
            <a:avLst>
              <a:gd name="adj1" fmla="val -84559"/>
              <a:gd name="adj2" fmla="val -1527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April 2023: unwinding of continuous eligibility</a:t>
            </a:r>
          </a:p>
          <a:p>
            <a:pPr algn="ctr"/>
            <a:endParaRPr lang="en-US" sz="1600" dirty="0"/>
          </a:p>
          <a:p>
            <a:pPr algn="ctr"/>
            <a:endParaRPr lang="en-US" sz="1600" dirty="0"/>
          </a:p>
          <a:p>
            <a:pPr algn="ctr"/>
            <a:endParaRPr lang="en-US" sz="1600" dirty="0"/>
          </a:p>
          <a:p>
            <a:pPr algn="ctr"/>
            <a:endParaRPr lang="en-US" sz="1600" dirty="0"/>
          </a:p>
          <a:p>
            <a:pPr algn="ctr"/>
            <a:r>
              <a:rPr lang="en-US" sz="1600" dirty="0"/>
              <a:t>May 2024: disenrollment of 5.22M kids in Medicaid </a:t>
            </a:r>
          </a:p>
        </p:txBody>
      </p:sp>
      <p:sp>
        <p:nvSpPr>
          <p:cNvPr id="4" name="Arrow: Down 3">
            <a:extLst>
              <a:ext uri="{FF2B5EF4-FFF2-40B4-BE49-F238E27FC236}">
                <a16:creationId xmlns:a16="http://schemas.microsoft.com/office/drawing/2014/main" id="{8C9DDF5B-DC0C-F155-ADB8-50F9680B2C59}"/>
              </a:ext>
            </a:extLst>
          </p:cNvPr>
          <p:cNvSpPr/>
          <p:nvPr/>
        </p:nvSpPr>
        <p:spPr>
          <a:xfrm>
            <a:off x="10668083" y="3231292"/>
            <a:ext cx="345989" cy="4942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6DA3FAF9-6379-E9D0-D644-C5EEF0E6D221}"/>
              </a:ext>
            </a:extLst>
          </p:cNvPr>
          <p:cNvSpPr/>
          <p:nvPr/>
        </p:nvSpPr>
        <p:spPr>
          <a:xfrm>
            <a:off x="9424257" y="1403344"/>
            <a:ext cx="2520778" cy="2259583"/>
          </a:xfrm>
          <a:prstGeom prst="wedgeRectCallout">
            <a:avLst>
              <a:gd name="adj1" fmla="val -66911"/>
              <a:gd name="adj2" fmla="val -28663"/>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dirty="0"/>
              <a:t>New Mexico</a:t>
            </a:r>
            <a:r>
              <a:rPr lang="en-US" sz="1600" dirty="0"/>
              <a:t>: state budget included $40M in state funds for coverage for lawfully present immigrant Medicaid enrollees</a:t>
            </a:r>
          </a:p>
        </p:txBody>
      </p:sp>
      <p:sp>
        <p:nvSpPr>
          <p:cNvPr id="9" name="Speech Bubble: Rectangle 8">
            <a:extLst>
              <a:ext uri="{FF2B5EF4-FFF2-40B4-BE49-F238E27FC236}">
                <a16:creationId xmlns:a16="http://schemas.microsoft.com/office/drawing/2014/main" id="{D68BB91D-4A27-338B-B439-8E26C57AF430}"/>
              </a:ext>
            </a:extLst>
          </p:cNvPr>
          <p:cNvSpPr/>
          <p:nvPr/>
        </p:nvSpPr>
        <p:spPr>
          <a:xfrm>
            <a:off x="4699770" y="4036186"/>
            <a:ext cx="6314302" cy="2259582"/>
          </a:xfrm>
          <a:prstGeom prst="wedgeRectCallout">
            <a:avLst>
              <a:gd name="adj1" fmla="val -7917"/>
              <a:gd name="adj2" fmla="val -7968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600" b="1" dirty="0"/>
              <a:t>Indiana</a:t>
            </a:r>
            <a:r>
              <a:rPr lang="en-US" sz="1600" dirty="0"/>
              <a:t>: SB 1 requires biannual redeterminations for most non-elderly, non-disabled adults, not just the expansion adults. </a:t>
            </a:r>
          </a:p>
          <a:p>
            <a:pPr algn="ctr"/>
            <a:endParaRPr lang="en-US" sz="1600" b="1" dirty="0">
              <a:hlinkClick r:id="rId3"/>
            </a:endParaRPr>
          </a:p>
          <a:p>
            <a:pPr algn="ctr"/>
            <a:r>
              <a:rPr lang="en-US" sz="1600" b="1" dirty="0"/>
              <a:t>West Virginia</a:t>
            </a:r>
            <a:r>
              <a:rPr lang="en-US" sz="1600" dirty="0"/>
              <a:t>: SB 729 requires biannual redeterminations to the entire Medicaid population</a:t>
            </a:r>
          </a:p>
          <a:p>
            <a:pPr algn="ctr"/>
            <a:endParaRPr lang="en-US" sz="1600" b="1" dirty="0"/>
          </a:p>
          <a:p>
            <a:pPr algn="ctr"/>
            <a:r>
              <a:rPr lang="en-US" sz="1600" b="1" dirty="0"/>
              <a:t>Virginia</a:t>
            </a:r>
            <a:r>
              <a:rPr lang="en-US" sz="1600" dirty="0"/>
              <a:t>: workgroup focused on mitigating disenrollment of kids </a:t>
            </a:r>
          </a:p>
        </p:txBody>
      </p:sp>
      <p:sp>
        <p:nvSpPr>
          <p:cNvPr id="5" name="TextBox 4">
            <a:extLst>
              <a:ext uri="{FF2B5EF4-FFF2-40B4-BE49-F238E27FC236}">
                <a16:creationId xmlns:a16="http://schemas.microsoft.com/office/drawing/2014/main" id="{6C206427-CBAC-DAEF-0FE7-AFFE309547BF}"/>
              </a:ext>
            </a:extLst>
          </p:cNvPr>
          <p:cNvSpPr txBox="1"/>
          <p:nvPr/>
        </p:nvSpPr>
        <p:spPr>
          <a:xfrm>
            <a:off x="509378" y="6352116"/>
            <a:ext cx="11173243" cy="461665"/>
          </a:xfrm>
          <a:prstGeom prst="rect">
            <a:avLst/>
          </a:prstGeom>
          <a:noFill/>
        </p:spPr>
        <p:txBody>
          <a:bodyPr wrap="square" rtlCol="0">
            <a:spAutoFit/>
          </a:bodyPr>
          <a:lstStyle/>
          <a:p>
            <a:r>
              <a:rPr lang="en-US" sz="800" dirty="0"/>
              <a:t>Mark L. Hudak, James M. Perrin, Jennifer D. Kusma, Jean L. Raphael, Committee on Child Health Financing; Medicaid and the Children’s Health Insurance Program: Technical Report. </a:t>
            </a:r>
            <a:r>
              <a:rPr lang="en-US" sz="800" i="1" dirty="0"/>
              <a:t>Pediatrics</a:t>
            </a:r>
            <a:r>
              <a:rPr lang="en-US" sz="800" dirty="0"/>
              <a:t> March 2026; 157 (3): e2025075749. 10.1542/peds.2025-075749; Jade Little, </a:t>
            </a:r>
            <a:r>
              <a:rPr lang="en-US" sz="800" i="1" dirty="0"/>
              <a:t>How are H.R. 1 Cuts and Changes to Medicaid and SNAP Playing out in 2026 State Legislative Sessions So Far? </a:t>
            </a:r>
            <a:r>
              <a:rPr lang="en-US" sz="800" cap="small" dirty="0"/>
              <a:t>Georgetown Univ. McCourt Sch. Of Public Policy Ctr. for Children &amp; Families (</a:t>
            </a:r>
            <a:r>
              <a:rPr lang="en-US" sz="800" dirty="0"/>
              <a:t>Mar. 16, 2026), </a:t>
            </a:r>
            <a:r>
              <a:rPr lang="en-US" sz="800" dirty="0">
                <a:hlinkClick r:id="rId4"/>
              </a:rPr>
              <a:t>https://ccf.georgetown.edu/2026/03/16/how-are-h-r-1-cuts-and-changes-to-medicaid-and-snap-playing-out-in-2026-state-legislative-sessions-so-far/</a:t>
            </a:r>
            <a:r>
              <a:rPr lang="en-US" sz="800" dirty="0"/>
              <a:t>. </a:t>
            </a:r>
          </a:p>
        </p:txBody>
      </p:sp>
    </p:spTree>
    <p:extLst>
      <p:ext uri="{BB962C8B-B14F-4D97-AF65-F5344CB8AC3E}">
        <p14:creationId xmlns:p14="http://schemas.microsoft.com/office/powerpoint/2010/main" val="146576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F4AA4A-6C27-21FC-2843-A4DA3E4AA621}"/>
              </a:ext>
            </a:extLst>
          </p:cNvPr>
          <p:cNvGraphicFramePr>
            <a:graphicFrameLocks noGrp="1"/>
          </p:cNvGraphicFramePr>
          <p:nvPr>
            <p:extLst>
              <p:ext uri="{D42A27DB-BD31-4B8C-83A1-F6EECF244321}">
                <p14:modId xmlns:p14="http://schemas.microsoft.com/office/powerpoint/2010/main" val="551915844"/>
              </p:ext>
            </p:extLst>
          </p:nvPr>
        </p:nvGraphicFramePr>
        <p:xfrm>
          <a:off x="895056" y="678661"/>
          <a:ext cx="8991600" cy="5172075"/>
        </p:xfrm>
        <a:graphic>
          <a:graphicData uri="http://schemas.openxmlformats.org/drawingml/2006/table">
            <a:tbl>
              <a:tblPr firstRow="1" bandRow="1">
                <a:tableStyleId>{5C22544A-7EE6-4342-B048-85BDC9FD1C3A}</a:tableStyleId>
              </a:tblPr>
              <a:tblGrid>
                <a:gridCol w="1479630">
                  <a:extLst>
                    <a:ext uri="{9D8B030D-6E8A-4147-A177-3AD203B41FA5}">
                      <a16:colId xmlns:a16="http://schemas.microsoft.com/office/drawing/2014/main" val="926910366"/>
                    </a:ext>
                  </a:extLst>
                </a:gridCol>
                <a:gridCol w="1902078">
                  <a:extLst>
                    <a:ext uri="{9D8B030D-6E8A-4147-A177-3AD203B41FA5}">
                      <a16:colId xmlns:a16="http://schemas.microsoft.com/office/drawing/2014/main" val="2527893365"/>
                    </a:ext>
                  </a:extLst>
                </a:gridCol>
                <a:gridCol w="3608471">
                  <a:extLst>
                    <a:ext uri="{9D8B030D-6E8A-4147-A177-3AD203B41FA5}">
                      <a16:colId xmlns:a16="http://schemas.microsoft.com/office/drawing/2014/main" val="934059312"/>
                    </a:ext>
                  </a:extLst>
                </a:gridCol>
                <a:gridCol w="2001421">
                  <a:extLst>
                    <a:ext uri="{9D8B030D-6E8A-4147-A177-3AD203B41FA5}">
                      <a16:colId xmlns:a16="http://schemas.microsoft.com/office/drawing/2014/main" val="2196175306"/>
                    </a:ext>
                  </a:extLst>
                </a:gridCol>
              </a:tblGrid>
              <a:tr h="8439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Medicaid Provision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Before H.R. 1</a:t>
                      </a:r>
                    </a:p>
                  </a:txBody>
                  <a:tcPr anchor="ctr"/>
                </a:tc>
                <a:tc>
                  <a:txBody>
                    <a:bodyPr/>
                    <a:lstStyle/>
                    <a:p>
                      <a:pPr algn="ctr"/>
                      <a:r>
                        <a:rPr lang="en-US" sz="1800" dirty="0"/>
                        <a:t>After H.R. 1</a:t>
                      </a:r>
                    </a:p>
                  </a:txBody>
                  <a:tcPr anchor="ctr"/>
                </a:tc>
                <a:tc>
                  <a:txBody>
                    <a:bodyPr/>
                    <a:lstStyle/>
                    <a:p>
                      <a:pPr algn="ctr"/>
                      <a:r>
                        <a:rPr lang="en-US" sz="1800" dirty="0"/>
                        <a:t>Impact</a:t>
                      </a:r>
                    </a:p>
                  </a:txBody>
                  <a:tcPr anchor="ctr"/>
                </a:tc>
                <a:extLst>
                  <a:ext uri="{0D108BD9-81ED-4DB2-BD59-A6C34878D82A}">
                    <a16:rowId xmlns:a16="http://schemas.microsoft.com/office/drawing/2014/main" val="30373378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Verifying Enrollee Information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No verification requirement</a:t>
                      </a:r>
                    </a:p>
                  </a:txBody>
                  <a:tcPr anchor="ctr"/>
                </a:tc>
                <a:tc>
                  <a:txBody>
                    <a:bodyPr/>
                    <a:lstStyle/>
                    <a:p>
                      <a:pPr marL="171450" indent="-171450">
                        <a:spcBef>
                          <a:spcPts val="0"/>
                        </a:spcBef>
                        <a:buFont typeface="Arial" panose="020B0604020202020204" pitchFamily="34" charset="0"/>
                        <a:buChar char="•"/>
                      </a:pPr>
                      <a:r>
                        <a:rPr lang="en-US" sz="1400" dirty="0"/>
                        <a:t>Requires states to use USPS databases or MCO to verify address</a:t>
                      </a:r>
                    </a:p>
                    <a:p>
                      <a:pPr marL="171450" indent="-171450">
                        <a:spcBef>
                          <a:spcPts val="0"/>
                        </a:spcBef>
                        <a:buFont typeface="Arial" panose="020B0604020202020204" pitchFamily="34" charset="0"/>
                        <a:buChar char="•"/>
                      </a:pPr>
                      <a:r>
                        <a:rPr lang="en-US" sz="1400" dirty="0"/>
                        <a:t>No multistate enrollment</a:t>
                      </a:r>
                    </a:p>
                    <a:p>
                      <a:pPr marL="171450" indent="-171450">
                        <a:spcBef>
                          <a:spcPts val="0"/>
                        </a:spcBef>
                        <a:buFont typeface="Arial" panose="020B0604020202020204" pitchFamily="34" charset="0"/>
                        <a:buChar char="•"/>
                      </a:pPr>
                      <a:r>
                        <a:rPr lang="en-US" sz="1400" dirty="0"/>
                        <a:t>Must review Master Death File quarterly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Loss of coverage</a:t>
                      </a:r>
                    </a:p>
                  </a:txBody>
                  <a:tcPr anchor="ctr"/>
                </a:tc>
                <a:extLst>
                  <a:ext uri="{0D108BD9-81ED-4DB2-BD59-A6C34878D82A}">
                    <a16:rowId xmlns:a16="http://schemas.microsoft.com/office/drawing/2014/main" val="145881556"/>
                  </a:ext>
                </a:extLst>
              </a:tr>
              <a:tr h="370840">
                <a:tc>
                  <a:txBody>
                    <a:bodyPr/>
                    <a:lstStyle/>
                    <a:p>
                      <a:r>
                        <a:rPr lang="en-US" sz="1600" b="1" dirty="0"/>
                        <a:t>Retroactive Coverage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States must cover qualified medical expenses incurred up to 90 days prior to application</a:t>
                      </a:r>
                    </a:p>
                  </a:txBody>
                  <a:tcPr anchor="ctr"/>
                </a:tc>
                <a:tc>
                  <a:txBody>
                    <a:bodyPr/>
                    <a:lstStyle/>
                    <a:p>
                      <a:pPr marL="171450" indent="-171450">
                        <a:buFont typeface="Arial" panose="020B0604020202020204" pitchFamily="34" charset="0"/>
                        <a:buChar char="•"/>
                      </a:pPr>
                      <a:r>
                        <a:rPr lang="en-US" sz="1400" dirty="0"/>
                        <a:t>For expansion population, retroactive coverage limited to services provided 1 mo. prior to application</a:t>
                      </a:r>
                    </a:p>
                    <a:p>
                      <a:pPr marL="171450" indent="-171450">
                        <a:spcBef>
                          <a:spcPts val="0"/>
                        </a:spcBef>
                        <a:buFont typeface="Arial" panose="020B0604020202020204" pitchFamily="34" charset="0"/>
                        <a:buChar char="•"/>
                      </a:pPr>
                      <a:r>
                        <a:rPr lang="en-US" sz="1400" dirty="0"/>
                        <a:t>For all other enrollees, retroactive coverage limited to services provided 2 mo. prior to application</a:t>
                      </a:r>
                    </a:p>
                  </a:txBody>
                  <a:tcPr anchor="ctr"/>
                </a:tc>
                <a:tc>
                  <a:txBody>
                    <a:bodyPr/>
                    <a:lstStyle/>
                    <a:p>
                      <a:pPr marL="171450" indent="-171450">
                        <a:buFont typeface="Arial" panose="020B0604020202020204" pitchFamily="34" charset="0"/>
                        <a:buChar char="•"/>
                      </a:pPr>
                      <a:r>
                        <a:rPr lang="en-US" sz="1400" dirty="0"/>
                        <a:t>State savings</a:t>
                      </a:r>
                    </a:p>
                    <a:p>
                      <a:pPr marL="171450" indent="-171450">
                        <a:buFont typeface="Arial" panose="020B0604020202020204" pitchFamily="34" charset="0"/>
                        <a:buChar char="•"/>
                      </a:pPr>
                      <a:r>
                        <a:rPr lang="en-US" sz="1400" dirty="0"/>
                        <a:t>Provider losses</a:t>
                      </a:r>
                    </a:p>
                    <a:p>
                      <a:endParaRPr lang="en-US" sz="1400" dirty="0"/>
                    </a:p>
                  </a:txBody>
                  <a:tcPr anchor="ctr"/>
                </a:tc>
                <a:extLst>
                  <a:ext uri="{0D108BD9-81ED-4DB2-BD59-A6C34878D82A}">
                    <a16:rowId xmlns:a16="http://schemas.microsoft.com/office/drawing/2014/main" val="3834509011"/>
                  </a:ext>
                </a:extLst>
              </a:tr>
              <a:tr h="370840">
                <a:tc>
                  <a:txBody>
                    <a:bodyPr/>
                    <a:lstStyle/>
                    <a:p>
                      <a:r>
                        <a:rPr lang="en-US" sz="1600" b="1" dirty="0"/>
                        <a:t>Cost Sharing</a:t>
                      </a:r>
                    </a:p>
                  </a:txBody>
                  <a:tcPr anchor="ctr"/>
                </a:tc>
                <a:tc>
                  <a:txBody>
                    <a:bodyPr/>
                    <a:lstStyle/>
                    <a:p>
                      <a:pPr marL="0" indent="0" algn="l">
                        <a:spcBef>
                          <a:spcPts val="1200"/>
                        </a:spcBef>
                        <a:buFont typeface="Arial" panose="020B0604020202020204" pitchFamily="34" charset="0"/>
                        <a:buNone/>
                      </a:pPr>
                      <a:r>
                        <a:rPr lang="en-US" sz="1400" dirty="0"/>
                        <a:t>States may charge premiums and cost-sharing for Medicaid enrollees within limits (certain populations &amp; services exempt)</a:t>
                      </a:r>
                    </a:p>
                  </a:txBody>
                  <a:tcPr anchor="ctr"/>
                </a:tc>
                <a:tc>
                  <a:txBody>
                    <a:bodyPr/>
                    <a:lstStyle/>
                    <a:p>
                      <a:pPr marL="0" indent="0">
                        <a:buFont typeface="Arial" panose="020B0604020202020204" pitchFamily="34" charset="0"/>
                        <a:buNone/>
                      </a:pPr>
                      <a:r>
                        <a:rPr lang="en-US" sz="1400" dirty="0"/>
                        <a:t>Effective 10/1/2028:</a:t>
                      </a:r>
                    </a:p>
                    <a:p>
                      <a:pPr marL="171450" indent="-171450">
                        <a:buFont typeface="Arial" panose="020B0604020202020204" pitchFamily="34" charset="0"/>
                        <a:buChar char="•"/>
                      </a:pPr>
                      <a:r>
                        <a:rPr lang="en-US" sz="1400" dirty="0"/>
                        <a:t>Requires states to impose cost sharing up to $35/service on expansion adults (maintains exemptions)</a:t>
                      </a:r>
                    </a:p>
                    <a:p>
                      <a:pPr marL="171450" indent="-171450">
                        <a:buFont typeface="Arial" panose="020B0604020202020204" pitchFamily="34" charset="0"/>
                        <a:buChar char="•"/>
                      </a:pPr>
                      <a:r>
                        <a:rPr lang="en-US" sz="1400" dirty="0"/>
                        <a:t>Permits states to allow providers to deny services for failure to pay cost sharing</a:t>
                      </a:r>
                    </a:p>
                  </a:txBody>
                  <a:tcPr anchor="ctr"/>
                </a:tc>
                <a:tc>
                  <a:txBody>
                    <a:bodyPr/>
                    <a:lstStyle/>
                    <a:p>
                      <a:pPr marL="171450" indent="-171450">
                        <a:buFont typeface="Arial" panose="020B0604020202020204" pitchFamily="34" charset="0"/>
                        <a:buChar char="•"/>
                      </a:pPr>
                      <a:r>
                        <a:rPr lang="en-US" sz="1400" dirty="0"/>
                        <a:t>Limited state savings</a:t>
                      </a:r>
                    </a:p>
                    <a:p>
                      <a:pPr marL="171450" indent="-171450">
                        <a:buFont typeface="Arial" panose="020B0604020202020204" pitchFamily="34" charset="0"/>
                        <a:buChar char="•"/>
                      </a:pPr>
                      <a:r>
                        <a:rPr lang="en-US" sz="1400" dirty="0"/>
                        <a:t>Reduced coverage</a:t>
                      </a:r>
                    </a:p>
                    <a:p>
                      <a:pPr marL="171450" indent="-171450">
                        <a:buFont typeface="Arial" panose="020B0604020202020204" pitchFamily="34" charset="0"/>
                        <a:buChar char="•"/>
                      </a:pPr>
                      <a:r>
                        <a:rPr lang="en-US" sz="1400" dirty="0"/>
                        <a:t>Decreased access and use of care</a:t>
                      </a:r>
                    </a:p>
                    <a:p>
                      <a:pPr marL="171450" indent="-171450">
                        <a:buFont typeface="Arial" panose="020B0604020202020204" pitchFamily="34" charset="0"/>
                        <a:buChar char="•"/>
                      </a:pPr>
                      <a:r>
                        <a:rPr lang="en-US" sz="1400" dirty="0"/>
                        <a:t>Increased financial burden on families</a:t>
                      </a:r>
                    </a:p>
                  </a:txBody>
                  <a:tcPr anchor="ctr"/>
                </a:tc>
                <a:extLst>
                  <a:ext uri="{0D108BD9-81ED-4DB2-BD59-A6C34878D82A}">
                    <a16:rowId xmlns:a16="http://schemas.microsoft.com/office/drawing/2014/main" val="3436581798"/>
                  </a:ext>
                </a:extLst>
              </a:tr>
            </a:tbl>
          </a:graphicData>
        </a:graphic>
      </p:graphicFrame>
      <p:sp>
        <p:nvSpPr>
          <p:cNvPr id="3" name="TextBox 2">
            <a:extLst>
              <a:ext uri="{FF2B5EF4-FFF2-40B4-BE49-F238E27FC236}">
                <a16:creationId xmlns:a16="http://schemas.microsoft.com/office/drawing/2014/main" id="{246E7C01-B33D-38C4-2D03-C660AEBB3742}"/>
              </a:ext>
            </a:extLst>
          </p:cNvPr>
          <p:cNvSpPr txBox="1"/>
          <p:nvPr/>
        </p:nvSpPr>
        <p:spPr>
          <a:xfrm>
            <a:off x="675627" y="6098547"/>
            <a:ext cx="11173243" cy="584775"/>
          </a:xfrm>
          <a:prstGeom prst="rect">
            <a:avLst/>
          </a:prstGeom>
          <a:noFill/>
        </p:spPr>
        <p:txBody>
          <a:bodyPr wrap="square" rtlCol="0">
            <a:spAutoFit/>
          </a:bodyPr>
          <a:lstStyle/>
          <a:p>
            <a:r>
              <a:rPr lang="en-US" sz="800" dirty="0"/>
              <a:t>Jade Little, </a:t>
            </a:r>
            <a:r>
              <a:rPr lang="en-US" sz="800" i="1" dirty="0"/>
              <a:t>How are H.R. 1 Cuts and Changes to Medicaid and SNAP Playing out in 2026 State Legislative Sessions So Far? </a:t>
            </a:r>
            <a:r>
              <a:rPr lang="en-US" sz="800" cap="small" dirty="0"/>
              <a:t>Georgetown Univ. McCourt Sch. Of Public Policy Ctr. for Children &amp; Families (</a:t>
            </a:r>
            <a:r>
              <a:rPr lang="en-US" sz="800" dirty="0"/>
              <a:t>Mar. 16, 2026), </a:t>
            </a:r>
            <a:r>
              <a:rPr lang="en-US" sz="800" dirty="0">
                <a:hlinkClick r:id="rId3"/>
              </a:rPr>
              <a:t>https://ccf.georgetown.edu/2026/03/16/how-are-h-r-1-cuts-and-changes-to-medicaid-and-snap-playing-out-in-2026-state-legislative-sessions-so-far/</a:t>
            </a:r>
            <a:r>
              <a:rPr lang="en-US" sz="800" dirty="0"/>
              <a:t>; Madeline Guth, Meghana Ammulua, and Elizabeth Hinton, Understanding the Impact of Medicaid Premiums &amp; Cost-Sharing: Updated Evidence from the Literature and Section 1115 Waivers (KFF, Sep. 9, 2021) </a:t>
            </a:r>
            <a:r>
              <a:rPr lang="en-US" sz="800" dirty="0">
                <a:hlinkClick r:id="rId4"/>
              </a:rPr>
              <a:t>https://www.kff.org/medicaid/understanding-the-impact-of-medicaid-premiums-cost-sharing-updated-evidence-from-the-literature-and-section-1115-waivers/</a:t>
            </a:r>
            <a:r>
              <a:rPr lang="en-US" sz="800" dirty="0"/>
              <a:t> (May 6, 2026). </a:t>
            </a:r>
          </a:p>
        </p:txBody>
      </p:sp>
    </p:spTree>
    <p:extLst>
      <p:ext uri="{BB962C8B-B14F-4D97-AF65-F5344CB8AC3E}">
        <p14:creationId xmlns:p14="http://schemas.microsoft.com/office/powerpoint/2010/main" val="164664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45946FC-D21E-1CE5-6F08-396F46976869}"/>
              </a:ext>
            </a:extLst>
          </p:cNvPr>
          <p:cNvGraphicFramePr>
            <a:graphicFrameLocks noGrp="1"/>
          </p:cNvGraphicFramePr>
          <p:nvPr>
            <p:extLst>
              <p:ext uri="{D42A27DB-BD31-4B8C-83A1-F6EECF244321}">
                <p14:modId xmlns:p14="http://schemas.microsoft.com/office/powerpoint/2010/main" val="327862453"/>
              </p:ext>
            </p:extLst>
          </p:nvPr>
        </p:nvGraphicFramePr>
        <p:xfrm>
          <a:off x="618929" y="123594"/>
          <a:ext cx="8924925" cy="6215421"/>
        </p:xfrm>
        <a:graphic>
          <a:graphicData uri="http://schemas.openxmlformats.org/drawingml/2006/table">
            <a:tbl>
              <a:tblPr firstRow="1" bandRow="1">
                <a:tableStyleId>{5C22544A-7EE6-4342-B048-85BDC9FD1C3A}</a:tableStyleId>
              </a:tblPr>
              <a:tblGrid>
                <a:gridCol w="1494121">
                  <a:extLst>
                    <a:ext uri="{9D8B030D-6E8A-4147-A177-3AD203B41FA5}">
                      <a16:colId xmlns:a16="http://schemas.microsoft.com/office/drawing/2014/main" val="1281334607"/>
                    </a:ext>
                  </a:extLst>
                </a:gridCol>
                <a:gridCol w="3904283">
                  <a:extLst>
                    <a:ext uri="{9D8B030D-6E8A-4147-A177-3AD203B41FA5}">
                      <a16:colId xmlns:a16="http://schemas.microsoft.com/office/drawing/2014/main" val="3534272031"/>
                    </a:ext>
                  </a:extLst>
                </a:gridCol>
                <a:gridCol w="3526521">
                  <a:extLst>
                    <a:ext uri="{9D8B030D-6E8A-4147-A177-3AD203B41FA5}">
                      <a16:colId xmlns:a16="http://schemas.microsoft.com/office/drawing/2014/main" val="3365871718"/>
                    </a:ext>
                  </a:extLst>
                </a:gridCol>
              </a:tblGrid>
              <a:tr h="443401">
                <a:tc gridSpan="3">
                  <a:txBody>
                    <a:bodyPr/>
                    <a:lstStyle/>
                    <a:p>
                      <a:pPr algn="ctr"/>
                      <a:r>
                        <a:rPr lang="en-US" dirty="0"/>
                        <a:t>Work/Community Engagement</a:t>
                      </a: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550334388"/>
                  </a:ext>
                </a:extLst>
              </a:tr>
              <a:tr h="346580">
                <a:tc>
                  <a:txBody>
                    <a:bodyPr/>
                    <a:lstStyle/>
                    <a:p>
                      <a:pPr algn="ctr"/>
                      <a:r>
                        <a:rPr lang="en-US" sz="1600" b="1" dirty="0"/>
                        <a:t>Before H.R. 1</a:t>
                      </a:r>
                    </a:p>
                  </a:txBody>
                  <a:tcPr anchor="ctr"/>
                </a:tc>
                <a:tc>
                  <a:txBody>
                    <a:bodyPr/>
                    <a:lstStyle/>
                    <a:p>
                      <a:pPr algn="ctr"/>
                      <a:r>
                        <a:rPr lang="en-US" sz="1600" b="1" dirty="0"/>
                        <a:t>After H.R. 1 (effective 1/1/2027)</a:t>
                      </a:r>
                    </a:p>
                  </a:txBody>
                  <a:tcPr anchor="ctr"/>
                </a:tc>
                <a:tc>
                  <a:txBody>
                    <a:bodyPr/>
                    <a:lstStyle/>
                    <a:p>
                      <a:pPr algn="ctr"/>
                      <a:r>
                        <a:rPr lang="en-US" sz="1600" b="1" dirty="0"/>
                        <a:t>Impact</a:t>
                      </a:r>
                    </a:p>
                  </a:txBody>
                  <a:tcPr anchor="ctr"/>
                </a:tc>
                <a:extLst>
                  <a:ext uri="{0D108BD9-81ED-4DB2-BD59-A6C34878D82A}">
                    <a16:rowId xmlns:a16="http://schemas.microsoft.com/office/drawing/2014/main" val="1391470100"/>
                  </a:ext>
                </a:extLst>
              </a:tr>
              <a:tr h="52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States cannot* condition eligibility on meeting work requirement</a:t>
                      </a:r>
                    </a:p>
                  </a:txBody>
                  <a:tcPr anchor="ctr"/>
                </a:tc>
                <a:tc>
                  <a:txBody>
                    <a:bodyPr/>
                    <a:lstStyle/>
                    <a:p>
                      <a:pPr marL="233363" indent="-169863">
                        <a:spcBef>
                          <a:spcPts val="1200"/>
                        </a:spcBef>
                        <a:buFont typeface="Arial" panose="020B0604020202020204" pitchFamily="34" charset="0"/>
                        <a:buChar char="•"/>
                      </a:pPr>
                      <a:r>
                        <a:rPr lang="en-US" sz="1400" b="1" i="1" dirty="0"/>
                        <a:t>Before</a:t>
                      </a:r>
                      <a:r>
                        <a:rPr lang="en-US" sz="1400" dirty="0"/>
                        <a:t> becoming eligible for Medicaid, able-bodied adults age 19-64 must complete at least 80 </a:t>
                      </a:r>
                      <a:r>
                        <a:rPr lang="en-US" sz="1400" dirty="0" err="1"/>
                        <a:t>hrs</a:t>
                      </a:r>
                      <a:r>
                        <a:rPr lang="en-US" sz="1400" dirty="0"/>
                        <a:t>/</a:t>
                      </a:r>
                      <a:r>
                        <a:rPr lang="en-US" sz="1400" dirty="0" err="1"/>
                        <a:t>mo</a:t>
                      </a:r>
                      <a:r>
                        <a:rPr lang="en-US" sz="1400" dirty="0"/>
                        <a:t> of work, education, or community service (1-3 </a:t>
                      </a:r>
                      <a:r>
                        <a:rPr lang="en-US" sz="1400" dirty="0" err="1"/>
                        <a:t>mos</a:t>
                      </a:r>
                      <a:r>
                        <a:rPr lang="en-US" sz="1400" dirty="0"/>
                        <a:t>)</a:t>
                      </a:r>
                    </a:p>
                    <a:p>
                      <a:pPr marL="233363" indent="-169863">
                        <a:spcBef>
                          <a:spcPts val="1200"/>
                        </a:spcBef>
                        <a:buFont typeface="Arial" panose="020B0604020202020204" pitchFamily="34" charset="0"/>
                        <a:buChar char="•"/>
                      </a:pPr>
                      <a:r>
                        <a:rPr lang="en-US" sz="1400" u="sng" dirty="0"/>
                        <a:t>Excludes</a:t>
                      </a:r>
                      <a:r>
                        <a:rPr lang="en-US" sz="1400" dirty="0"/>
                        <a:t>: pregnant individuals, foster youth, youth under age 26, American Indians/Alaskan Natives, individuals who are medically frail or have special needs, individuals already complying with TANF or SNAP work requirements, veterans, parents/caregivers of a dependent child age 13 or younger or an individual with a disability, and individuals who are incarcerated or recently released</a:t>
                      </a:r>
                    </a:p>
                    <a:p>
                      <a:pPr marL="233363" indent="-169863">
                        <a:spcBef>
                          <a:spcPts val="1200"/>
                        </a:spcBef>
                        <a:buFont typeface="Arial" panose="020B0604020202020204" pitchFamily="34" charset="0"/>
                        <a:buChar char="•"/>
                      </a:pPr>
                      <a:r>
                        <a:rPr lang="en-US" sz="1400" u="sng" dirty="0"/>
                        <a:t>States may grant short-term hardship waivers</a:t>
                      </a:r>
                      <a:r>
                        <a:rPr lang="en-US" sz="1400" u="none" dirty="0"/>
                        <a:t> for </a:t>
                      </a:r>
                      <a:r>
                        <a:rPr lang="en-US" sz="1400" dirty="0"/>
                        <a:t>certain medical treatments, natural disasters, and counties with high unemployment </a:t>
                      </a:r>
                    </a:p>
                  </a:txBody>
                  <a:tcPr anchor="ctr"/>
                </a:tc>
                <a:tc>
                  <a:txBody>
                    <a:bodyPr/>
                    <a:lstStyle/>
                    <a:p>
                      <a:r>
                        <a:rPr lang="en-US" sz="1400" dirty="0"/>
                        <a:t>Depends on state response:</a:t>
                      </a:r>
                    </a:p>
                    <a:p>
                      <a:endParaRPr lang="en-US" sz="1400" dirty="0"/>
                    </a:p>
                    <a:p>
                      <a:pPr marL="171450" indent="-171450">
                        <a:buFont typeface="Arial" panose="020B0604020202020204" pitchFamily="34" charset="0"/>
                        <a:buChar char="•"/>
                      </a:pPr>
                      <a:r>
                        <a:rPr lang="en-US" sz="1400" b="1" dirty="0"/>
                        <a:t>Option 1: Minimize burden</a:t>
                      </a:r>
                    </a:p>
                    <a:p>
                      <a:pPr marL="342900" indent="-171450">
                        <a:buFont typeface="Wingdings" panose="05000000000000000000" pitchFamily="2" charset="2"/>
                        <a:buChar char="à"/>
                      </a:pPr>
                      <a:r>
                        <a:rPr lang="en-US" sz="1400" dirty="0">
                          <a:sym typeface="Wingdings" panose="05000000000000000000" pitchFamily="2" charset="2"/>
                        </a:rPr>
                        <a:t>1 </a:t>
                      </a:r>
                      <a:r>
                        <a:rPr lang="en-US" sz="1400" dirty="0" err="1">
                          <a:sym typeface="Wingdings" panose="05000000000000000000" pitchFamily="2" charset="2"/>
                        </a:rPr>
                        <a:t>mo</a:t>
                      </a:r>
                      <a:r>
                        <a:rPr lang="en-US" sz="1400" dirty="0">
                          <a:sym typeface="Wingdings" panose="05000000000000000000" pitchFamily="2" charset="2"/>
                        </a:rPr>
                        <a:t> lookback</a:t>
                      </a:r>
                    </a:p>
                    <a:p>
                      <a:pPr marL="342900" indent="-171450">
                        <a:buFont typeface="Wingdings" panose="05000000000000000000" pitchFamily="2" charset="2"/>
                        <a:buChar char="à"/>
                      </a:pPr>
                      <a:r>
                        <a:rPr lang="en-US" sz="1400" dirty="0">
                          <a:sym typeface="Wingdings" panose="05000000000000000000" pitchFamily="2" charset="2"/>
                        </a:rPr>
                        <a:t>Adopt all optional exemptions</a:t>
                      </a:r>
                    </a:p>
                    <a:p>
                      <a:pPr marL="342900" indent="-171450">
                        <a:buFont typeface="Wingdings" panose="05000000000000000000" pitchFamily="2" charset="2"/>
                        <a:buChar char="à"/>
                      </a:pPr>
                      <a:r>
                        <a:rPr lang="en-US" sz="1400" dirty="0">
                          <a:sym typeface="Wingdings" panose="05000000000000000000" pitchFamily="2" charset="2"/>
                        </a:rPr>
                        <a:t>Accept participants’ statements about compliance and exemptions</a:t>
                      </a:r>
                    </a:p>
                    <a:p>
                      <a:pPr marL="342900" indent="-171450">
                        <a:buFont typeface="Wingdings" panose="05000000000000000000" pitchFamily="2" charset="2"/>
                        <a:buChar char="à"/>
                      </a:pPr>
                      <a:r>
                        <a:rPr lang="en-US" sz="1400" dirty="0">
                          <a:sym typeface="Wingdings" panose="05000000000000000000" pitchFamily="2" charset="2"/>
                        </a:rPr>
                        <a:t>Maximize data to automatically verify compliance and exemptions</a:t>
                      </a:r>
                    </a:p>
                    <a:p>
                      <a:pPr marL="342900" indent="-171450">
                        <a:buFont typeface="Wingdings" panose="05000000000000000000" pitchFamily="2" charset="2"/>
                        <a:buChar char="à"/>
                      </a:pPr>
                      <a:r>
                        <a:rPr lang="en-US" sz="1400" dirty="0">
                          <a:sym typeface="Wingdings" panose="05000000000000000000" pitchFamily="2" charset="2"/>
                        </a:rPr>
                        <a:t>Deploy user-friendly pathways to report compliance and exemptions</a:t>
                      </a:r>
                    </a:p>
                    <a:p>
                      <a:pPr marL="285750" indent="-285750">
                        <a:buFont typeface="Wingdings" panose="05000000000000000000" pitchFamily="2" charset="2"/>
                        <a:buChar char="à"/>
                      </a:pPr>
                      <a:endParaRPr lang="en-US" sz="1400" dirty="0"/>
                    </a:p>
                    <a:p>
                      <a:pPr marL="171450" indent="-171450">
                        <a:buFont typeface="Arial" panose="020B0604020202020204" pitchFamily="34" charset="0"/>
                        <a:buChar char="•"/>
                      </a:pPr>
                      <a:r>
                        <a:rPr lang="en-US" sz="1400" b="1" dirty="0"/>
                        <a:t>Option 2: Add requirements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Regardless on option pursued:</a:t>
                      </a:r>
                    </a:p>
                    <a:p>
                      <a:pPr marL="0" indent="0">
                        <a:buFont typeface="Arial" panose="020B0604020202020204" pitchFamily="34" charset="0"/>
                        <a:buNone/>
                      </a:pPr>
                      <a:endParaRPr lang="en-US" sz="1400" dirty="0"/>
                    </a:p>
                    <a:p>
                      <a:pPr marL="171450" indent="-171450">
                        <a:buFont typeface="Arial" panose="020B0604020202020204" pitchFamily="34" charset="0"/>
                        <a:buChar char="•"/>
                      </a:pPr>
                      <a:r>
                        <a:rPr lang="en-US" sz="1400" dirty="0"/>
                        <a:t>A group of folks will be unable to meet the requirements </a:t>
                      </a:r>
                    </a:p>
                    <a:p>
                      <a:pPr marL="171450" indent="-171450">
                        <a:buFont typeface="Arial" panose="020B0604020202020204" pitchFamily="34" charset="0"/>
                        <a:buChar char="•"/>
                      </a:pPr>
                      <a:r>
                        <a:rPr lang="en-US" sz="1400" dirty="0"/>
                        <a:t>A much larger group will remain eligible but lose coverage because they cannot navigate the requirements</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829717119"/>
                  </a:ext>
                </a:extLst>
              </a:tr>
            </a:tbl>
          </a:graphicData>
        </a:graphic>
      </p:graphicFrame>
      <p:sp>
        <p:nvSpPr>
          <p:cNvPr id="6" name="Speech Bubble: Rectangle 5">
            <a:extLst>
              <a:ext uri="{FF2B5EF4-FFF2-40B4-BE49-F238E27FC236}">
                <a16:creationId xmlns:a16="http://schemas.microsoft.com/office/drawing/2014/main" id="{FC5872F2-3545-7CD9-9736-89B0C94DAC76}"/>
              </a:ext>
            </a:extLst>
          </p:cNvPr>
          <p:cNvSpPr/>
          <p:nvPr/>
        </p:nvSpPr>
        <p:spPr>
          <a:xfrm>
            <a:off x="9807477" y="2087448"/>
            <a:ext cx="2066925" cy="2980371"/>
          </a:xfrm>
          <a:prstGeom prst="wedgeRectCallout">
            <a:avLst>
              <a:gd name="adj1" fmla="val -100096"/>
              <a:gd name="adj2" fmla="val 2163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600" b="1" dirty="0"/>
              <a:t>Indiana and Idaho</a:t>
            </a:r>
            <a:r>
              <a:rPr lang="en-US" sz="1600" dirty="0"/>
              <a:t>: 3-mo lookback</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b="1" dirty="0"/>
              <a:t>Missouri</a:t>
            </a:r>
            <a:r>
              <a:rPr lang="en-US" sz="1600" dirty="0"/>
              <a:t>: seeking constitutional amendment to bar state from offering optional exemptions</a:t>
            </a:r>
          </a:p>
        </p:txBody>
      </p:sp>
      <p:sp>
        <p:nvSpPr>
          <p:cNvPr id="2" name="TextBox 1">
            <a:extLst>
              <a:ext uri="{FF2B5EF4-FFF2-40B4-BE49-F238E27FC236}">
                <a16:creationId xmlns:a16="http://schemas.microsoft.com/office/drawing/2014/main" id="{0DE53612-65DB-F802-B35A-F22291D48B63}"/>
              </a:ext>
            </a:extLst>
          </p:cNvPr>
          <p:cNvSpPr txBox="1"/>
          <p:nvPr/>
        </p:nvSpPr>
        <p:spPr>
          <a:xfrm>
            <a:off x="618929" y="6365074"/>
            <a:ext cx="11173243" cy="461665"/>
          </a:xfrm>
          <a:prstGeom prst="rect">
            <a:avLst/>
          </a:prstGeom>
          <a:noFill/>
        </p:spPr>
        <p:txBody>
          <a:bodyPr wrap="square" rtlCol="0">
            <a:spAutoFit/>
          </a:bodyPr>
          <a:lstStyle/>
          <a:p>
            <a:r>
              <a:rPr lang="en-US" sz="800" dirty="0"/>
              <a:t>Jennifer Wagner </a:t>
            </a:r>
            <a:r>
              <a:rPr lang="en-US" sz="800" i="1" dirty="0"/>
              <a:t>et. al</a:t>
            </a:r>
            <a:r>
              <a:rPr lang="en-US" sz="800" dirty="0"/>
              <a:t>, </a:t>
            </a:r>
            <a:r>
              <a:rPr lang="en-US" sz="800" i="1" dirty="0"/>
              <a:t>A Guide to Reducing Coverage Losses Through Effective Implementation of Medicaid’s New Work Requirement</a:t>
            </a:r>
            <a:r>
              <a:rPr lang="en-US" sz="800" dirty="0"/>
              <a:t>, </a:t>
            </a:r>
            <a:r>
              <a:rPr lang="en-US" sz="800" cap="small" dirty="0"/>
              <a:t>Ctr. On Budget &amp; Policy Prioriti</a:t>
            </a:r>
            <a:r>
              <a:rPr lang="en-US" sz="800" dirty="0"/>
              <a:t>es (Nov. 3, 2025), </a:t>
            </a:r>
            <a:r>
              <a:rPr lang="en-US" sz="800" dirty="0">
                <a:hlinkClick r:id="rId3"/>
              </a:rPr>
              <a:t>https://www.cbpp.org/research/health/a-guide-to-reducing-coverage-losses-through-effective-implementation-of-medicaids</a:t>
            </a:r>
            <a:r>
              <a:rPr lang="en-US" sz="800" dirty="0"/>
              <a:t>; Samantha Liss, New Federal Medicaid Rules Require One Month of Work. Some States Demand More (KFF, April 16, 2026) </a:t>
            </a:r>
            <a:r>
              <a:rPr lang="en-US" sz="800" dirty="0">
                <a:hlinkClick r:id="rId4"/>
              </a:rPr>
              <a:t>https://kffhealthnews.org/insurance/federal-medicaid-work-rules-one-three-months-indiana-missouri/</a:t>
            </a:r>
            <a:r>
              <a:rPr lang="en-US" sz="800" dirty="0"/>
              <a:t> (May 6, 2026). </a:t>
            </a:r>
          </a:p>
        </p:txBody>
      </p:sp>
    </p:spTree>
    <p:extLst>
      <p:ext uri="{BB962C8B-B14F-4D97-AF65-F5344CB8AC3E}">
        <p14:creationId xmlns:p14="http://schemas.microsoft.com/office/powerpoint/2010/main" val="401323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4BC3FBE-3186-6E44-D6D4-81CDBFEFF340}"/>
              </a:ext>
            </a:extLst>
          </p:cNvPr>
          <p:cNvSpPr txBox="1">
            <a:spLocks/>
          </p:cNvSpPr>
          <p:nvPr/>
        </p:nvSpPr>
        <p:spPr bwMode="gray">
          <a:xfrm>
            <a:off x="638175" y="685800"/>
            <a:ext cx="5562600" cy="5276850"/>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defTabSz="914400">
              <a:lnSpc>
                <a:spcPct val="95000"/>
              </a:lnSpc>
              <a:spcBef>
                <a:spcPts val="2400"/>
              </a:spcBef>
              <a:buClr>
                <a:schemeClr val="tx1"/>
              </a:buClr>
              <a:buFont typeface="+mj-lt"/>
              <a:buAutoNum type="arabicPeriod"/>
            </a:pPr>
            <a:r>
              <a:rPr lang="en-US" sz="1600" dirty="0">
                <a:solidFill>
                  <a:schemeClr val="tx1"/>
                </a:solidFill>
              </a:rPr>
              <a:t>Most Medicaid adults under age 65 are working already without a “work requirement.”</a:t>
            </a:r>
          </a:p>
          <a:p>
            <a:pPr marL="342900" indent="-342900" algn="l" defTabSz="914400">
              <a:lnSpc>
                <a:spcPct val="95000"/>
              </a:lnSpc>
              <a:spcBef>
                <a:spcPts val="2400"/>
              </a:spcBef>
              <a:buClr>
                <a:schemeClr val="tx1"/>
              </a:buClr>
              <a:buFont typeface="+mj-lt"/>
              <a:buAutoNum type="arabicPeriod"/>
            </a:pPr>
            <a:r>
              <a:rPr lang="en-US" sz="1600" dirty="0">
                <a:solidFill>
                  <a:schemeClr val="tx1"/>
                </a:solidFill>
              </a:rPr>
              <a:t>CBO estimates of national work requirements show lower federal spending and an increase in the number of uninsured, but no increase in employment.</a:t>
            </a:r>
          </a:p>
          <a:p>
            <a:pPr marL="342900" indent="-342900" algn="l" defTabSz="914400">
              <a:lnSpc>
                <a:spcPct val="95000"/>
              </a:lnSpc>
              <a:spcBef>
                <a:spcPts val="2400"/>
              </a:spcBef>
              <a:buClr>
                <a:schemeClr val="tx1"/>
              </a:buClr>
              <a:buFont typeface="+mj-lt"/>
              <a:buAutoNum type="arabicPeriod"/>
            </a:pPr>
            <a:r>
              <a:rPr lang="en-US" sz="1600" dirty="0">
                <a:solidFill>
                  <a:schemeClr val="tx1"/>
                </a:solidFill>
              </a:rPr>
              <a:t>In Arkansas, implementing Medicaid work requirements resulted in more than 18,000 people losing coverage.</a:t>
            </a:r>
          </a:p>
          <a:p>
            <a:pPr marL="342900" indent="-342900" algn="l" defTabSz="914400">
              <a:lnSpc>
                <a:spcPct val="95000"/>
              </a:lnSpc>
              <a:spcBef>
                <a:spcPts val="2400"/>
              </a:spcBef>
              <a:buClr>
                <a:schemeClr val="tx1"/>
              </a:buClr>
              <a:buFont typeface="+mj-lt"/>
              <a:buAutoNum type="arabicPeriod"/>
            </a:pPr>
            <a:r>
              <a:rPr lang="en-US" sz="1600" dirty="0">
                <a:solidFill>
                  <a:schemeClr val="tx1"/>
                </a:solidFill>
              </a:rPr>
              <a:t>Evidence shows Medicaid work and reporting requirements are confusing to enrollees and complex and costly for states to implement. </a:t>
            </a:r>
          </a:p>
          <a:p>
            <a:pPr marL="342900" indent="-342900" algn="l" defTabSz="914400">
              <a:lnSpc>
                <a:spcPct val="95000"/>
              </a:lnSpc>
              <a:spcBef>
                <a:spcPts val="2400"/>
              </a:spcBef>
              <a:buClr>
                <a:schemeClr val="tx1"/>
              </a:buClr>
              <a:buFont typeface="+mj-lt"/>
              <a:buAutoNum type="arabicPeriod"/>
            </a:pPr>
            <a:r>
              <a:rPr lang="en-US" sz="1600" dirty="0">
                <a:solidFill>
                  <a:schemeClr val="tx1"/>
                </a:solidFill>
              </a:rPr>
              <a:t>Research shows access to affordable health insurance and care promotes individuals’ ability to obtain and maintain employment.</a:t>
            </a:r>
          </a:p>
        </p:txBody>
      </p:sp>
      <p:pic>
        <p:nvPicPr>
          <p:cNvPr id="3" name="Picture 2">
            <a:extLst>
              <a:ext uri="{FF2B5EF4-FFF2-40B4-BE49-F238E27FC236}">
                <a16:creationId xmlns:a16="http://schemas.microsoft.com/office/drawing/2014/main" id="{31377917-696B-3336-FB7B-4F52926CFF77}"/>
              </a:ext>
            </a:extLst>
          </p:cNvPr>
          <p:cNvPicPr>
            <a:picLocks noChangeAspect="1"/>
          </p:cNvPicPr>
          <p:nvPr/>
        </p:nvPicPr>
        <p:blipFill>
          <a:blip r:embed="rId3"/>
          <a:stretch>
            <a:fillRect/>
          </a:stretch>
        </p:blipFill>
        <p:spPr>
          <a:xfrm>
            <a:off x="6810375" y="602604"/>
            <a:ext cx="4014205" cy="5652791"/>
          </a:xfrm>
          <a:prstGeom prst="rect">
            <a:avLst/>
          </a:prstGeom>
          <a:ln>
            <a:solidFill>
              <a:schemeClr val="tx1">
                <a:lumMod val="50000"/>
              </a:schemeClr>
            </a:solidFill>
          </a:ln>
        </p:spPr>
      </p:pic>
      <p:sp>
        <p:nvSpPr>
          <p:cNvPr id="4" name="TextBox 3">
            <a:extLst>
              <a:ext uri="{FF2B5EF4-FFF2-40B4-BE49-F238E27FC236}">
                <a16:creationId xmlns:a16="http://schemas.microsoft.com/office/drawing/2014/main" id="{B1EEC4B1-ACB5-3C43-9ACC-4B71F79804EA}"/>
              </a:ext>
            </a:extLst>
          </p:cNvPr>
          <p:cNvSpPr txBox="1"/>
          <p:nvPr/>
        </p:nvSpPr>
        <p:spPr>
          <a:xfrm>
            <a:off x="638175" y="6488668"/>
            <a:ext cx="11173243" cy="215444"/>
          </a:xfrm>
          <a:prstGeom prst="rect">
            <a:avLst/>
          </a:prstGeom>
          <a:noFill/>
        </p:spPr>
        <p:txBody>
          <a:bodyPr wrap="square" rtlCol="0">
            <a:spAutoFit/>
          </a:bodyPr>
          <a:lstStyle/>
          <a:p>
            <a:pPr lvl="0" defTabSz="914400">
              <a:defRPr/>
            </a:pPr>
            <a:r>
              <a:rPr lang="en-US" sz="800" dirty="0"/>
              <a:t>Elizabeth Hinton and Robin Rudowitz, 5 Key Facts About Medicaid Work Requirements (KFF, Feb. 18, 2025) </a:t>
            </a:r>
            <a:r>
              <a:rPr lang="en-US" sz="800" dirty="0">
                <a:hlinkClick r:id="rId4"/>
              </a:rPr>
              <a:t>https://www.kff.org/medicaid/5-key-facts-about-medicaid-work-requirements/</a:t>
            </a:r>
            <a:r>
              <a:rPr lang="en-US" sz="800" dirty="0"/>
              <a:t> (April 3, 2026).</a:t>
            </a:r>
          </a:p>
        </p:txBody>
      </p:sp>
    </p:spTree>
    <p:extLst>
      <p:ext uri="{BB962C8B-B14F-4D97-AF65-F5344CB8AC3E}">
        <p14:creationId xmlns:p14="http://schemas.microsoft.com/office/powerpoint/2010/main" val="367668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1C9205D-AD1E-9889-452A-B6A0F98D1B24}"/>
              </a:ext>
            </a:extLst>
          </p:cNvPr>
          <p:cNvGraphicFramePr>
            <a:graphicFrameLocks noGrp="1"/>
          </p:cNvGraphicFramePr>
          <p:nvPr>
            <p:extLst>
              <p:ext uri="{D42A27DB-BD31-4B8C-83A1-F6EECF244321}">
                <p14:modId xmlns:p14="http://schemas.microsoft.com/office/powerpoint/2010/main" val="1187826974"/>
              </p:ext>
            </p:extLst>
          </p:nvPr>
        </p:nvGraphicFramePr>
        <p:xfrm>
          <a:off x="699985" y="552181"/>
          <a:ext cx="9248691" cy="5753638"/>
        </p:xfrm>
        <a:graphic>
          <a:graphicData uri="http://schemas.openxmlformats.org/drawingml/2006/table">
            <a:tbl>
              <a:tblPr firstRow="1" bandRow="1">
                <a:tableStyleId>{5C22544A-7EE6-4342-B048-85BDC9FD1C3A}</a:tableStyleId>
              </a:tblPr>
              <a:tblGrid>
                <a:gridCol w="1515505">
                  <a:extLst>
                    <a:ext uri="{9D8B030D-6E8A-4147-A177-3AD203B41FA5}">
                      <a16:colId xmlns:a16="http://schemas.microsoft.com/office/drawing/2014/main" val="3378120618"/>
                    </a:ext>
                  </a:extLst>
                </a:gridCol>
                <a:gridCol w="2534334">
                  <a:extLst>
                    <a:ext uri="{9D8B030D-6E8A-4147-A177-3AD203B41FA5}">
                      <a16:colId xmlns:a16="http://schemas.microsoft.com/office/drawing/2014/main" val="3970873780"/>
                    </a:ext>
                  </a:extLst>
                </a:gridCol>
                <a:gridCol w="2886679">
                  <a:extLst>
                    <a:ext uri="{9D8B030D-6E8A-4147-A177-3AD203B41FA5}">
                      <a16:colId xmlns:a16="http://schemas.microsoft.com/office/drawing/2014/main" val="5199183"/>
                    </a:ext>
                  </a:extLst>
                </a:gridCol>
                <a:gridCol w="2312173">
                  <a:extLst>
                    <a:ext uri="{9D8B030D-6E8A-4147-A177-3AD203B41FA5}">
                      <a16:colId xmlns:a16="http://schemas.microsoft.com/office/drawing/2014/main" val="27322093"/>
                    </a:ext>
                  </a:extLst>
                </a:gridCol>
              </a:tblGrid>
              <a:tr h="7853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Medicaid Provision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Before H.R. 1</a:t>
                      </a:r>
                    </a:p>
                  </a:txBody>
                  <a:tcPr anchor="ctr"/>
                </a:tc>
                <a:tc>
                  <a:txBody>
                    <a:bodyPr/>
                    <a:lstStyle/>
                    <a:p>
                      <a:pPr algn="ctr"/>
                      <a:r>
                        <a:rPr lang="en-US" sz="1800" dirty="0"/>
                        <a:t>After H.R. 1</a:t>
                      </a:r>
                    </a:p>
                  </a:txBody>
                  <a:tcPr anchor="ctr"/>
                </a:tc>
                <a:tc>
                  <a:txBody>
                    <a:bodyPr/>
                    <a:lstStyle/>
                    <a:p>
                      <a:pPr algn="ctr"/>
                      <a:r>
                        <a:rPr lang="en-US" sz="1800" dirty="0"/>
                        <a:t>Impact</a:t>
                      </a:r>
                    </a:p>
                  </a:txBody>
                  <a:tcPr anchor="ctr"/>
                </a:tc>
                <a:extLst>
                  <a:ext uri="{0D108BD9-81ED-4DB2-BD59-A6C34878D82A}">
                    <a16:rowId xmlns:a16="http://schemas.microsoft.com/office/drawing/2014/main" val="14030983"/>
                  </a:ext>
                </a:extLst>
              </a:tr>
              <a:tr h="4562790">
                <a:tc>
                  <a:txBody>
                    <a:bodyPr/>
                    <a:lstStyle/>
                    <a:p>
                      <a:r>
                        <a:rPr lang="en-US" sz="1600" b="1" dirty="0"/>
                        <a:t>Provider Taxes</a:t>
                      </a:r>
                    </a:p>
                  </a:txBody>
                  <a:tcPr anchor="ctr"/>
                </a:tc>
                <a:tc>
                  <a:txBody>
                    <a:bodyPr/>
                    <a:lstStyle/>
                    <a:p>
                      <a:pPr marL="173038" indent="-173038">
                        <a:buFont typeface="Arial" panose="020B0604020202020204" pitchFamily="34" charset="0"/>
                        <a:buChar char="•"/>
                      </a:pPr>
                      <a:r>
                        <a:rPr lang="en-US" sz="1400" dirty="0"/>
                        <a:t>“Tax” on providers to finance state share</a:t>
                      </a:r>
                    </a:p>
                    <a:p>
                      <a:pPr marL="173038" indent="-173038">
                        <a:spcBef>
                          <a:spcPts val="1200"/>
                        </a:spcBef>
                        <a:buFont typeface="Arial" panose="020B0604020202020204" pitchFamily="34" charset="0"/>
                        <a:buChar char="•"/>
                      </a:pPr>
                      <a:r>
                        <a:rPr lang="en-US" sz="1400" dirty="0"/>
                        <a:t>Taxes must be broad-based (i.e., states can’t limit taxes to Medicaid providers only)</a:t>
                      </a:r>
                    </a:p>
                    <a:p>
                      <a:pPr marL="173038" indent="-173038">
                        <a:spcBef>
                          <a:spcPts val="1200"/>
                        </a:spcBef>
                        <a:buFont typeface="Arial" panose="020B0604020202020204" pitchFamily="34" charset="0"/>
                        <a:buChar char="•"/>
                      </a:pPr>
                      <a:r>
                        <a:rPr lang="en-US" sz="1400" dirty="0"/>
                        <a:t>Taxes must be uniform (i.e., tax can’t be higher on Medicaid revenue than non-Medicaid revenue)</a:t>
                      </a:r>
                    </a:p>
                    <a:p>
                      <a:pPr marL="173038" indent="-173038">
                        <a:spcBef>
                          <a:spcPts val="1200"/>
                        </a:spcBef>
                        <a:buFont typeface="Arial" panose="020B0604020202020204" pitchFamily="34" charset="0"/>
                        <a:buChar char="•"/>
                      </a:pPr>
                      <a:r>
                        <a:rPr lang="en-US" sz="1400" dirty="0"/>
                        <a:t>States may not hold providers “harmless” (i.e., guarantee they receive their money back)</a:t>
                      </a:r>
                    </a:p>
                    <a:p>
                      <a:pPr marL="173038" indent="-173038">
                        <a:spcBef>
                          <a:spcPts val="1200"/>
                        </a:spcBef>
                        <a:buFont typeface="Arial" panose="020B0604020202020204" pitchFamily="34" charset="0"/>
                        <a:buChar char="•"/>
                      </a:pPr>
                      <a:r>
                        <a:rPr lang="en-US" sz="1400" dirty="0"/>
                        <a:t>Safe harbor/hold harmless threshold: tax revenues comprise 6% or less of net patient revenue</a:t>
                      </a:r>
                    </a:p>
                  </a:txBody>
                  <a:tcPr/>
                </a:tc>
                <a:tc>
                  <a:txBody>
                    <a:bodyPr/>
                    <a:lstStyle/>
                    <a:p>
                      <a:pPr marL="173038" indent="-173038">
                        <a:buFont typeface="Arial" panose="020B0604020202020204" pitchFamily="34" charset="0"/>
                        <a:buChar char="•"/>
                      </a:pPr>
                      <a:r>
                        <a:rPr lang="en-US" sz="1400" dirty="0"/>
                        <a:t>Provider taxes frozen at current rates</a:t>
                      </a:r>
                    </a:p>
                    <a:p>
                      <a:pPr marL="173038" indent="-173038">
                        <a:spcBef>
                          <a:spcPts val="1200"/>
                        </a:spcBef>
                        <a:buFont typeface="Arial" panose="020B0604020202020204" pitchFamily="34" charset="0"/>
                        <a:buChar char="•"/>
                      </a:pPr>
                      <a:r>
                        <a:rPr lang="en-US" sz="1400" kern="1200" dirty="0">
                          <a:solidFill>
                            <a:schemeClr val="dk1"/>
                          </a:solidFill>
                          <a:latin typeface="+mn-lt"/>
                          <a:ea typeface="+mn-ea"/>
                          <a:cs typeface="+mn-cs"/>
                        </a:rPr>
                        <a:t>Reduces the safe harbor limit for expansion states by 0.5% annually starting in fiscal year 2028, until the safe harbor limit reaches 3.5% in FY 2032</a:t>
                      </a:r>
                      <a:endParaRPr lang="en-US" sz="1400" dirty="0"/>
                    </a:p>
                    <a:p>
                      <a:pPr marL="173038" indent="-173038">
                        <a:spcBef>
                          <a:spcPts val="1200"/>
                        </a:spcBef>
                        <a:buFont typeface="Arial" panose="020B0604020202020204" pitchFamily="34" charset="0"/>
                        <a:buChar char="•"/>
                      </a:pPr>
                      <a:r>
                        <a:rPr lang="en-US" sz="1400" dirty="0"/>
                        <a:t>For expansion states, taxes in effect on 10/1/2026, that apply to nursing facility services and intermediate care facility services are exempt from this cap ramp down</a:t>
                      </a:r>
                    </a:p>
                  </a:txBody>
                  <a:tcPr/>
                </a:tc>
                <a:tc>
                  <a:txBody>
                    <a:bodyPr/>
                    <a:lstStyle/>
                    <a:p>
                      <a:pPr marL="177800" indent="-177800">
                        <a:buFont typeface="Arial" panose="020B0604020202020204" pitchFamily="34" charset="0"/>
                        <a:buChar char="•"/>
                      </a:pPr>
                      <a:r>
                        <a:rPr lang="en-US" sz="1400" dirty="0"/>
                        <a:t>Increased pressure on states’ budgets, especially expansion states</a:t>
                      </a:r>
                    </a:p>
                    <a:p>
                      <a:pPr marL="177800" indent="-177800">
                        <a:spcBef>
                          <a:spcPts val="1200"/>
                        </a:spcBef>
                        <a:buFont typeface="Arial" panose="020B0604020202020204" pitchFamily="34" charset="0"/>
                        <a:buChar char="•"/>
                      </a:pPr>
                      <a:r>
                        <a:rPr lang="en-US" sz="1400" dirty="0"/>
                        <a:t>Increased financial pressure on providers</a:t>
                      </a:r>
                    </a:p>
                  </a:txBody>
                  <a:tcPr/>
                </a:tc>
                <a:extLst>
                  <a:ext uri="{0D108BD9-81ED-4DB2-BD59-A6C34878D82A}">
                    <a16:rowId xmlns:a16="http://schemas.microsoft.com/office/drawing/2014/main" val="3752378416"/>
                  </a:ext>
                </a:extLst>
              </a:tr>
            </a:tbl>
          </a:graphicData>
        </a:graphic>
      </p:graphicFrame>
      <p:pic>
        <p:nvPicPr>
          <p:cNvPr id="5" name="Picture 4">
            <a:extLst>
              <a:ext uri="{FF2B5EF4-FFF2-40B4-BE49-F238E27FC236}">
                <a16:creationId xmlns:a16="http://schemas.microsoft.com/office/drawing/2014/main" id="{DDBE9A83-BE65-2607-4521-B4381AD18629}"/>
              </a:ext>
            </a:extLst>
          </p:cNvPr>
          <p:cNvPicPr>
            <a:picLocks noChangeAspect="1"/>
          </p:cNvPicPr>
          <p:nvPr/>
        </p:nvPicPr>
        <p:blipFill>
          <a:blip r:embed="rId3"/>
          <a:stretch>
            <a:fillRect/>
          </a:stretch>
        </p:blipFill>
        <p:spPr>
          <a:xfrm>
            <a:off x="379163" y="1421181"/>
            <a:ext cx="11433674" cy="4884638"/>
          </a:xfrm>
          <a:prstGeom prst="rect">
            <a:avLst/>
          </a:prstGeom>
        </p:spPr>
      </p:pic>
      <p:sp>
        <p:nvSpPr>
          <p:cNvPr id="2" name="TextBox 1">
            <a:extLst>
              <a:ext uri="{FF2B5EF4-FFF2-40B4-BE49-F238E27FC236}">
                <a16:creationId xmlns:a16="http://schemas.microsoft.com/office/drawing/2014/main" id="{BC1E3513-65DB-8A0D-B49A-E51AEC72A654}"/>
              </a:ext>
            </a:extLst>
          </p:cNvPr>
          <p:cNvSpPr txBox="1"/>
          <p:nvPr/>
        </p:nvSpPr>
        <p:spPr>
          <a:xfrm>
            <a:off x="699985" y="6397243"/>
            <a:ext cx="11173243" cy="215444"/>
          </a:xfrm>
          <a:prstGeom prst="rect">
            <a:avLst/>
          </a:prstGeom>
          <a:noFill/>
        </p:spPr>
        <p:txBody>
          <a:bodyPr wrap="square" rtlCol="0">
            <a:spAutoFit/>
          </a:bodyPr>
          <a:lstStyle/>
          <a:p>
            <a:pPr lvl="0" defTabSz="914400">
              <a:defRPr/>
            </a:pPr>
            <a:r>
              <a:rPr lang="en-US" sz="800" cap="small" dirty="0"/>
              <a:t>Medicaid and CHIP Payment and Access Commission, Health Care-Related Taxes in Medicaid </a:t>
            </a:r>
            <a:r>
              <a:rPr lang="en-US" sz="800" dirty="0"/>
              <a:t>(May 2021), </a:t>
            </a:r>
            <a:r>
              <a:rPr lang="en-US" sz="800" i="1" dirty="0"/>
              <a:t>available at </a:t>
            </a:r>
            <a:r>
              <a:rPr lang="en-US" sz="800" dirty="0">
                <a:solidFill>
                  <a:schemeClr val="bg1"/>
                </a:solidFill>
                <a:hlinkClick r:id="rId4"/>
              </a:rPr>
              <a:t>https://www.macpac.gov/wp-content/uploads/2020/01/Health-Care-Related-Taxes-in-Medicaid.pdf</a:t>
            </a:r>
            <a:r>
              <a:rPr lang="en-US" sz="800" dirty="0">
                <a:solidFill>
                  <a:schemeClr val="bg1"/>
                </a:solidFill>
              </a:rPr>
              <a:t>. </a:t>
            </a:r>
          </a:p>
        </p:txBody>
      </p:sp>
      <p:sp>
        <p:nvSpPr>
          <p:cNvPr id="4" name="Oval 3">
            <a:extLst>
              <a:ext uri="{FF2B5EF4-FFF2-40B4-BE49-F238E27FC236}">
                <a16:creationId xmlns:a16="http://schemas.microsoft.com/office/drawing/2014/main" id="{603A8CF9-488E-23D3-42B0-738C247ECF80}"/>
              </a:ext>
            </a:extLst>
          </p:cNvPr>
          <p:cNvSpPr/>
          <p:nvPr/>
        </p:nvSpPr>
        <p:spPr>
          <a:xfrm>
            <a:off x="379163" y="1421181"/>
            <a:ext cx="1270528" cy="45248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$1000</a:t>
            </a:r>
          </a:p>
        </p:txBody>
      </p:sp>
      <p:sp>
        <p:nvSpPr>
          <p:cNvPr id="6" name="Oval 5">
            <a:extLst>
              <a:ext uri="{FF2B5EF4-FFF2-40B4-BE49-F238E27FC236}">
                <a16:creationId xmlns:a16="http://schemas.microsoft.com/office/drawing/2014/main" id="{6CAB685A-43DB-01CD-D74B-A366BC163F25}"/>
              </a:ext>
            </a:extLst>
          </p:cNvPr>
          <p:cNvSpPr/>
          <p:nvPr/>
        </p:nvSpPr>
        <p:spPr>
          <a:xfrm>
            <a:off x="379163" y="2976513"/>
            <a:ext cx="1270528" cy="45248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$1000</a:t>
            </a:r>
          </a:p>
        </p:txBody>
      </p:sp>
      <p:sp>
        <p:nvSpPr>
          <p:cNvPr id="7" name="Oval 6">
            <a:extLst>
              <a:ext uri="{FF2B5EF4-FFF2-40B4-BE49-F238E27FC236}">
                <a16:creationId xmlns:a16="http://schemas.microsoft.com/office/drawing/2014/main" id="{8E5327AF-978D-66AF-1099-2C52EC8247EA}"/>
              </a:ext>
            </a:extLst>
          </p:cNvPr>
          <p:cNvSpPr/>
          <p:nvPr/>
        </p:nvSpPr>
        <p:spPr>
          <a:xfrm>
            <a:off x="2771481" y="2693708"/>
            <a:ext cx="1131216" cy="339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$800</a:t>
            </a:r>
          </a:p>
        </p:txBody>
      </p:sp>
      <p:sp>
        <p:nvSpPr>
          <p:cNvPr id="8" name="Oval 7">
            <a:extLst>
              <a:ext uri="{FF2B5EF4-FFF2-40B4-BE49-F238E27FC236}">
                <a16:creationId xmlns:a16="http://schemas.microsoft.com/office/drawing/2014/main" id="{E0C9E1A9-8799-5747-54DF-10EA64B7264A}"/>
              </a:ext>
            </a:extLst>
          </p:cNvPr>
          <p:cNvSpPr/>
          <p:nvPr/>
        </p:nvSpPr>
        <p:spPr>
          <a:xfrm>
            <a:off x="2771481" y="4224027"/>
            <a:ext cx="1131216" cy="339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$200</a:t>
            </a:r>
          </a:p>
        </p:txBody>
      </p:sp>
    </p:spTree>
    <p:extLst>
      <p:ext uri="{BB962C8B-B14F-4D97-AF65-F5344CB8AC3E}">
        <p14:creationId xmlns:p14="http://schemas.microsoft.com/office/powerpoint/2010/main" val="6380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6" grpId="0" animBg="1"/>
      <p:bldP spid="6" grpId="1" animBg="1"/>
      <p:bldP spid="6" grpId="2"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7F428E-53AA-2F2F-B41B-99119FCE7670}"/>
              </a:ext>
            </a:extLst>
          </p:cNvPr>
          <p:cNvPicPr>
            <a:picLocks noChangeAspect="1"/>
          </p:cNvPicPr>
          <p:nvPr/>
        </p:nvPicPr>
        <p:blipFill>
          <a:blip r:embed="rId3"/>
          <a:stretch>
            <a:fillRect/>
          </a:stretch>
        </p:blipFill>
        <p:spPr>
          <a:xfrm>
            <a:off x="3578924" y="0"/>
            <a:ext cx="5034152" cy="6858000"/>
          </a:xfrm>
          <a:prstGeom prst="rect">
            <a:avLst/>
          </a:prstGeom>
        </p:spPr>
      </p:pic>
      <p:sp>
        <p:nvSpPr>
          <p:cNvPr id="2" name="TextBox 1">
            <a:extLst>
              <a:ext uri="{FF2B5EF4-FFF2-40B4-BE49-F238E27FC236}">
                <a16:creationId xmlns:a16="http://schemas.microsoft.com/office/drawing/2014/main" id="{850D5141-C73A-EDA6-F211-6030C785F997}"/>
              </a:ext>
            </a:extLst>
          </p:cNvPr>
          <p:cNvSpPr txBox="1"/>
          <p:nvPr/>
        </p:nvSpPr>
        <p:spPr>
          <a:xfrm>
            <a:off x="320512" y="5913633"/>
            <a:ext cx="3167406" cy="707886"/>
          </a:xfrm>
          <a:prstGeom prst="rect">
            <a:avLst/>
          </a:prstGeom>
          <a:noFill/>
        </p:spPr>
        <p:txBody>
          <a:bodyPr wrap="square" rtlCol="0">
            <a:spAutoFit/>
          </a:bodyPr>
          <a:lstStyle/>
          <a:p>
            <a:pPr lvl="0" defTabSz="914400">
              <a:defRPr/>
            </a:pPr>
            <a:r>
              <a:rPr lang="en-US" sz="800" dirty="0"/>
              <a:t>Alice Burns, Elizabeth Williams, Anna Mudumala, Elizabeth Hinton, and Robin Rudowitz, 5 Key Facts About Medicaid and Provider Taxes (KFF, Dec. 1, 2025) </a:t>
            </a:r>
            <a:r>
              <a:rPr lang="en-US" sz="800" dirty="0">
                <a:hlinkClick r:id="rId4"/>
              </a:rPr>
              <a:t>https://www.kff.org/medicaid/5-key-facts-about-medicaid-and-provider-taxes/</a:t>
            </a:r>
            <a:r>
              <a:rPr lang="en-US" sz="800" dirty="0"/>
              <a:t> (May 6, 2026).</a:t>
            </a:r>
          </a:p>
        </p:txBody>
      </p:sp>
    </p:spTree>
    <p:extLst>
      <p:ext uri="{BB962C8B-B14F-4D97-AF65-F5344CB8AC3E}">
        <p14:creationId xmlns:p14="http://schemas.microsoft.com/office/powerpoint/2010/main" val="110054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F799BB-7CF5-8131-9068-77AB1DEC81EF}"/>
              </a:ext>
            </a:extLst>
          </p:cNvPr>
          <p:cNvGraphicFramePr>
            <a:graphicFrameLocks noGrp="1"/>
          </p:cNvGraphicFramePr>
          <p:nvPr>
            <p:extLst>
              <p:ext uri="{D42A27DB-BD31-4B8C-83A1-F6EECF244321}">
                <p14:modId xmlns:p14="http://schemas.microsoft.com/office/powerpoint/2010/main" val="3451756793"/>
              </p:ext>
            </p:extLst>
          </p:nvPr>
        </p:nvGraphicFramePr>
        <p:xfrm>
          <a:off x="400307" y="734060"/>
          <a:ext cx="9762868" cy="5425440"/>
        </p:xfrm>
        <a:graphic>
          <a:graphicData uri="http://schemas.openxmlformats.org/drawingml/2006/table">
            <a:tbl>
              <a:tblPr firstRow="1" bandRow="1">
                <a:tableStyleId>{5C22544A-7EE6-4342-B048-85BDC9FD1C3A}</a:tableStyleId>
              </a:tblPr>
              <a:tblGrid>
                <a:gridCol w="1599758">
                  <a:extLst>
                    <a:ext uri="{9D8B030D-6E8A-4147-A177-3AD203B41FA5}">
                      <a16:colId xmlns:a16="http://schemas.microsoft.com/office/drawing/2014/main" val="3378120618"/>
                    </a:ext>
                  </a:extLst>
                </a:gridCol>
                <a:gridCol w="2494768">
                  <a:extLst>
                    <a:ext uri="{9D8B030D-6E8A-4147-A177-3AD203B41FA5}">
                      <a16:colId xmlns:a16="http://schemas.microsoft.com/office/drawing/2014/main" val="3970873780"/>
                    </a:ext>
                  </a:extLst>
                </a:gridCol>
                <a:gridCol w="3623642">
                  <a:extLst>
                    <a:ext uri="{9D8B030D-6E8A-4147-A177-3AD203B41FA5}">
                      <a16:colId xmlns:a16="http://schemas.microsoft.com/office/drawing/2014/main" val="5199183"/>
                    </a:ext>
                  </a:extLst>
                </a:gridCol>
                <a:gridCol w="2044700">
                  <a:extLst>
                    <a:ext uri="{9D8B030D-6E8A-4147-A177-3AD203B41FA5}">
                      <a16:colId xmlns:a16="http://schemas.microsoft.com/office/drawing/2014/main" val="27322093"/>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Medicaid Provision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Before H.R. 1</a:t>
                      </a:r>
                    </a:p>
                  </a:txBody>
                  <a:tcPr anchor="ctr"/>
                </a:tc>
                <a:tc>
                  <a:txBody>
                    <a:bodyPr/>
                    <a:lstStyle/>
                    <a:p>
                      <a:pPr algn="ctr"/>
                      <a:r>
                        <a:rPr lang="en-US" sz="1800" dirty="0"/>
                        <a:t>After H.R. 1</a:t>
                      </a:r>
                    </a:p>
                  </a:txBody>
                  <a:tcPr anchor="ctr"/>
                </a:tc>
                <a:tc>
                  <a:txBody>
                    <a:bodyPr/>
                    <a:lstStyle/>
                    <a:p>
                      <a:pPr algn="ctr"/>
                      <a:r>
                        <a:rPr lang="en-US" sz="1800" dirty="0"/>
                        <a:t>Impact</a:t>
                      </a:r>
                    </a:p>
                  </a:txBody>
                  <a:tcPr anchor="ctr"/>
                </a:tc>
                <a:extLst>
                  <a:ext uri="{0D108BD9-81ED-4DB2-BD59-A6C34878D82A}">
                    <a16:rowId xmlns:a16="http://schemas.microsoft.com/office/drawing/2014/main" val="14030983"/>
                  </a:ext>
                </a:extLst>
              </a:tr>
              <a:tr h="370840">
                <a:tc>
                  <a:txBody>
                    <a:bodyPr/>
                    <a:lstStyle/>
                    <a:p>
                      <a:r>
                        <a:rPr lang="en-US" sz="1600" b="1" dirty="0"/>
                        <a:t>State-Directed Payments</a:t>
                      </a:r>
                    </a:p>
                  </a:txBody>
                  <a:tcPr anchor="ctr"/>
                </a:tc>
                <a:tc>
                  <a:txBody>
                    <a:bodyPr/>
                    <a:lstStyle/>
                    <a:p>
                      <a:pPr marL="177800" indent="-177800">
                        <a:buFont typeface="Arial" panose="020B0604020202020204" pitchFamily="34" charset="0"/>
                        <a:buChar char="•"/>
                      </a:pPr>
                      <a:r>
                        <a:rPr lang="en-US" sz="1600" b="0" i="0" kern="1200" dirty="0">
                          <a:solidFill>
                            <a:schemeClr val="dk1"/>
                          </a:solidFill>
                          <a:effectLst/>
                          <a:latin typeface="+mn-lt"/>
                          <a:ea typeface="+mn-ea"/>
                          <a:cs typeface="+mn-cs"/>
                        </a:rPr>
                        <a:t>In general, states can’t tell MCOs how to pay their providers </a:t>
                      </a:r>
                    </a:p>
                    <a:p>
                      <a:pPr marL="177800" indent="-177800">
                        <a:spcBef>
                          <a:spcPts val="1200"/>
                        </a:spcBef>
                        <a:buFont typeface="Arial" panose="020B0604020202020204" pitchFamily="34" charset="0"/>
                        <a:buChar char="•"/>
                      </a:pPr>
                      <a:r>
                        <a:rPr lang="en-US" sz="1600" b="0" i="0" kern="1200" dirty="0">
                          <a:solidFill>
                            <a:schemeClr val="dk1"/>
                          </a:solidFill>
                          <a:effectLst/>
                          <a:latin typeface="+mn-lt"/>
                          <a:ea typeface="+mn-ea"/>
                          <a:cs typeface="+mn-cs"/>
                        </a:rPr>
                        <a:t>Subject to CMS approval, states may use SDPs to require MCOs to pay providers certain rates, make uniform rate increases (that are like FFS supplemental payments), or use certain payment methods</a:t>
                      </a:r>
                      <a:endParaRPr lang="en-US" sz="1600" dirty="0"/>
                    </a:p>
                    <a:p>
                      <a:pPr marL="177800" indent="-177800">
                        <a:spcBef>
                          <a:spcPts val="1200"/>
                        </a:spcBef>
                        <a:buFont typeface="Arial" panose="020B0604020202020204" pitchFamily="34" charset="0"/>
                        <a:buChar char="•"/>
                      </a:pPr>
                      <a:r>
                        <a:rPr lang="en-US" sz="1600" dirty="0"/>
                        <a:t>The upper limit for SDPs is the average commercial rate</a:t>
                      </a:r>
                    </a:p>
                  </a:txBody>
                  <a:tcPr/>
                </a:tc>
                <a:tc>
                  <a:txBody>
                    <a:bodyPr/>
                    <a:lstStyle/>
                    <a:p>
                      <a:pPr marL="177800" indent="-177800">
                        <a:buFont typeface="Arial" panose="020B0604020202020204" pitchFamily="34" charset="0"/>
                        <a:buChar char="•"/>
                      </a:pPr>
                      <a:r>
                        <a:rPr lang="en-US" sz="1600" dirty="0"/>
                        <a:t>Prospectively caps SDPs at 100% of Medicare rates for expansion states and 110% of Medicare rates for non-expansion states (as opposed to the average commercial rate)</a:t>
                      </a:r>
                    </a:p>
                    <a:p>
                      <a:pPr marL="177800" indent="-177800">
                        <a:spcBef>
                          <a:spcPts val="1200"/>
                        </a:spcBef>
                        <a:buFont typeface="Arial" panose="020B0604020202020204" pitchFamily="34" charset="0"/>
                        <a:buChar char="•"/>
                      </a:pPr>
                      <a:r>
                        <a:rPr lang="en-US" sz="1600" b="0" i="0" kern="1200" dirty="0">
                          <a:solidFill>
                            <a:schemeClr val="dk1"/>
                          </a:solidFill>
                          <a:effectLst/>
                          <a:latin typeface="+mn-lt"/>
                          <a:ea typeface="+mn-ea"/>
                          <a:cs typeface="+mn-cs"/>
                        </a:rPr>
                        <a:t>Temporarily grandfathers existing SDPs </a:t>
                      </a:r>
                    </a:p>
                    <a:p>
                      <a:pPr marL="177800" indent="-177800">
                        <a:spcBef>
                          <a:spcPts val="1200"/>
                        </a:spcBef>
                        <a:buFont typeface="Arial" panose="020B0604020202020204" pitchFamily="34" charset="0"/>
                        <a:buChar char="•"/>
                      </a:pPr>
                      <a:r>
                        <a:rPr lang="en-US" sz="1600" b="0" i="0" kern="1200" dirty="0">
                          <a:solidFill>
                            <a:schemeClr val="dk1"/>
                          </a:solidFill>
                          <a:effectLst/>
                          <a:latin typeface="+mn-lt"/>
                          <a:ea typeface="+mn-ea"/>
                          <a:cs typeface="+mn-cs"/>
                        </a:rPr>
                        <a:t>Starting 1/1/2028, grandfathered SDPs are phased down by 10 percentage points each year until they comply with the new SDP limits</a:t>
                      </a:r>
                      <a:endParaRPr lang="en-US" sz="1600" dirty="0"/>
                    </a:p>
                  </a:txBody>
                  <a:tcPr/>
                </a:tc>
                <a:tc>
                  <a:txBody>
                    <a:bodyPr/>
                    <a:lstStyle/>
                    <a:p>
                      <a:pPr marL="177800" indent="-177800">
                        <a:buFont typeface="Arial" panose="020B0604020202020204" pitchFamily="34" charset="0"/>
                        <a:buChar char="•"/>
                      </a:pPr>
                      <a:r>
                        <a:rPr lang="en-US" sz="1600" dirty="0"/>
                        <a:t>Increased pressure on states’ budgets, especially expansion states</a:t>
                      </a:r>
                    </a:p>
                    <a:p>
                      <a:pPr marL="177800" indent="-177800">
                        <a:spcBef>
                          <a:spcPts val="1200"/>
                        </a:spcBef>
                        <a:buFont typeface="Arial" panose="020B0604020202020204" pitchFamily="34" charset="0"/>
                        <a:buChar char="•"/>
                      </a:pPr>
                      <a:r>
                        <a:rPr lang="en-US" sz="1600" dirty="0"/>
                        <a:t>Increased financial stress on providers</a:t>
                      </a:r>
                    </a:p>
                  </a:txBody>
                  <a:tcPr/>
                </a:tc>
                <a:extLst>
                  <a:ext uri="{0D108BD9-81ED-4DB2-BD59-A6C34878D82A}">
                    <a16:rowId xmlns:a16="http://schemas.microsoft.com/office/drawing/2014/main" val="3752378416"/>
                  </a:ext>
                </a:extLst>
              </a:tr>
            </a:tbl>
          </a:graphicData>
        </a:graphic>
      </p:graphicFrame>
      <p:sp>
        <p:nvSpPr>
          <p:cNvPr id="3" name="Speech Bubble: Rectangle 2">
            <a:extLst>
              <a:ext uri="{FF2B5EF4-FFF2-40B4-BE49-F238E27FC236}">
                <a16:creationId xmlns:a16="http://schemas.microsoft.com/office/drawing/2014/main" id="{515E68D6-7F0B-2CFC-1A72-632B261CD2B7}"/>
              </a:ext>
            </a:extLst>
          </p:cNvPr>
          <p:cNvSpPr/>
          <p:nvPr/>
        </p:nvSpPr>
        <p:spPr>
          <a:xfrm>
            <a:off x="9283700" y="3749040"/>
            <a:ext cx="2781300" cy="2374900"/>
          </a:xfrm>
          <a:prstGeom prst="wedgeRectCallout">
            <a:avLst>
              <a:gd name="adj1" fmla="val -68778"/>
              <a:gd name="adj2" fmla="val -52473"/>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SDPs account for 39% of pediatric hospitals’ Medicaid funding and 15% of overall operating resources</a:t>
            </a:r>
          </a:p>
        </p:txBody>
      </p:sp>
      <p:sp>
        <p:nvSpPr>
          <p:cNvPr id="4" name="TextBox 3">
            <a:extLst>
              <a:ext uri="{FF2B5EF4-FFF2-40B4-BE49-F238E27FC236}">
                <a16:creationId xmlns:a16="http://schemas.microsoft.com/office/drawing/2014/main" id="{8C6F7029-935A-09BF-8534-281B0D6A7183}"/>
              </a:ext>
            </a:extLst>
          </p:cNvPr>
          <p:cNvSpPr txBox="1"/>
          <p:nvPr/>
        </p:nvSpPr>
        <p:spPr>
          <a:xfrm>
            <a:off x="638175" y="6403827"/>
            <a:ext cx="11173243" cy="230832"/>
          </a:xfrm>
          <a:prstGeom prst="rect">
            <a:avLst/>
          </a:prstGeom>
          <a:noFill/>
        </p:spPr>
        <p:txBody>
          <a:bodyPr wrap="square" rtlCol="0">
            <a:spAutoFit/>
          </a:bodyPr>
          <a:lstStyle/>
          <a:p>
            <a:pPr lvl="0" defTabSz="914400">
              <a:defRPr/>
            </a:pPr>
            <a:r>
              <a:rPr lang="en-US" sz="900" i="1" dirty="0"/>
              <a:t>3 Ways H.R. 1 Puts Kids’ Health Care at Risk</a:t>
            </a:r>
            <a:r>
              <a:rPr lang="en-US" sz="900" dirty="0"/>
              <a:t>, </a:t>
            </a:r>
            <a:r>
              <a:rPr lang="en-US" sz="900" cap="small" dirty="0"/>
              <a:t>Children’s Hosp. </a:t>
            </a:r>
            <a:r>
              <a:rPr lang="en-US" sz="900" cap="small" dirty="0" err="1"/>
              <a:t>Ass’n</a:t>
            </a:r>
            <a:r>
              <a:rPr lang="en-US" sz="900" cap="small" dirty="0"/>
              <a:t>.</a:t>
            </a:r>
            <a:r>
              <a:rPr lang="en-US" sz="900" i="1" dirty="0"/>
              <a:t> </a:t>
            </a:r>
            <a:r>
              <a:rPr lang="en-US" sz="900" dirty="0"/>
              <a:t>(June 5, 2025), </a:t>
            </a:r>
            <a:r>
              <a:rPr lang="en-US" sz="900" dirty="0">
                <a:hlinkClick r:id="rId3"/>
              </a:rPr>
              <a:t>https://www.childrenshospitals.org/news/cha-blog/2025/06/3-ways-hr-1-puts-kids-health-care-at-risk</a:t>
            </a:r>
            <a:r>
              <a:rPr lang="en-US" sz="900" dirty="0"/>
              <a:t>. </a:t>
            </a:r>
          </a:p>
        </p:txBody>
      </p:sp>
    </p:spTree>
    <p:extLst>
      <p:ext uri="{BB962C8B-B14F-4D97-AF65-F5344CB8AC3E}">
        <p14:creationId xmlns:p14="http://schemas.microsoft.com/office/powerpoint/2010/main" val="9353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27C059-DEE3-5751-AF2A-DCEF5F6075DF}"/>
              </a:ext>
            </a:extLst>
          </p:cNvPr>
          <p:cNvPicPr>
            <a:picLocks noChangeAspect="1"/>
          </p:cNvPicPr>
          <p:nvPr/>
        </p:nvPicPr>
        <p:blipFill>
          <a:blip r:embed="rId3"/>
          <a:stretch>
            <a:fillRect/>
          </a:stretch>
        </p:blipFill>
        <p:spPr>
          <a:xfrm>
            <a:off x="3875522" y="0"/>
            <a:ext cx="4440955" cy="6858000"/>
          </a:xfrm>
          <a:prstGeom prst="rect">
            <a:avLst/>
          </a:prstGeom>
        </p:spPr>
      </p:pic>
      <p:sp>
        <p:nvSpPr>
          <p:cNvPr id="2" name="TextBox 1">
            <a:extLst>
              <a:ext uri="{FF2B5EF4-FFF2-40B4-BE49-F238E27FC236}">
                <a16:creationId xmlns:a16="http://schemas.microsoft.com/office/drawing/2014/main" id="{4E3E6FA6-37C5-9832-CE86-BBCE54D3A28B}"/>
              </a:ext>
            </a:extLst>
          </p:cNvPr>
          <p:cNvSpPr txBox="1"/>
          <p:nvPr/>
        </p:nvSpPr>
        <p:spPr>
          <a:xfrm>
            <a:off x="311085" y="5772231"/>
            <a:ext cx="3167406" cy="954107"/>
          </a:xfrm>
          <a:prstGeom prst="rect">
            <a:avLst/>
          </a:prstGeom>
          <a:noFill/>
        </p:spPr>
        <p:txBody>
          <a:bodyPr wrap="square" rtlCol="0">
            <a:spAutoFit/>
          </a:bodyPr>
          <a:lstStyle/>
          <a:p>
            <a:pPr lvl="0" defTabSz="914400">
              <a:defRPr/>
            </a:pPr>
            <a:r>
              <a:rPr lang="en-US" sz="800" dirty="0"/>
              <a:t>Scott Hulver, Alice Burns, and Jessica Mathers, Reconciliation Language Could Lead to Cuts in Medicaid State-Directed Payments to Hospitals and Nursing Facilities (KFF, June 27, 2025) </a:t>
            </a:r>
            <a:r>
              <a:rPr lang="en-US" sz="800" dirty="0">
                <a:hlinkClick r:id="rId4"/>
              </a:rPr>
              <a:t>https://www.kff.org/medicaid/reconciliation-language-could-lead-to-cuts-in-medicaid-state-directed-payments-to-hospitals-and-nursing-facilities/</a:t>
            </a:r>
            <a:r>
              <a:rPr lang="en-US" sz="800" dirty="0"/>
              <a:t> (May 6, 2026).</a:t>
            </a:r>
          </a:p>
        </p:txBody>
      </p:sp>
    </p:spTree>
    <p:extLst>
      <p:ext uri="{BB962C8B-B14F-4D97-AF65-F5344CB8AC3E}">
        <p14:creationId xmlns:p14="http://schemas.microsoft.com/office/powerpoint/2010/main" val="52754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8944-C75D-8A35-0AB1-1594B1BCBF38}"/>
              </a:ext>
            </a:extLst>
          </p:cNvPr>
          <p:cNvSpPr>
            <a:spLocks noGrp="1"/>
          </p:cNvSpPr>
          <p:nvPr>
            <p:ph type="title"/>
          </p:nvPr>
        </p:nvSpPr>
        <p:spPr/>
        <p:txBody>
          <a:bodyPr/>
          <a:lstStyle/>
          <a:p>
            <a:r>
              <a:rPr lang="en-US" dirty="0"/>
              <a:t>Rural Health Transformation</a:t>
            </a:r>
          </a:p>
        </p:txBody>
      </p:sp>
      <p:graphicFrame>
        <p:nvGraphicFramePr>
          <p:cNvPr id="7" name="Content Placeholder 6">
            <a:extLst>
              <a:ext uri="{FF2B5EF4-FFF2-40B4-BE49-F238E27FC236}">
                <a16:creationId xmlns:a16="http://schemas.microsoft.com/office/drawing/2014/main" id="{695A831A-43A7-17A4-6D0A-B52762FF42C3}"/>
              </a:ext>
            </a:extLst>
          </p:cNvPr>
          <p:cNvGraphicFramePr>
            <a:graphicFrameLocks noGrp="1"/>
          </p:cNvGraphicFramePr>
          <p:nvPr>
            <p:ph idx="1"/>
            <p:extLst>
              <p:ext uri="{D42A27DB-BD31-4B8C-83A1-F6EECF244321}">
                <p14:modId xmlns:p14="http://schemas.microsoft.com/office/powerpoint/2010/main" val="3466029732"/>
              </p:ext>
            </p:extLst>
          </p:nvPr>
        </p:nvGraphicFramePr>
        <p:xfrm>
          <a:off x="1622425" y="1331119"/>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FC22CEE-B6D3-4A9A-D821-F52010EC709B}"/>
              </a:ext>
            </a:extLst>
          </p:cNvPr>
          <p:cNvSpPr txBox="1"/>
          <p:nvPr/>
        </p:nvSpPr>
        <p:spPr>
          <a:xfrm>
            <a:off x="1803400" y="5417234"/>
            <a:ext cx="3606800" cy="646331"/>
          </a:xfrm>
          <a:prstGeom prst="rect">
            <a:avLst/>
          </a:prstGeom>
          <a:noFill/>
        </p:spPr>
        <p:txBody>
          <a:bodyPr wrap="square" rtlCol="0">
            <a:spAutoFit/>
          </a:bodyPr>
          <a:lstStyle/>
          <a:p>
            <a:pPr algn="ctr"/>
            <a:r>
              <a:rPr lang="en-US" dirty="0"/>
              <a:t>Equal allocations to all 50 states</a:t>
            </a:r>
          </a:p>
        </p:txBody>
      </p:sp>
      <p:sp>
        <p:nvSpPr>
          <p:cNvPr id="9" name="TextBox 8">
            <a:extLst>
              <a:ext uri="{FF2B5EF4-FFF2-40B4-BE49-F238E27FC236}">
                <a16:creationId xmlns:a16="http://schemas.microsoft.com/office/drawing/2014/main" id="{67BBA1CE-1A87-23B4-0A5E-8525C3BC3C9F}"/>
              </a:ext>
            </a:extLst>
          </p:cNvPr>
          <p:cNvSpPr txBox="1"/>
          <p:nvPr/>
        </p:nvSpPr>
        <p:spPr>
          <a:xfrm>
            <a:off x="6591300" y="5417233"/>
            <a:ext cx="3606800" cy="369332"/>
          </a:xfrm>
          <a:prstGeom prst="rect">
            <a:avLst/>
          </a:prstGeom>
          <a:noFill/>
        </p:spPr>
        <p:txBody>
          <a:bodyPr wrap="square" rtlCol="0">
            <a:spAutoFit/>
          </a:bodyPr>
          <a:lstStyle/>
          <a:p>
            <a:pPr algn="ctr"/>
            <a:r>
              <a:rPr lang="en-US" dirty="0"/>
              <a:t>CMS discretion</a:t>
            </a:r>
          </a:p>
        </p:txBody>
      </p:sp>
    </p:spTree>
    <p:extLst>
      <p:ext uri="{BB962C8B-B14F-4D97-AF65-F5344CB8AC3E}">
        <p14:creationId xmlns:p14="http://schemas.microsoft.com/office/powerpoint/2010/main" val="380305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A5EDB-2261-E2C9-BE2C-CCF176FAA811}"/>
              </a:ext>
            </a:extLst>
          </p:cNvPr>
          <p:cNvPicPr>
            <a:picLocks noChangeAspect="1"/>
          </p:cNvPicPr>
          <p:nvPr/>
        </p:nvPicPr>
        <p:blipFill>
          <a:blip r:embed="rId3"/>
          <a:stretch>
            <a:fillRect/>
          </a:stretch>
        </p:blipFill>
        <p:spPr>
          <a:xfrm>
            <a:off x="6558959" y="223838"/>
            <a:ext cx="5036010" cy="6142280"/>
          </a:xfrm>
          <a:prstGeom prst="rect">
            <a:avLst/>
          </a:prstGeom>
        </p:spPr>
      </p:pic>
      <p:pic>
        <p:nvPicPr>
          <p:cNvPr id="5" name="Picture 4">
            <a:extLst>
              <a:ext uri="{FF2B5EF4-FFF2-40B4-BE49-F238E27FC236}">
                <a16:creationId xmlns:a16="http://schemas.microsoft.com/office/drawing/2014/main" id="{9F846D1B-5195-F9C7-FE4E-A7D30231D3C8}"/>
              </a:ext>
            </a:extLst>
          </p:cNvPr>
          <p:cNvPicPr>
            <a:picLocks noChangeAspect="1"/>
          </p:cNvPicPr>
          <p:nvPr/>
        </p:nvPicPr>
        <p:blipFill>
          <a:blip r:embed="rId4"/>
          <a:stretch>
            <a:fillRect/>
          </a:stretch>
        </p:blipFill>
        <p:spPr>
          <a:xfrm>
            <a:off x="377263" y="223837"/>
            <a:ext cx="5694211" cy="6142281"/>
          </a:xfrm>
          <a:prstGeom prst="rect">
            <a:avLst/>
          </a:prstGeom>
        </p:spPr>
      </p:pic>
      <p:sp>
        <p:nvSpPr>
          <p:cNvPr id="2" name="TextBox 1">
            <a:extLst>
              <a:ext uri="{FF2B5EF4-FFF2-40B4-BE49-F238E27FC236}">
                <a16:creationId xmlns:a16="http://schemas.microsoft.com/office/drawing/2014/main" id="{56FC60C7-D453-0EB2-A974-1F403DF7052F}"/>
              </a:ext>
            </a:extLst>
          </p:cNvPr>
          <p:cNvSpPr txBox="1"/>
          <p:nvPr/>
        </p:nvSpPr>
        <p:spPr>
          <a:xfrm>
            <a:off x="509378" y="6449496"/>
            <a:ext cx="11173243" cy="369332"/>
          </a:xfrm>
          <a:prstGeom prst="rect">
            <a:avLst/>
          </a:prstGeom>
          <a:noFill/>
        </p:spPr>
        <p:txBody>
          <a:bodyPr wrap="square" rtlCol="0">
            <a:spAutoFit/>
          </a:bodyPr>
          <a:lstStyle/>
          <a:p>
            <a:pPr lvl="0" defTabSz="914400">
              <a:defRPr/>
            </a:pPr>
            <a:r>
              <a:rPr lang="en-US" sz="900" dirty="0"/>
              <a:t>Heather Saunders, Alice Burns, and Zachary Levinson, How Might Federal Medicaid Cuts in the Enacted Reconciliation Package Affect Rural Areas? (KFF, July 24, 2025) </a:t>
            </a:r>
            <a:r>
              <a:rPr lang="en-US" sz="900" dirty="0">
                <a:hlinkClick r:id="rId5"/>
              </a:rPr>
              <a:t>https://www.kff.org/medicaid/how-might-federal-medicaid-cuts-in-the-enacted-reconciliation-package-affect-rural-areas/</a:t>
            </a:r>
            <a:r>
              <a:rPr lang="en-US" sz="900" dirty="0"/>
              <a:t> (May 6, 2026). </a:t>
            </a:r>
          </a:p>
        </p:txBody>
      </p:sp>
    </p:spTree>
    <p:extLst>
      <p:ext uri="{BB962C8B-B14F-4D97-AF65-F5344CB8AC3E}">
        <p14:creationId xmlns:p14="http://schemas.microsoft.com/office/powerpoint/2010/main" val="388155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BF3B-E71E-AB61-BEDB-D161864B5334}"/>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FB4ECCC7-C9D2-92F8-C7A4-EBF758C9BC27}"/>
              </a:ext>
            </a:extLst>
          </p:cNvPr>
          <p:cNvSpPr>
            <a:spLocks noGrp="1"/>
          </p:cNvSpPr>
          <p:nvPr>
            <p:ph idx="1"/>
          </p:nvPr>
        </p:nvSpPr>
        <p:spPr/>
        <p:txBody>
          <a:bodyPr/>
          <a:lstStyle/>
          <a:p>
            <a:pPr marL="0" indent="0">
              <a:buNone/>
            </a:pPr>
            <a:r>
              <a:rPr lang="en-US" sz="2400" dirty="0"/>
              <a:t>This presentation is:</a:t>
            </a:r>
          </a:p>
          <a:p>
            <a:pPr>
              <a:buClr>
                <a:srgbClr val="C00000"/>
              </a:buClr>
            </a:pPr>
            <a:r>
              <a:rPr lang="en-US" dirty="0"/>
              <a:t>Intended only for educational purposes</a:t>
            </a:r>
          </a:p>
          <a:p>
            <a:pPr>
              <a:buClr>
                <a:srgbClr val="C00000"/>
              </a:buClr>
            </a:pPr>
            <a:r>
              <a:rPr lang="en-US" dirty="0"/>
              <a:t>Any views expressed are my own and not necessarily those of the University of Utah </a:t>
            </a:r>
          </a:p>
          <a:p>
            <a:pPr>
              <a:buClr>
                <a:srgbClr val="C00000"/>
              </a:buClr>
            </a:pPr>
            <a:r>
              <a:rPr lang="en-US" dirty="0"/>
              <a:t>Not comprehensive</a:t>
            </a:r>
          </a:p>
          <a:p>
            <a:pPr>
              <a:buClr>
                <a:srgbClr val="C00000"/>
              </a:buClr>
            </a:pPr>
            <a:r>
              <a:rPr lang="en-US" dirty="0"/>
              <a:t>Not legal advice</a:t>
            </a:r>
          </a:p>
          <a:p>
            <a:endParaRPr lang="en-US" dirty="0"/>
          </a:p>
        </p:txBody>
      </p:sp>
    </p:spTree>
    <p:extLst>
      <p:ext uri="{BB962C8B-B14F-4D97-AF65-F5344CB8AC3E}">
        <p14:creationId xmlns:p14="http://schemas.microsoft.com/office/powerpoint/2010/main" val="1232318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a:extLst>
            <a:ext uri="{FF2B5EF4-FFF2-40B4-BE49-F238E27FC236}">
              <a16:creationId xmlns:a16="http://schemas.microsoft.com/office/drawing/2014/main" id="{8373942F-A984-2410-8C0D-44608671D7CD}"/>
            </a:ext>
          </a:extLst>
        </p:cNvPr>
        <p:cNvGrpSpPr/>
        <p:nvPr/>
      </p:nvGrpSpPr>
      <p:grpSpPr>
        <a:xfrm>
          <a:off x="0" y="0"/>
          <a:ext cx="0" cy="0"/>
          <a:chOff x="0" y="0"/>
          <a:chExt cx="0" cy="0"/>
        </a:xfrm>
      </p:grpSpPr>
      <p:pic>
        <p:nvPicPr>
          <p:cNvPr id="52" name="Picture 5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5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6" name="Oval 5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8" name="Picture 5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0" name="Picture 5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6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68" name="Freeform: Shape 67">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6652E-3A54-6ABE-38E2-23BC08ED9C06}"/>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rgbClr val="FFFFFF"/>
                </a:solidFill>
                <a:latin typeface="+mj-lt"/>
                <a:ea typeface="+mj-ea"/>
                <a:cs typeface="+mj-cs"/>
              </a:rPr>
              <a:t>340B</a:t>
            </a:r>
          </a:p>
        </p:txBody>
      </p:sp>
    </p:spTree>
    <p:extLst>
      <p:ext uri="{BB962C8B-B14F-4D97-AF65-F5344CB8AC3E}">
        <p14:creationId xmlns:p14="http://schemas.microsoft.com/office/powerpoint/2010/main" val="33202471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423EFCA-7A0E-2871-2A41-D7FCAA620374}"/>
              </a:ext>
            </a:extLst>
          </p:cNvPr>
          <p:cNvSpPr>
            <a:spLocks noGrp="1"/>
          </p:cNvSpPr>
          <p:nvPr>
            <p:ph type="title"/>
          </p:nvPr>
        </p:nvSpPr>
        <p:spPr>
          <a:xfrm>
            <a:off x="648930" y="629267"/>
            <a:ext cx="9252154" cy="1016654"/>
          </a:xfrm>
        </p:spPr>
        <p:txBody>
          <a:bodyPr>
            <a:normAutofit/>
          </a:bodyPr>
          <a:lstStyle/>
          <a:p>
            <a:r>
              <a:rPr lang="en-US">
                <a:solidFill>
                  <a:srgbClr val="EBEBEB"/>
                </a:solidFill>
              </a:rPr>
              <a:t>Background</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E8B44455-08F6-64E9-9D18-88385073CFC6}"/>
              </a:ext>
            </a:extLst>
          </p:cNvPr>
          <p:cNvGraphicFramePr>
            <a:graphicFrameLocks noGrp="1"/>
          </p:cNvGraphicFramePr>
          <p:nvPr>
            <p:ph idx="1"/>
            <p:extLst>
              <p:ext uri="{D42A27DB-BD31-4B8C-83A1-F6EECF244321}">
                <p14:modId xmlns:p14="http://schemas.microsoft.com/office/powerpoint/2010/main" val="161126575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74539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7D8A9-2D9A-439B-AACE-09E2F81ACFC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16D61DB-6288-165C-0DC0-D27B6915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9C6DCB8-4CC7-ED0D-2830-FBB4221A5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7">
            <a:extLst>
              <a:ext uri="{FF2B5EF4-FFF2-40B4-BE49-F238E27FC236}">
                <a16:creationId xmlns:a16="http://schemas.microsoft.com/office/drawing/2014/main" id="{6B082961-B513-D92F-8D67-37E1FD7C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44A27019-C15A-E521-F70E-05D81437C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95413B1-87DF-0C90-C666-467259730C8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340B Hospitals</a:t>
            </a:r>
          </a:p>
        </p:txBody>
      </p:sp>
      <p:sp>
        <p:nvSpPr>
          <p:cNvPr id="3" name="Content Placeholder 2">
            <a:extLst>
              <a:ext uri="{FF2B5EF4-FFF2-40B4-BE49-F238E27FC236}">
                <a16:creationId xmlns:a16="http://schemas.microsoft.com/office/drawing/2014/main" id="{BD1965D8-AC1E-47AF-06DD-146D2AEC2F50}"/>
              </a:ext>
            </a:extLst>
          </p:cNvPr>
          <p:cNvSpPr>
            <a:spLocks noGrp="1"/>
          </p:cNvSpPr>
          <p:nvPr>
            <p:ph idx="1"/>
          </p:nvPr>
        </p:nvSpPr>
        <p:spPr>
          <a:xfrm>
            <a:off x="1103313" y="2763520"/>
            <a:ext cx="5383212" cy="3484879"/>
          </a:xfrm>
        </p:spPr>
        <p:txBody>
          <a:bodyPr>
            <a:normAutofit/>
          </a:bodyPr>
          <a:lstStyle/>
          <a:p>
            <a:pPr>
              <a:buClr>
                <a:srgbClr val="C00000"/>
              </a:buClr>
            </a:pPr>
            <a:r>
              <a:rPr lang="en-US" dirty="0"/>
              <a:t>Disproportionate Share Hospitals (DSH) (DSH </a:t>
            </a:r>
            <a:r>
              <a:rPr lang="en-US" dirty="0">
                <a:ea typeface="Cambria Math" panose="02040503050406030204" pitchFamily="18" charset="0"/>
              </a:rPr>
              <a:t>&gt; 11.75)</a:t>
            </a:r>
            <a:endParaRPr lang="en-US" dirty="0"/>
          </a:p>
          <a:p>
            <a:pPr>
              <a:buClr>
                <a:srgbClr val="C00000"/>
              </a:buClr>
            </a:pPr>
            <a:r>
              <a:rPr lang="en-US" dirty="0"/>
              <a:t>Children’s Hospitals (DSH </a:t>
            </a:r>
            <a:r>
              <a:rPr lang="en-US" dirty="0">
                <a:ea typeface="Cambria Math" panose="02040503050406030204" pitchFamily="18" charset="0"/>
              </a:rPr>
              <a:t>&gt; 11.75)</a:t>
            </a:r>
            <a:endParaRPr lang="en-US" dirty="0"/>
          </a:p>
          <a:p>
            <a:pPr>
              <a:buClr>
                <a:srgbClr val="C00000"/>
              </a:buClr>
            </a:pPr>
            <a:r>
              <a:rPr lang="en-US" dirty="0"/>
              <a:t>Freestanding PPS-Exempt Cancer Hospitals (DSH </a:t>
            </a:r>
            <a:r>
              <a:rPr lang="en-US" dirty="0">
                <a:ea typeface="Cambria Math" panose="02040503050406030204" pitchFamily="18" charset="0"/>
              </a:rPr>
              <a:t>&gt; 11.75)</a:t>
            </a:r>
            <a:endParaRPr lang="en-US" dirty="0"/>
          </a:p>
          <a:p>
            <a:pPr>
              <a:buClr>
                <a:srgbClr val="C00000"/>
              </a:buClr>
            </a:pPr>
            <a:r>
              <a:rPr lang="en-US" dirty="0"/>
              <a:t>Sole Community Hospitals (DSH </a:t>
            </a:r>
            <a:r>
              <a:rPr lang="en-US" dirty="0">
                <a:ea typeface="Cambria Math" panose="02040503050406030204" pitchFamily="18" charset="0"/>
              </a:rPr>
              <a:t>≥ 8)</a:t>
            </a:r>
            <a:endParaRPr lang="en-US" dirty="0"/>
          </a:p>
          <a:p>
            <a:pPr>
              <a:buClr>
                <a:srgbClr val="C00000"/>
              </a:buClr>
            </a:pPr>
            <a:r>
              <a:rPr lang="en-US" dirty="0"/>
              <a:t>Rural Referral Centers (DSH </a:t>
            </a:r>
            <a:r>
              <a:rPr lang="en-US" dirty="0">
                <a:ea typeface="Cambria Math" panose="02040503050406030204" pitchFamily="18" charset="0"/>
              </a:rPr>
              <a:t>≥ 8)</a:t>
            </a:r>
            <a:endParaRPr lang="en-US" dirty="0"/>
          </a:p>
          <a:p>
            <a:pPr>
              <a:buClr>
                <a:srgbClr val="C00000"/>
              </a:buClr>
            </a:pPr>
            <a:r>
              <a:rPr lang="en-US" dirty="0"/>
              <a:t>Critical Access Hospitals</a:t>
            </a:r>
          </a:p>
        </p:txBody>
      </p:sp>
      <p:sp>
        <p:nvSpPr>
          <p:cNvPr id="5" name="Oval 4">
            <a:extLst>
              <a:ext uri="{FF2B5EF4-FFF2-40B4-BE49-F238E27FC236}">
                <a16:creationId xmlns:a16="http://schemas.microsoft.com/office/drawing/2014/main" id="{8527E8B0-AC83-6CEC-5E8F-C4E41870D43D}"/>
              </a:ext>
            </a:extLst>
          </p:cNvPr>
          <p:cNvSpPr/>
          <p:nvPr/>
        </p:nvSpPr>
        <p:spPr>
          <a:xfrm>
            <a:off x="6556849" y="3429000"/>
            <a:ext cx="1800225" cy="18278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Medicare SSI Days</a:t>
            </a:r>
          </a:p>
          <a:p>
            <a:pPr algn="ctr"/>
            <a:r>
              <a:rPr lang="en-US" sz="600" dirty="0"/>
              <a:t>____________________________</a:t>
            </a:r>
          </a:p>
          <a:p>
            <a:pPr algn="ctr"/>
            <a:endParaRPr lang="en-US" sz="600" dirty="0"/>
          </a:p>
          <a:p>
            <a:pPr algn="ctr"/>
            <a:r>
              <a:rPr lang="en-US" sz="1400" dirty="0"/>
              <a:t>Total Medicare Days</a:t>
            </a:r>
          </a:p>
        </p:txBody>
      </p:sp>
      <p:sp>
        <p:nvSpPr>
          <p:cNvPr id="7" name="Oval 6">
            <a:extLst>
              <a:ext uri="{FF2B5EF4-FFF2-40B4-BE49-F238E27FC236}">
                <a16:creationId xmlns:a16="http://schemas.microsoft.com/office/drawing/2014/main" id="{FA359E3A-5E60-5437-7EEB-77EB44B96B63}"/>
              </a:ext>
            </a:extLst>
          </p:cNvPr>
          <p:cNvSpPr/>
          <p:nvPr/>
        </p:nvSpPr>
        <p:spPr>
          <a:xfrm>
            <a:off x="9713542" y="3429000"/>
            <a:ext cx="1800225" cy="182788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Total Medicaid Days</a:t>
            </a:r>
          </a:p>
          <a:p>
            <a:pPr algn="ctr"/>
            <a:r>
              <a:rPr lang="en-US" sz="600" dirty="0"/>
              <a:t>____________________________</a:t>
            </a:r>
          </a:p>
          <a:p>
            <a:pPr algn="ctr"/>
            <a:endParaRPr lang="en-US" sz="600" dirty="0"/>
          </a:p>
          <a:p>
            <a:pPr algn="ctr"/>
            <a:r>
              <a:rPr lang="en-US" sz="1400" dirty="0"/>
              <a:t>Total Patient Days</a:t>
            </a:r>
          </a:p>
        </p:txBody>
      </p:sp>
      <p:sp>
        <p:nvSpPr>
          <p:cNvPr id="9" name="Plus Sign 8">
            <a:extLst>
              <a:ext uri="{FF2B5EF4-FFF2-40B4-BE49-F238E27FC236}">
                <a16:creationId xmlns:a16="http://schemas.microsoft.com/office/drawing/2014/main" id="{9E6E7BA6-1232-46F1-47CE-BDE253BD498A}"/>
              </a:ext>
            </a:extLst>
          </p:cNvPr>
          <p:cNvSpPr/>
          <p:nvPr/>
        </p:nvSpPr>
        <p:spPr>
          <a:xfrm>
            <a:off x="8559058" y="3897824"/>
            <a:ext cx="952500" cy="890236"/>
          </a:xfrm>
          <a:prstGeom prst="mathPlu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2717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51115-5B54-112D-B069-DBDC62C9881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42397C7-C506-4BB4-F070-822062CB5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9CB05E4D-F6DC-F445-1E0A-456FA908F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7">
            <a:extLst>
              <a:ext uri="{FF2B5EF4-FFF2-40B4-BE49-F238E27FC236}">
                <a16:creationId xmlns:a16="http://schemas.microsoft.com/office/drawing/2014/main" id="{BD296937-DC8E-9EED-45EE-4700DED08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04238AA9-DA76-E080-1FB8-20B6C12A5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1B782B2-14B9-F1D1-4647-9E30FF16413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340B Savings</a:t>
            </a:r>
          </a:p>
        </p:txBody>
      </p:sp>
      <p:pic>
        <p:nvPicPr>
          <p:cNvPr id="7" name="Picture 6">
            <a:extLst>
              <a:ext uri="{FF2B5EF4-FFF2-40B4-BE49-F238E27FC236}">
                <a16:creationId xmlns:a16="http://schemas.microsoft.com/office/drawing/2014/main" id="{1DD6BEC1-30DD-2C70-C6AC-A72454F78F04}"/>
              </a:ext>
            </a:extLst>
          </p:cNvPr>
          <p:cNvPicPr>
            <a:picLocks noChangeAspect="1"/>
          </p:cNvPicPr>
          <p:nvPr/>
        </p:nvPicPr>
        <p:blipFill>
          <a:blip r:embed="rId3"/>
          <a:stretch>
            <a:fillRect/>
          </a:stretch>
        </p:blipFill>
        <p:spPr>
          <a:xfrm>
            <a:off x="2117618" y="2363354"/>
            <a:ext cx="8663094" cy="2464314"/>
          </a:xfrm>
          <a:prstGeom prst="rect">
            <a:avLst/>
          </a:prstGeom>
        </p:spPr>
      </p:pic>
      <p:sp>
        <p:nvSpPr>
          <p:cNvPr id="11" name="TextBox 10">
            <a:extLst>
              <a:ext uri="{FF2B5EF4-FFF2-40B4-BE49-F238E27FC236}">
                <a16:creationId xmlns:a16="http://schemas.microsoft.com/office/drawing/2014/main" id="{9E54488E-3392-6F80-025D-D2D29882BBB0}"/>
              </a:ext>
            </a:extLst>
          </p:cNvPr>
          <p:cNvSpPr txBox="1"/>
          <p:nvPr/>
        </p:nvSpPr>
        <p:spPr>
          <a:xfrm>
            <a:off x="900773" y="4882494"/>
            <a:ext cx="2823738" cy="1384995"/>
          </a:xfrm>
          <a:prstGeom prst="rect">
            <a:avLst/>
          </a:prstGeom>
          <a:noFill/>
          <a:ln>
            <a:solidFill>
              <a:schemeClr val="tx1"/>
            </a:solidFill>
            <a:prstDash val="dash"/>
          </a:ln>
        </p:spPr>
        <p:txBody>
          <a:bodyPr wrap="square" rtlCol="0">
            <a:spAutoFit/>
          </a:bodyPr>
          <a:lstStyle>
            <a:defPPr>
              <a:defRPr lang="en-US"/>
            </a:defPPr>
            <a:lvl1pPr algn="ctr">
              <a:defRPr sz="1400"/>
            </a:lvl1pPr>
          </a:lstStyle>
          <a:p>
            <a:r>
              <a:rPr lang="en-US" dirty="0"/>
              <a:t>For most brand-name drugs, rebate is equal to the greater of 23.1% of AMP or difference between AMP and best price (lowest net price offered to any private buyer)</a:t>
            </a:r>
          </a:p>
        </p:txBody>
      </p:sp>
      <p:sp>
        <p:nvSpPr>
          <p:cNvPr id="13" name="TextBox 12">
            <a:extLst>
              <a:ext uri="{FF2B5EF4-FFF2-40B4-BE49-F238E27FC236}">
                <a16:creationId xmlns:a16="http://schemas.microsoft.com/office/drawing/2014/main" id="{2E99E2D7-15A4-63CD-E597-8F3B78363977}"/>
              </a:ext>
            </a:extLst>
          </p:cNvPr>
          <p:cNvSpPr txBox="1"/>
          <p:nvPr/>
        </p:nvSpPr>
        <p:spPr>
          <a:xfrm>
            <a:off x="4614806" y="4882494"/>
            <a:ext cx="2143449" cy="1169551"/>
          </a:xfrm>
          <a:prstGeom prst="rect">
            <a:avLst/>
          </a:prstGeom>
          <a:noFill/>
          <a:ln>
            <a:solidFill>
              <a:schemeClr val="tx1"/>
            </a:solidFill>
            <a:prstDash val="dash"/>
          </a:ln>
        </p:spPr>
        <p:txBody>
          <a:bodyPr wrap="square" rtlCol="0">
            <a:spAutoFit/>
          </a:bodyPr>
          <a:lstStyle/>
          <a:p>
            <a:pPr algn="ctr"/>
            <a:r>
              <a:rPr lang="en-US" sz="1400" dirty="0"/>
              <a:t>If AMP of Rx grows faster than overall inflation, the rebate is equal to the excess amount of that growth</a:t>
            </a:r>
          </a:p>
        </p:txBody>
      </p:sp>
      <p:sp>
        <p:nvSpPr>
          <p:cNvPr id="15" name="TextBox 14">
            <a:extLst>
              <a:ext uri="{FF2B5EF4-FFF2-40B4-BE49-F238E27FC236}">
                <a16:creationId xmlns:a16="http://schemas.microsoft.com/office/drawing/2014/main" id="{075BD19E-51AB-F40C-B1EB-47457B6D8056}"/>
              </a:ext>
            </a:extLst>
          </p:cNvPr>
          <p:cNvSpPr txBox="1"/>
          <p:nvPr/>
        </p:nvSpPr>
        <p:spPr>
          <a:xfrm>
            <a:off x="8442326" y="5078733"/>
            <a:ext cx="1802607" cy="584775"/>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1600" dirty="0"/>
              <a:t>“Penny pricing” rule</a:t>
            </a:r>
          </a:p>
        </p:txBody>
      </p:sp>
      <p:cxnSp>
        <p:nvCxnSpPr>
          <p:cNvPr id="26" name="Straight Connector 25">
            <a:extLst>
              <a:ext uri="{FF2B5EF4-FFF2-40B4-BE49-F238E27FC236}">
                <a16:creationId xmlns:a16="http://schemas.microsoft.com/office/drawing/2014/main" id="{77E7D42C-A3B1-7330-0487-0A48A1051FA5}"/>
              </a:ext>
            </a:extLst>
          </p:cNvPr>
          <p:cNvCxnSpPr/>
          <p:nvPr/>
        </p:nvCxnSpPr>
        <p:spPr>
          <a:xfrm flipV="1">
            <a:off x="3505436" y="4477435"/>
            <a:ext cx="438150" cy="36963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DD9AEC1-DE91-0AEA-3A3B-B69EDE3C34DC}"/>
              </a:ext>
            </a:extLst>
          </p:cNvPr>
          <p:cNvCxnSpPr>
            <a:cxnSpLocks/>
            <a:stCxn id="13" idx="0"/>
          </p:cNvCxnSpPr>
          <p:nvPr/>
        </p:nvCxnSpPr>
        <p:spPr>
          <a:xfrm flipH="1" flipV="1">
            <a:off x="5556674" y="4512857"/>
            <a:ext cx="129857" cy="3696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D7976783-BAAE-016F-D670-647154A74957}"/>
              </a:ext>
            </a:extLst>
          </p:cNvPr>
          <p:cNvSpPr txBox="1"/>
          <p:nvPr/>
        </p:nvSpPr>
        <p:spPr>
          <a:xfrm>
            <a:off x="509378" y="6533875"/>
            <a:ext cx="11173243" cy="215444"/>
          </a:xfrm>
          <a:prstGeom prst="rect">
            <a:avLst/>
          </a:prstGeom>
          <a:noFill/>
        </p:spPr>
        <p:txBody>
          <a:bodyPr wrap="square" rtlCol="0">
            <a:spAutoFit/>
          </a:bodyPr>
          <a:lstStyle/>
          <a:p>
            <a:pPr lvl="0" defTabSz="914400">
              <a:defRPr/>
            </a:pPr>
            <a:r>
              <a:rPr lang="en-US" sz="800" cap="small" dirty="0"/>
              <a:t>Congressional Budget Office, Growth in the 340B Drug Pricing Program </a:t>
            </a:r>
            <a:r>
              <a:rPr lang="en-US" sz="800" dirty="0"/>
              <a:t>(Sept. 2025), </a:t>
            </a:r>
            <a:r>
              <a:rPr lang="en-US" sz="800" i="1" dirty="0"/>
              <a:t>available at </a:t>
            </a:r>
            <a:r>
              <a:rPr lang="en-US" sz="800" dirty="0">
                <a:hlinkClick r:id="rId4"/>
              </a:rPr>
              <a:t>https://www.cbo.gov/system/files/2025-09/60661-340B-program.pdf</a:t>
            </a:r>
            <a:r>
              <a:rPr lang="en-US" sz="800" dirty="0"/>
              <a:t>. </a:t>
            </a:r>
          </a:p>
        </p:txBody>
      </p:sp>
    </p:spTree>
    <p:extLst>
      <p:ext uri="{BB962C8B-B14F-4D97-AF65-F5344CB8AC3E}">
        <p14:creationId xmlns:p14="http://schemas.microsoft.com/office/powerpoint/2010/main" val="212077939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Building outline">
            <a:extLst>
              <a:ext uri="{FF2B5EF4-FFF2-40B4-BE49-F238E27FC236}">
                <a16:creationId xmlns:a16="http://schemas.microsoft.com/office/drawing/2014/main" id="{3678F1F3-A77A-23DA-9471-F89627E2D43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6140" y="2134699"/>
            <a:ext cx="2071686" cy="2071686"/>
          </a:xfrm>
          <a:prstGeom prst="rect">
            <a:avLst/>
          </a:prstGeom>
        </p:spPr>
      </p:pic>
      <p:pic>
        <p:nvPicPr>
          <p:cNvPr id="9" name="Content Placeholder 4" descr="Hospital outline">
            <a:extLst>
              <a:ext uri="{FF2B5EF4-FFF2-40B4-BE49-F238E27FC236}">
                <a16:creationId xmlns:a16="http://schemas.microsoft.com/office/drawing/2014/main" id="{B3B0F25D-B2E8-CD07-6FC8-CBA2B29D572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83775" y="1072379"/>
            <a:ext cx="2387525" cy="2387525"/>
          </a:xfrm>
          <a:prstGeom prst="rect">
            <a:avLst/>
          </a:prstGeom>
          <a:effectLst/>
        </p:spPr>
      </p:pic>
      <p:pic>
        <p:nvPicPr>
          <p:cNvPr id="10" name="Graphic 9" descr="Medicine outline">
            <a:extLst>
              <a:ext uri="{FF2B5EF4-FFF2-40B4-BE49-F238E27FC236}">
                <a16:creationId xmlns:a16="http://schemas.microsoft.com/office/drawing/2014/main" id="{358B5528-D032-4DDE-6DDB-306AE1CE89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24783" y="2774674"/>
            <a:ext cx="1526087" cy="1526087"/>
          </a:xfrm>
          <a:prstGeom prst="rect">
            <a:avLst/>
          </a:prstGeom>
          <a:effectLst/>
        </p:spPr>
      </p:pic>
      <p:pic>
        <p:nvPicPr>
          <p:cNvPr id="11" name="Graphic 10" descr="Sling outline">
            <a:extLst>
              <a:ext uri="{FF2B5EF4-FFF2-40B4-BE49-F238E27FC236}">
                <a16:creationId xmlns:a16="http://schemas.microsoft.com/office/drawing/2014/main" id="{2E16CFA2-EA7A-9BBB-E4C7-9C0BF0BE8DB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159943" y="4620082"/>
            <a:ext cx="1339542" cy="1339542"/>
          </a:xfrm>
          <a:prstGeom prst="rect">
            <a:avLst/>
          </a:prstGeom>
        </p:spPr>
      </p:pic>
      <p:pic>
        <p:nvPicPr>
          <p:cNvPr id="13" name="Graphic 12" descr="Credit card with solid fill">
            <a:extLst>
              <a:ext uri="{FF2B5EF4-FFF2-40B4-BE49-F238E27FC236}">
                <a16:creationId xmlns:a16="http://schemas.microsoft.com/office/drawing/2014/main" id="{A65A6038-A25C-C420-1499-3F361971C15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013149" y="1230121"/>
            <a:ext cx="1880116" cy="1880116"/>
          </a:xfrm>
          <a:prstGeom prst="rect">
            <a:avLst/>
          </a:prstGeom>
        </p:spPr>
      </p:pic>
      <p:sp>
        <p:nvSpPr>
          <p:cNvPr id="14" name="TextBox 13">
            <a:extLst>
              <a:ext uri="{FF2B5EF4-FFF2-40B4-BE49-F238E27FC236}">
                <a16:creationId xmlns:a16="http://schemas.microsoft.com/office/drawing/2014/main" id="{F5EC2221-7BFD-B4DC-861A-D37456B73139}"/>
              </a:ext>
            </a:extLst>
          </p:cNvPr>
          <p:cNvSpPr txBox="1"/>
          <p:nvPr/>
        </p:nvSpPr>
        <p:spPr>
          <a:xfrm>
            <a:off x="9243594" y="1971518"/>
            <a:ext cx="1419225" cy="369332"/>
          </a:xfrm>
          <a:prstGeom prst="rect">
            <a:avLst/>
          </a:prstGeom>
          <a:noFill/>
        </p:spPr>
        <p:txBody>
          <a:bodyPr wrap="square" rtlCol="0">
            <a:spAutoFit/>
          </a:bodyPr>
          <a:lstStyle/>
          <a:p>
            <a:pPr algn="ctr"/>
            <a:r>
              <a:rPr lang="en-US" b="1" dirty="0"/>
              <a:t>Insurance</a:t>
            </a:r>
          </a:p>
        </p:txBody>
      </p:sp>
      <p:pic>
        <p:nvPicPr>
          <p:cNvPr id="17" name="Graphic 16" descr="Store outline">
            <a:extLst>
              <a:ext uri="{FF2B5EF4-FFF2-40B4-BE49-F238E27FC236}">
                <a16:creationId xmlns:a16="http://schemas.microsoft.com/office/drawing/2014/main" id="{46585187-A2BD-45D5-2B84-E002C95CC6D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289411" y="3537717"/>
            <a:ext cx="1625314" cy="1625314"/>
          </a:xfrm>
          <a:prstGeom prst="rect">
            <a:avLst/>
          </a:prstGeom>
        </p:spPr>
      </p:pic>
      <p:sp>
        <p:nvSpPr>
          <p:cNvPr id="20" name="Arrow: Curved Down 19">
            <a:extLst>
              <a:ext uri="{FF2B5EF4-FFF2-40B4-BE49-F238E27FC236}">
                <a16:creationId xmlns:a16="http://schemas.microsoft.com/office/drawing/2014/main" id="{BB14B6AF-DEED-C63E-1011-82262F0EE2F4}"/>
              </a:ext>
            </a:extLst>
          </p:cNvPr>
          <p:cNvSpPr/>
          <p:nvPr/>
        </p:nvSpPr>
        <p:spPr>
          <a:xfrm rot="20677648">
            <a:off x="1646606" y="1328417"/>
            <a:ext cx="4091747" cy="698013"/>
          </a:xfrm>
          <a:prstGeom prst="curvedDownArrow">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21" name="Arrow: Curved Up 20">
            <a:extLst>
              <a:ext uri="{FF2B5EF4-FFF2-40B4-BE49-F238E27FC236}">
                <a16:creationId xmlns:a16="http://schemas.microsoft.com/office/drawing/2014/main" id="{9EB33638-8ECC-828F-91BB-AD1DCB76CC1E}"/>
              </a:ext>
            </a:extLst>
          </p:cNvPr>
          <p:cNvSpPr/>
          <p:nvPr/>
        </p:nvSpPr>
        <p:spPr>
          <a:xfrm rot="663093">
            <a:off x="1370635" y="4695788"/>
            <a:ext cx="4742754" cy="861890"/>
          </a:xfrm>
          <a:prstGeom prst="curved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27" name="Arrow: Curved Up 26">
            <a:extLst>
              <a:ext uri="{FF2B5EF4-FFF2-40B4-BE49-F238E27FC236}">
                <a16:creationId xmlns:a16="http://schemas.microsoft.com/office/drawing/2014/main" id="{FC39A846-66D8-E0AC-822B-C5080A13DAA7}"/>
              </a:ext>
            </a:extLst>
          </p:cNvPr>
          <p:cNvSpPr/>
          <p:nvPr/>
        </p:nvSpPr>
        <p:spPr>
          <a:xfrm rot="16690535">
            <a:off x="9372845" y="3269464"/>
            <a:ext cx="3560559" cy="979311"/>
          </a:xfrm>
          <a:prstGeom prst="curved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urved Up 28">
            <a:extLst>
              <a:ext uri="{FF2B5EF4-FFF2-40B4-BE49-F238E27FC236}">
                <a16:creationId xmlns:a16="http://schemas.microsoft.com/office/drawing/2014/main" id="{249E5E98-28AE-7166-5377-AD550FFA5627}"/>
              </a:ext>
            </a:extLst>
          </p:cNvPr>
          <p:cNvSpPr/>
          <p:nvPr/>
        </p:nvSpPr>
        <p:spPr>
          <a:xfrm rot="10800000">
            <a:off x="6214690" y="671319"/>
            <a:ext cx="3915035" cy="802120"/>
          </a:xfrm>
          <a:prstGeom prst="curvedUpArrow">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0" name="Arrow: Right 29">
            <a:extLst>
              <a:ext uri="{FF2B5EF4-FFF2-40B4-BE49-F238E27FC236}">
                <a16:creationId xmlns:a16="http://schemas.microsoft.com/office/drawing/2014/main" id="{BDD65094-7D01-5A6B-BD34-1C257D34878C}"/>
              </a:ext>
            </a:extLst>
          </p:cNvPr>
          <p:cNvSpPr/>
          <p:nvPr/>
        </p:nvSpPr>
        <p:spPr>
          <a:xfrm rot="9801465">
            <a:off x="2593948" y="2875373"/>
            <a:ext cx="2237289" cy="239291"/>
          </a:xfrm>
          <a:prstGeom prst="rightArrow">
            <a:avLst/>
          </a:prstGeom>
          <a:solidFill>
            <a:srgbClr val="C00000"/>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83F366B2-77FD-FCF8-C6C4-C4B32FF7D384}"/>
              </a:ext>
            </a:extLst>
          </p:cNvPr>
          <p:cNvSpPr txBox="1"/>
          <p:nvPr/>
        </p:nvSpPr>
        <p:spPr>
          <a:xfrm>
            <a:off x="2894569" y="2134151"/>
            <a:ext cx="1526225" cy="646331"/>
          </a:xfrm>
          <a:prstGeom prst="rect">
            <a:avLst/>
          </a:prstGeom>
          <a:noFill/>
        </p:spPr>
        <p:txBody>
          <a:bodyPr wrap="square" rtlCol="0">
            <a:spAutoFit/>
          </a:bodyPr>
          <a:lstStyle/>
          <a:p>
            <a:pPr algn="ctr"/>
            <a:r>
              <a:rPr lang="en-US" dirty="0"/>
              <a:t>CE buys Rx at 340B price</a:t>
            </a:r>
          </a:p>
        </p:txBody>
      </p:sp>
      <p:sp>
        <p:nvSpPr>
          <p:cNvPr id="32" name="TextBox 31">
            <a:extLst>
              <a:ext uri="{FF2B5EF4-FFF2-40B4-BE49-F238E27FC236}">
                <a16:creationId xmlns:a16="http://schemas.microsoft.com/office/drawing/2014/main" id="{1ABDB300-28F1-7E6E-5BAD-CEF3AFE4A4D9}"/>
              </a:ext>
            </a:extLst>
          </p:cNvPr>
          <p:cNvSpPr txBox="1"/>
          <p:nvPr/>
        </p:nvSpPr>
        <p:spPr>
          <a:xfrm>
            <a:off x="1396539" y="319900"/>
            <a:ext cx="3024255" cy="923330"/>
          </a:xfrm>
          <a:prstGeom prst="rect">
            <a:avLst/>
          </a:prstGeom>
          <a:noFill/>
        </p:spPr>
        <p:txBody>
          <a:bodyPr wrap="square" rtlCol="0">
            <a:spAutoFit/>
          </a:bodyPr>
          <a:lstStyle/>
          <a:p>
            <a:pPr algn="ctr"/>
            <a:r>
              <a:rPr lang="en-US" dirty="0"/>
              <a:t>Rx manufacturer (or distributor) ships Rx to CE’s on-site pharmacy</a:t>
            </a:r>
          </a:p>
        </p:txBody>
      </p:sp>
      <p:sp>
        <p:nvSpPr>
          <p:cNvPr id="33" name="TextBox 32">
            <a:extLst>
              <a:ext uri="{FF2B5EF4-FFF2-40B4-BE49-F238E27FC236}">
                <a16:creationId xmlns:a16="http://schemas.microsoft.com/office/drawing/2014/main" id="{46F6B48A-F122-B2BF-3654-D2788A74EA16}"/>
              </a:ext>
            </a:extLst>
          </p:cNvPr>
          <p:cNvSpPr txBox="1"/>
          <p:nvPr/>
        </p:nvSpPr>
        <p:spPr>
          <a:xfrm>
            <a:off x="1389761" y="5672074"/>
            <a:ext cx="3394014" cy="923330"/>
          </a:xfrm>
          <a:prstGeom prst="rect">
            <a:avLst/>
          </a:prstGeom>
          <a:noFill/>
        </p:spPr>
        <p:txBody>
          <a:bodyPr wrap="square" rtlCol="0">
            <a:spAutoFit/>
          </a:bodyPr>
          <a:lstStyle/>
          <a:p>
            <a:pPr algn="ctr"/>
            <a:r>
              <a:rPr lang="en-US" dirty="0"/>
              <a:t>Rx manufacturer (or distributor) ships Rx to contract pharmacy (“bill to ship to”)</a:t>
            </a:r>
          </a:p>
        </p:txBody>
      </p:sp>
      <p:sp>
        <p:nvSpPr>
          <p:cNvPr id="34" name="TextBox 33">
            <a:extLst>
              <a:ext uri="{FF2B5EF4-FFF2-40B4-BE49-F238E27FC236}">
                <a16:creationId xmlns:a16="http://schemas.microsoft.com/office/drawing/2014/main" id="{8739F836-256D-0021-7406-4C7FD7EE0F5D}"/>
              </a:ext>
            </a:extLst>
          </p:cNvPr>
          <p:cNvSpPr txBox="1"/>
          <p:nvPr/>
        </p:nvSpPr>
        <p:spPr>
          <a:xfrm>
            <a:off x="7041980" y="3930164"/>
            <a:ext cx="2010043" cy="923330"/>
          </a:xfrm>
          <a:prstGeom prst="rect">
            <a:avLst/>
          </a:prstGeom>
          <a:noFill/>
        </p:spPr>
        <p:txBody>
          <a:bodyPr wrap="square" rtlCol="0">
            <a:spAutoFit/>
          </a:bodyPr>
          <a:lstStyle/>
          <a:p>
            <a:pPr algn="ctr"/>
            <a:r>
              <a:rPr lang="en-US" dirty="0"/>
              <a:t>Rx administered or dispensed to eligible patient</a:t>
            </a:r>
          </a:p>
        </p:txBody>
      </p:sp>
      <p:sp>
        <p:nvSpPr>
          <p:cNvPr id="35" name="Arrow: Curved Down 34">
            <a:extLst>
              <a:ext uri="{FF2B5EF4-FFF2-40B4-BE49-F238E27FC236}">
                <a16:creationId xmlns:a16="http://schemas.microsoft.com/office/drawing/2014/main" id="{28CA385E-4492-35D0-F2F9-87F48ACB4026}"/>
              </a:ext>
            </a:extLst>
          </p:cNvPr>
          <p:cNvSpPr/>
          <p:nvPr/>
        </p:nvSpPr>
        <p:spPr>
          <a:xfrm rot="1694128">
            <a:off x="7000575" y="3164653"/>
            <a:ext cx="3471231" cy="698013"/>
          </a:xfrm>
          <a:prstGeom prst="curvedDownArrow">
            <a:avLst/>
          </a:prstGeom>
          <a:solidFill>
            <a:srgbClr val="7030A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6" name="Arrow: Curved Up 35">
            <a:extLst>
              <a:ext uri="{FF2B5EF4-FFF2-40B4-BE49-F238E27FC236}">
                <a16:creationId xmlns:a16="http://schemas.microsoft.com/office/drawing/2014/main" id="{C3F69A2B-793D-44E9-3300-7B88F9E3E59D}"/>
              </a:ext>
            </a:extLst>
          </p:cNvPr>
          <p:cNvSpPr/>
          <p:nvPr/>
        </p:nvSpPr>
        <p:spPr>
          <a:xfrm rot="963852">
            <a:off x="6007360" y="5577861"/>
            <a:ext cx="3883236" cy="763526"/>
          </a:xfrm>
          <a:prstGeom prst="curvedUpArrow">
            <a:avLst/>
          </a:prstGeom>
          <a:solidFill>
            <a:srgbClr val="7030A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5407287E-3BB5-A834-18C8-1C4E656EA284}"/>
              </a:ext>
            </a:extLst>
          </p:cNvPr>
          <p:cNvSpPr txBox="1"/>
          <p:nvPr/>
        </p:nvSpPr>
        <p:spPr>
          <a:xfrm>
            <a:off x="9996335" y="3207375"/>
            <a:ext cx="1644533" cy="923330"/>
          </a:xfrm>
          <a:prstGeom prst="rect">
            <a:avLst/>
          </a:prstGeom>
          <a:noFill/>
        </p:spPr>
        <p:txBody>
          <a:bodyPr wrap="square" rtlCol="0">
            <a:spAutoFit/>
          </a:bodyPr>
          <a:lstStyle/>
          <a:p>
            <a:pPr algn="ctr"/>
            <a:r>
              <a:rPr lang="en-US" dirty="0"/>
              <a:t>Patient pays premium &amp; cost sharing</a:t>
            </a:r>
          </a:p>
        </p:txBody>
      </p:sp>
      <p:sp>
        <p:nvSpPr>
          <p:cNvPr id="38" name="TextBox 37">
            <a:extLst>
              <a:ext uri="{FF2B5EF4-FFF2-40B4-BE49-F238E27FC236}">
                <a16:creationId xmlns:a16="http://schemas.microsoft.com/office/drawing/2014/main" id="{F7DC4E61-900B-ACF8-1FF2-F181DFB91909}"/>
              </a:ext>
            </a:extLst>
          </p:cNvPr>
          <p:cNvSpPr txBox="1"/>
          <p:nvPr/>
        </p:nvSpPr>
        <p:spPr>
          <a:xfrm>
            <a:off x="7171300" y="844259"/>
            <a:ext cx="2110459" cy="646331"/>
          </a:xfrm>
          <a:prstGeom prst="rect">
            <a:avLst/>
          </a:prstGeom>
          <a:noFill/>
        </p:spPr>
        <p:txBody>
          <a:bodyPr wrap="square" rtlCol="0">
            <a:spAutoFit/>
          </a:bodyPr>
          <a:lstStyle/>
          <a:p>
            <a:pPr algn="ctr"/>
            <a:r>
              <a:rPr lang="en-US" dirty="0"/>
              <a:t>Insurer reimburses CE for Rx</a:t>
            </a:r>
          </a:p>
        </p:txBody>
      </p:sp>
    </p:spTree>
    <p:extLst>
      <p:ext uri="{BB962C8B-B14F-4D97-AF65-F5344CB8AC3E}">
        <p14:creationId xmlns:p14="http://schemas.microsoft.com/office/powerpoint/2010/main" val="34431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7" grpId="0" animBg="1"/>
      <p:bldP spid="29" grpId="0" animBg="1"/>
      <p:bldP spid="30" grpId="0" animBg="1"/>
      <p:bldP spid="31" grpId="0"/>
      <p:bldP spid="32" grpId="0"/>
      <p:bldP spid="33" grpId="0"/>
      <p:bldP spid="34" grpId="0"/>
      <p:bldP spid="35" grpId="0" animBg="1"/>
      <p:bldP spid="36" grpId="0" animBg="1"/>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FB98FC-89FD-5861-97A5-1053718B574F}"/>
              </a:ext>
            </a:extLst>
          </p:cNvPr>
          <p:cNvSpPr txBox="1">
            <a:spLocks noGrp="1"/>
          </p:cNvSpPr>
          <p:nvPr>
            <p:ph idx="1"/>
          </p:nvPr>
        </p:nvSpPr>
        <p:spPr>
          <a:xfrm>
            <a:off x="1103312" y="1720155"/>
            <a:ext cx="6907212" cy="2534027"/>
          </a:xfrm>
          <a:prstGeom prst="rect">
            <a:avLst/>
          </a:prstGeom>
          <a:noFill/>
        </p:spPr>
        <p:txBody>
          <a:bodyPr wrap="square" rtlCol="0">
            <a:spAutoFit/>
          </a:bodyPr>
          <a:lstStyle/>
          <a:p>
            <a:pPr>
              <a:spcAft>
                <a:spcPts val="1200"/>
              </a:spcAft>
              <a:buClr>
                <a:srgbClr val="C00000"/>
              </a:buClr>
            </a:pPr>
            <a:r>
              <a:rPr lang="en-US" sz="1800" dirty="0"/>
              <a:t>340B statute is silent on use of savings/margin</a:t>
            </a:r>
          </a:p>
          <a:p>
            <a:pPr>
              <a:buClr>
                <a:srgbClr val="C00000"/>
              </a:buClr>
            </a:pPr>
            <a:r>
              <a:rPr lang="en-US" sz="1800" dirty="0"/>
              <a:t>But Congressional intent: to “reduce the costs of operations” for CEs, allowing them to “</a:t>
            </a:r>
            <a:r>
              <a:rPr lang="en-US" sz="1800" b="1" dirty="0"/>
              <a:t>stretch scarce Federal resources as far as possible</a:t>
            </a:r>
            <a:r>
              <a:rPr lang="en-US" sz="1800" dirty="0"/>
              <a:t>, reaching more eligible patients and providing more comprehensive services.”</a:t>
            </a:r>
          </a:p>
          <a:p>
            <a:pPr>
              <a:buClr>
                <a:srgbClr val="C00000"/>
              </a:buClr>
            </a:pPr>
            <a:endParaRPr lang="en-US" sz="1800" dirty="0"/>
          </a:p>
        </p:txBody>
      </p:sp>
      <p:sp>
        <p:nvSpPr>
          <p:cNvPr id="6" name="Title 1">
            <a:extLst>
              <a:ext uri="{FF2B5EF4-FFF2-40B4-BE49-F238E27FC236}">
                <a16:creationId xmlns:a16="http://schemas.microsoft.com/office/drawing/2014/main" id="{7B98AF74-EAA2-86C3-A810-4119470EAD80}"/>
              </a:ext>
            </a:extLst>
          </p:cNvPr>
          <p:cNvSpPr txBox="1">
            <a:spLocks/>
          </p:cNvSpPr>
          <p:nvPr/>
        </p:nvSpPr>
        <p:spPr>
          <a:xfrm>
            <a:off x="1103312" y="452718"/>
            <a:ext cx="8947522" cy="140053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Use of 340B Savings</a:t>
            </a:r>
          </a:p>
        </p:txBody>
      </p:sp>
      <p:sp>
        <p:nvSpPr>
          <p:cNvPr id="9" name="Speech Bubble: Oval 8">
            <a:extLst>
              <a:ext uri="{FF2B5EF4-FFF2-40B4-BE49-F238E27FC236}">
                <a16:creationId xmlns:a16="http://schemas.microsoft.com/office/drawing/2014/main" id="{14FFE37B-CB2A-3971-8B19-712D5D881457}"/>
              </a:ext>
            </a:extLst>
          </p:cNvPr>
          <p:cNvSpPr/>
          <p:nvPr/>
        </p:nvSpPr>
        <p:spPr>
          <a:xfrm>
            <a:off x="6812334" y="3524582"/>
            <a:ext cx="3952875" cy="2747607"/>
          </a:xfrm>
          <a:prstGeom prst="wedgeEllipseCallout">
            <a:avLst>
              <a:gd name="adj1" fmla="val 68806"/>
              <a:gd name="adj2" fmla="val 4181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i="1" dirty="0"/>
              <a:t>“Those kinds of thefts we’re seeing all the time, and that’s one of the ways that this system of perverse transfer of wealth from rural America to more affluent areas is happening every day.”</a:t>
            </a:r>
          </a:p>
          <a:p>
            <a:pPr algn="ctr"/>
            <a:endParaRPr lang="en-US" sz="1400" dirty="0"/>
          </a:p>
          <a:p>
            <a:pPr algn="ctr"/>
            <a:r>
              <a:rPr lang="en-US" sz="1400" dirty="0"/>
              <a:t>- HHS Secretary Kennedy</a:t>
            </a:r>
          </a:p>
        </p:txBody>
      </p:sp>
      <p:sp>
        <p:nvSpPr>
          <p:cNvPr id="10" name="Speech Bubble: Oval 9">
            <a:extLst>
              <a:ext uri="{FF2B5EF4-FFF2-40B4-BE49-F238E27FC236}">
                <a16:creationId xmlns:a16="http://schemas.microsoft.com/office/drawing/2014/main" id="{EE045726-046C-9B55-8339-AA580E00C7A2}"/>
              </a:ext>
            </a:extLst>
          </p:cNvPr>
          <p:cNvSpPr/>
          <p:nvPr/>
        </p:nvSpPr>
        <p:spPr>
          <a:xfrm>
            <a:off x="7543800" y="1182745"/>
            <a:ext cx="3221410" cy="2005013"/>
          </a:xfrm>
          <a:prstGeom prst="wedgeEllipseCallout">
            <a:avLst>
              <a:gd name="adj1" fmla="val 68806"/>
              <a:gd name="adj2" fmla="val 4181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i="1" dirty="0"/>
              <a:t>The 340B program is “corporate welfare” and provides “handouts” to hospitals</a:t>
            </a:r>
          </a:p>
          <a:p>
            <a:pPr algn="ctr"/>
            <a:endParaRPr lang="en-US" sz="1400" dirty="0"/>
          </a:p>
          <a:p>
            <a:pPr algn="ctr"/>
            <a:r>
              <a:rPr lang="en-US" sz="1400" dirty="0"/>
              <a:t>- Washington Post editorial board</a:t>
            </a:r>
          </a:p>
        </p:txBody>
      </p:sp>
      <p:sp>
        <p:nvSpPr>
          <p:cNvPr id="11" name="Speech Bubble: Oval 10">
            <a:extLst>
              <a:ext uri="{FF2B5EF4-FFF2-40B4-BE49-F238E27FC236}">
                <a16:creationId xmlns:a16="http://schemas.microsoft.com/office/drawing/2014/main" id="{E1338FE9-650E-DEE4-6BB9-9A7ECB3F5BCA}"/>
              </a:ext>
            </a:extLst>
          </p:cNvPr>
          <p:cNvSpPr/>
          <p:nvPr/>
        </p:nvSpPr>
        <p:spPr>
          <a:xfrm>
            <a:off x="2543173" y="3691550"/>
            <a:ext cx="3552826" cy="2747607"/>
          </a:xfrm>
          <a:prstGeom prst="wedgeEllipseCallout">
            <a:avLst>
              <a:gd name="adj1" fmla="val 68806"/>
              <a:gd name="adj2" fmla="val 4181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i="1" dirty="0"/>
              <a:t>“[M]any hospitals are taking advantage of the program – pocketing these savings for themselves instead of using the money to lower cost sharing on medicines for vulnerable patients.”</a:t>
            </a:r>
          </a:p>
          <a:p>
            <a:pPr algn="ctr"/>
            <a:endParaRPr lang="en-US" sz="1400" dirty="0"/>
          </a:p>
          <a:p>
            <a:pPr algn="ctr"/>
            <a:r>
              <a:rPr lang="en-US" sz="1400" dirty="0"/>
              <a:t>- PhRMA</a:t>
            </a:r>
          </a:p>
        </p:txBody>
      </p:sp>
      <p:sp>
        <p:nvSpPr>
          <p:cNvPr id="2" name="TextBox 1">
            <a:extLst>
              <a:ext uri="{FF2B5EF4-FFF2-40B4-BE49-F238E27FC236}">
                <a16:creationId xmlns:a16="http://schemas.microsoft.com/office/drawing/2014/main" id="{B6E6D801-88D3-D495-884A-37B968E16A5B}"/>
              </a:ext>
            </a:extLst>
          </p:cNvPr>
          <p:cNvSpPr txBox="1"/>
          <p:nvPr/>
        </p:nvSpPr>
        <p:spPr>
          <a:xfrm>
            <a:off x="509377" y="6439157"/>
            <a:ext cx="11173243" cy="461665"/>
          </a:xfrm>
          <a:prstGeom prst="rect">
            <a:avLst/>
          </a:prstGeom>
          <a:noFill/>
        </p:spPr>
        <p:txBody>
          <a:bodyPr wrap="square" rtlCol="0">
            <a:spAutoFit/>
          </a:bodyPr>
          <a:lstStyle/>
          <a:p>
            <a:pPr defTabSz="914400">
              <a:defRPr/>
            </a:pPr>
            <a:r>
              <a:rPr lang="en-US" sz="800" i="1" dirty="0"/>
              <a:t>How Corporate Welfare for Hospitals is Raising Health Care Costs</a:t>
            </a:r>
            <a:r>
              <a:rPr lang="en-US" sz="800" dirty="0"/>
              <a:t>, </a:t>
            </a:r>
            <a:r>
              <a:rPr lang="en-US" sz="800" cap="small" dirty="0"/>
              <a:t>Wash. Post </a:t>
            </a:r>
            <a:r>
              <a:rPr lang="en-US" sz="800" dirty="0"/>
              <a:t>(Editorial Bd.), Apri. 18, 2026, </a:t>
            </a:r>
            <a:r>
              <a:rPr lang="en-US" sz="800" dirty="0">
                <a:hlinkClick r:id="rId3"/>
              </a:rPr>
              <a:t>https://www.washingtonpost.com/opinions/2026/04/18/340b-drug-discounts-hospitals-have-become-corporate-welfare/</a:t>
            </a:r>
            <a:r>
              <a:rPr lang="en-US" sz="800" dirty="0"/>
              <a:t>; Nicole Longo, </a:t>
            </a:r>
            <a:r>
              <a:rPr lang="en-US" sz="800" i="1" dirty="0"/>
              <a:t>New Year, Same Exploitation of the 340B Program</a:t>
            </a:r>
            <a:r>
              <a:rPr lang="en-US" sz="800" dirty="0"/>
              <a:t>, </a:t>
            </a:r>
            <a:r>
              <a:rPr lang="en-US" sz="800" cap="small" dirty="0"/>
              <a:t>PhRMA</a:t>
            </a:r>
            <a:r>
              <a:rPr lang="en-US" sz="800" dirty="0"/>
              <a:t> (Jan. 25, 2024), </a:t>
            </a:r>
            <a:r>
              <a:rPr lang="en-US" sz="800" dirty="0">
                <a:hlinkClick r:id="rId4"/>
              </a:rPr>
              <a:t>https://phrma.org/blog/new-year-same-exploitation-of-the-340b-program</a:t>
            </a:r>
            <a:r>
              <a:rPr lang="en-US" sz="800" dirty="0"/>
              <a:t>. </a:t>
            </a:r>
          </a:p>
          <a:p>
            <a:pPr lvl="0" defTabSz="914400">
              <a:defRPr/>
            </a:pPr>
            <a:r>
              <a:rPr lang="en-US" sz="800" dirty="0"/>
              <a:t>. </a:t>
            </a:r>
          </a:p>
        </p:txBody>
      </p:sp>
    </p:spTree>
    <p:extLst>
      <p:ext uri="{BB962C8B-B14F-4D97-AF65-F5344CB8AC3E}">
        <p14:creationId xmlns:p14="http://schemas.microsoft.com/office/powerpoint/2010/main" val="330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A0A92FC-1519-BB3B-8BCA-815DBD525CEC}"/>
              </a:ext>
            </a:extLst>
          </p:cNvPr>
          <p:cNvSpPr>
            <a:spLocks noGrp="1"/>
          </p:cNvSpPr>
          <p:nvPr>
            <p:ph type="title"/>
          </p:nvPr>
        </p:nvSpPr>
        <p:spPr>
          <a:xfrm>
            <a:off x="648930" y="629267"/>
            <a:ext cx="9252154" cy="1016654"/>
          </a:xfrm>
        </p:spPr>
        <p:txBody>
          <a:bodyPr>
            <a:normAutofit/>
          </a:bodyPr>
          <a:lstStyle/>
          <a:p>
            <a:r>
              <a:rPr lang="en-US">
                <a:solidFill>
                  <a:srgbClr val="EBEBEB"/>
                </a:solidFill>
              </a:rPr>
              <a:t>Contract Pharmacy</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EBC2380D-8F8B-EA10-8389-A41748E53E0D}"/>
              </a:ext>
            </a:extLst>
          </p:cNvPr>
          <p:cNvSpPr>
            <a:spLocks noGrp="1"/>
          </p:cNvSpPr>
          <p:nvPr>
            <p:ph idx="1"/>
          </p:nvPr>
        </p:nvSpPr>
        <p:spPr>
          <a:xfrm>
            <a:off x="648931" y="2730306"/>
            <a:ext cx="4389997" cy="3476664"/>
          </a:xfrm>
        </p:spPr>
        <p:txBody>
          <a:bodyPr>
            <a:normAutofit/>
          </a:bodyPr>
          <a:lstStyle/>
          <a:p>
            <a:pPr>
              <a:buClr>
                <a:srgbClr val="C00000"/>
              </a:buClr>
            </a:pPr>
            <a:r>
              <a:rPr lang="en-US" sz="1800" dirty="0"/>
              <a:t>ACA expanded categories of 340B hospitals</a:t>
            </a:r>
          </a:p>
          <a:p>
            <a:pPr>
              <a:buClr>
                <a:srgbClr val="C00000"/>
              </a:buClr>
            </a:pPr>
            <a:r>
              <a:rPr lang="en-US" sz="1800" dirty="0"/>
              <a:t>ACA Medicaid expansion (DSH %)</a:t>
            </a:r>
          </a:p>
          <a:p>
            <a:pPr>
              <a:buClr>
                <a:srgbClr val="C00000"/>
              </a:buClr>
            </a:pPr>
            <a:r>
              <a:rPr lang="en-US" sz="1800" dirty="0"/>
              <a:t>2010 HRSA guidance </a:t>
            </a:r>
            <a:r>
              <a:rPr lang="en-US" sz="1800" dirty="0">
                <a:sym typeface="Wingdings" panose="05000000000000000000" pitchFamily="2" charset="2"/>
              </a:rPr>
              <a:t> expanded use of contract pharmacies</a:t>
            </a:r>
          </a:p>
          <a:p>
            <a:pPr>
              <a:buClr>
                <a:srgbClr val="C00000"/>
              </a:buClr>
            </a:pPr>
            <a:r>
              <a:rPr lang="en-US" sz="1800" dirty="0">
                <a:sym typeface="Wingdings" panose="05000000000000000000" pitchFamily="2" charset="2"/>
              </a:rPr>
              <a:t>Shift to outpatient care</a:t>
            </a:r>
            <a:endParaRPr lang="en-US" sz="1800" dirty="0"/>
          </a:p>
          <a:p>
            <a:endParaRPr lang="en-US" sz="1800" dirty="0"/>
          </a:p>
          <a:p>
            <a:endParaRPr lang="en-US" sz="1800" dirty="0"/>
          </a:p>
        </p:txBody>
      </p:sp>
      <p:pic>
        <p:nvPicPr>
          <p:cNvPr id="5" name="Picture 4">
            <a:extLst>
              <a:ext uri="{FF2B5EF4-FFF2-40B4-BE49-F238E27FC236}">
                <a16:creationId xmlns:a16="http://schemas.microsoft.com/office/drawing/2014/main" id="{B3926302-B499-2077-E59E-6533F6F227D0}"/>
              </a:ext>
            </a:extLst>
          </p:cNvPr>
          <p:cNvPicPr>
            <a:picLocks noChangeAspect="1"/>
          </p:cNvPicPr>
          <p:nvPr/>
        </p:nvPicPr>
        <p:blipFill>
          <a:blip r:embed="rId3"/>
          <a:stretch>
            <a:fillRect/>
          </a:stretch>
        </p:blipFill>
        <p:spPr>
          <a:xfrm>
            <a:off x="5771537" y="2752069"/>
            <a:ext cx="5843134" cy="3476664"/>
          </a:xfrm>
          <a:prstGeom prst="rect">
            <a:avLst/>
          </a:prstGeom>
          <a:effectLst/>
        </p:spPr>
      </p:pic>
      <p:sp>
        <p:nvSpPr>
          <p:cNvPr id="4" name="TextBox 3">
            <a:extLst>
              <a:ext uri="{FF2B5EF4-FFF2-40B4-BE49-F238E27FC236}">
                <a16:creationId xmlns:a16="http://schemas.microsoft.com/office/drawing/2014/main" id="{366915D8-928F-CF4A-1D41-6480C734468E}"/>
              </a:ext>
            </a:extLst>
          </p:cNvPr>
          <p:cNvSpPr txBox="1"/>
          <p:nvPr/>
        </p:nvSpPr>
        <p:spPr>
          <a:xfrm>
            <a:off x="509378" y="6533875"/>
            <a:ext cx="11173243" cy="215444"/>
          </a:xfrm>
          <a:prstGeom prst="rect">
            <a:avLst/>
          </a:prstGeom>
          <a:noFill/>
        </p:spPr>
        <p:txBody>
          <a:bodyPr wrap="square" rtlCol="0">
            <a:spAutoFit/>
          </a:bodyPr>
          <a:lstStyle/>
          <a:p>
            <a:pPr lvl="0" defTabSz="914400">
              <a:defRPr/>
            </a:pPr>
            <a:r>
              <a:rPr lang="en-US" sz="800" cap="small" dirty="0"/>
              <a:t>Congressional Budget Office, Growth in the 340B Drug Pricing Program </a:t>
            </a:r>
            <a:r>
              <a:rPr lang="en-US" sz="800" dirty="0"/>
              <a:t>(Sept. 2025), </a:t>
            </a:r>
            <a:r>
              <a:rPr lang="en-US" sz="800" i="1" dirty="0"/>
              <a:t>available at </a:t>
            </a:r>
            <a:r>
              <a:rPr lang="en-US" sz="800" dirty="0">
                <a:hlinkClick r:id="rId4"/>
              </a:rPr>
              <a:t>https://www.cbo.gov/system/files/2025-09/60661-340B-program.pdf</a:t>
            </a:r>
            <a:r>
              <a:rPr lang="en-US" sz="800" dirty="0"/>
              <a:t>. </a:t>
            </a:r>
          </a:p>
        </p:txBody>
      </p:sp>
    </p:spTree>
    <p:extLst>
      <p:ext uri="{BB962C8B-B14F-4D97-AF65-F5344CB8AC3E}">
        <p14:creationId xmlns:p14="http://schemas.microsoft.com/office/powerpoint/2010/main" val="173590392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C99B9B-4EEF-42BC-12D1-5064ACEADC6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32E6ABE-487E-8DDB-480B-38B95BBD8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Freeform 7">
            <a:extLst>
              <a:ext uri="{FF2B5EF4-FFF2-40B4-BE49-F238E27FC236}">
                <a16:creationId xmlns:a16="http://schemas.microsoft.com/office/drawing/2014/main" id="{A2C1A96E-AFE5-3647-5265-16B78AE49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C4E2B36-3E93-3B60-081D-A7E59EEA779C}"/>
              </a:ext>
            </a:extLst>
          </p:cNvPr>
          <p:cNvSpPr>
            <a:spLocks noGrp="1"/>
          </p:cNvSpPr>
          <p:nvPr>
            <p:ph type="title"/>
          </p:nvPr>
        </p:nvSpPr>
        <p:spPr>
          <a:xfrm>
            <a:off x="648930" y="629267"/>
            <a:ext cx="9252154" cy="1016654"/>
          </a:xfrm>
        </p:spPr>
        <p:txBody>
          <a:bodyPr>
            <a:normAutofit/>
          </a:bodyPr>
          <a:lstStyle/>
          <a:p>
            <a:r>
              <a:rPr lang="en-US">
                <a:solidFill>
                  <a:srgbClr val="EBEBEB"/>
                </a:solidFill>
              </a:rPr>
              <a:t>Contract Pharmacy Trends</a:t>
            </a:r>
          </a:p>
        </p:txBody>
      </p:sp>
      <p:sp>
        <p:nvSpPr>
          <p:cNvPr id="19" name="Rectangle 18">
            <a:extLst>
              <a:ext uri="{FF2B5EF4-FFF2-40B4-BE49-F238E27FC236}">
                <a16:creationId xmlns:a16="http://schemas.microsoft.com/office/drawing/2014/main" id="{95589052-F67C-7ECE-559D-013079012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Freeform: Shape 19">
            <a:extLst>
              <a:ext uri="{FF2B5EF4-FFF2-40B4-BE49-F238E27FC236}">
                <a16:creationId xmlns:a16="http://schemas.microsoft.com/office/drawing/2014/main" id="{C60F2EFA-CBD1-9DFD-9B16-130E923EA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Content Placeholder 3">
            <a:extLst>
              <a:ext uri="{FF2B5EF4-FFF2-40B4-BE49-F238E27FC236}">
                <a16:creationId xmlns:a16="http://schemas.microsoft.com/office/drawing/2014/main" id="{F34DD968-C6B0-B72F-6F34-6509AB375F51}"/>
              </a:ext>
            </a:extLst>
          </p:cNvPr>
          <p:cNvSpPr>
            <a:spLocks noGrp="1"/>
          </p:cNvSpPr>
          <p:nvPr>
            <p:ph idx="1"/>
          </p:nvPr>
        </p:nvSpPr>
        <p:spPr>
          <a:xfrm>
            <a:off x="1103312" y="3687479"/>
            <a:ext cx="4049713" cy="2840411"/>
          </a:xfrm>
        </p:spPr>
        <p:txBody>
          <a:bodyPr>
            <a:normAutofit fontScale="77500" lnSpcReduction="20000"/>
          </a:bodyPr>
          <a:lstStyle/>
          <a:p>
            <a:pPr marL="0" indent="0" algn="ctr">
              <a:buNone/>
            </a:pPr>
            <a:r>
              <a:rPr lang="en-US" sz="3100" b="1" dirty="0"/>
              <a:t>Manufacturer Restrictions</a:t>
            </a:r>
          </a:p>
          <a:p>
            <a:pPr lvl="0">
              <a:buClr>
                <a:srgbClr val="C00000"/>
              </a:buClr>
              <a:buFont typeface="Wingdings" panose="05000000000000000000" pitchFamily="2" charset="2"/>
              <a:buChar char="Ø"/>
            </a:pPr>
            <a:r>
              <a:rPr lang="en-US" dirty="0"/>
              <a:t>Claims data submission (5 manufacturers requiring this for </a:t>
            </a:r>
            <a:r>
              <a:rPr lang="en-US" b="1" i="1" dirty="0"/>
              <a:t>in-house</a:t>
            </a:r>
            <a:r>
              <a:rPr lang="en-US" dirty="0"/>
              <a:t> claims data)</a:t>
            </a:r>
          </a:p>
          <a:p>
            <a:pPr lvl="0">
              <a:buClr>
                <a:srgbClr val="C00000"/>
              </a:buClr>
              <a:buFont typeface="Wingdings" panose="05000000000000000000" pitchFamily="2" charset="2"/>
              <a:buChar char="Ø"/>
            </a:pPr>
            <a:r>
              <a:rPr lang="en-US" dirty="0"/>
              <a:t>Restrictions on number of </a:t>
            </a:r>
            <a:r>
              <a:rPr lang="en-US" dirty="0" err="1"/>
              <a:t>CRx’s</a:t>
            </a:r>
            <a:endParaRPr lang="en-US" dirty="0"/>
          </a:p>
          <a:p>
            <a:pPr lvl="0">
              <a:buClr>
                <a:srgbClr val="C00000"/>
              </a:buClr>
              <a:buFont typeface="Wingdings" panose="05000000000000000000" pitchFamily="2" charset="2"/>
              <a:buChar char="Ø"/>
            </a:pPr>
            <a:r>
              <a:rPr lang="en-US" dirty="0"/>
              <a:t>Geographic restrictions</a:t>
            </a:r>
          </a:p>
          <a:p>
            <a:pPr lvl="0">
              <a:buClr>
                <a:srgbClr val="C00000"/>
              </a:buClr>
              <a:buFont typeface="Wingdings" panose="05000000000000000000" pitchFamily="2" charset="2"/>
              <a:buChar char="Ø"/>
            </a:pPr>
            <a:r>
              <a:rPr lang="en-US" dirty="0"/>
              <a:t>Denial of 340B pricing for drugs dispensed in </a:t>
            </a:r>
            <a:r>
              <a:rPr lang="en-US" dirty="0" err="1"/>
              <a:t>CRx</a:t>
            </a:r>
            <a:endParaRPr lang="en-US" dirty="0"/>
          </a:p>
          <a:p>
            <a:pPr lvl="0">
              <a:buClr>
                <a:srgbClr val="C00000"/>
              </a:buClr>
              <a:buFont typeface="Wingdings" panose="05000000000000000000" pitchFamily="2" charset="2"/>
              <a:buChar char="Ø"/>
            </a:pPr>
            <a:r>
              <a:rPr lang="en-US" dirty="0"/>
              <a:t>Shipping only to CE and child sites</a:t>
            </a:r>
          </a:p>
        </p:txBody>
      </p:sp>
      <p:sp>
        <p:nvSpPr>
          <p:cNvPr id="5" name="Content Placeholder 3">
            <a:extLst>
              <a:ext uri="{FF2B5EF4-FFF2-40B4-BE49-F238E27FC236}">
                <a16:creationId xmlns:a16="http://schemas.microsoft.com/office/drawing/2014/main" id="{12F42DEF-07B2-5F0F-1A6A-8E6DDAB53BF5}"/>
              </a:ext>
            </a:extLst>
          </p:cNvPr>
          <p:cNvSpPr txBox="1">
            <a:spLocks/>
          </p:cNvSpPr>
          <p:nvPr/>
        </p:nvSpPr>
        <p:spPr>
          <a:xfrm>
            <a:off x="6963568" y="3988070"/>
            <a:ext cx="4125120" cy="28193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2200" b="1" dirty="0"/>
              <a:t>States</a:t>
            </a:r>
          </a:p>
          <a:p>
            <a:pPr>
              <a:buClr>
                <a:srgbClr val="C00000"/>
              </a:buClr>
              <a:buFont typeface="Wingdings" panose="05000000000000000000" pitchFamily="2" charset="2"/>
              <a:buChar char="Ø"/>
            </a:pPr>
            <a:r>
              <a:rPr lang="en-US" sz="1600" dirty="0"/>
              <a:t>In 2025, almost 30 states introduced 340B </a:t>
            </a:r>
            <a:r>
              <a:rPr lang="en-US" sz="1600" dirty="0" err="1"/>
              <a:t>CRx</a:t>
            </a:r>
            <a:r>
              <a:rPr lang="en-US" sz="1600" dirty="0"/>
              <a:t> access bills</a:t>
            </a:r>
          </a:p>
          <a:p>
            <a:pPr lvl="1">
              <a:spcBef>
                <a:spcPts val="600"/>
              </a:spcBef>
              <a:buClr>
                <a:srgbClr val="C00000"/>
              </a:buClr>
              <a:buFont typeface="Wingdings" panose="05000000000000000000" pitchFamily="2" charset="2"/>
              <a:buChar char="Ø"/>
            </a:pPr>
            <a:r>
              <a:rPr lang="en-US" sz="1600" dirty="0"/>
              <a:t>13 passed </a:t>
            </a:r>
          </a:p>
          <a:p>
            <a:pPr>
              <a:buClr>
                <a:srgbClr val="C00000"/>
              </a:buClr>
              <a:buFont typeface="Wingdings" panose="05000000000000000000" pitchFamily="2" charset="2"/>
              <a:buChar char="Ø"/>
            </a:pPr>
            <a:r>
              <a:rPr lang="en-US" sz="1600" dirty="0"/>
              <a:t>21 states have laws</a:t>
            </a:r>
          </a:p>
          <a:p>
            <a:pPr lvl="1">
              <a:spcBef>
                <a:spcPts val="600"/>
              </a:spcBef>
              <a:buClr>
                <a:srgbClr val="C00000"/>
              </a:buClr>
              <a:buFont typeface="Wingdings" panose="05000000000000000000" pitchFamily="2" charset="2"/>
              <a:buChar char="Ø"/>
            </a:pPr>
            <a:r>
              <a:rPr lang="en-US" sz="1600" dirty="0"/>
              <a:t>Litigation</a:t>
            </a:r>
          </a:p>
        </p:txBody>
      </p:sp>
      <p:pic>
        <p:nvPicPr>
          <p:cNvPr id="12" name="Picture 11">
            <a:extLst>
              <a:ext uri="{FF2B5EF4-FFF2-40B4-BE49-F238E27FC236}">
                <a16:creationId xmlns:a16="http://schemas.microsoft.com/office/drawing/2014/main" id="{6C4D9DA1-DE89-578B-01E3-2C05F1D98D6F}"/>
              </a:ext>
            </a:extLst>
          </p:cNvPr>
          <p:cNvPicPr>
            <a:picLocks noChangeAspect="1"/>
          </p:cNvPicPr>
          <p:nvPr/>
        </p:nvPicPr>
        <p:blipFill>
          <a:blip r:embed="rId3">
            <a:duotone>
              <a:schemeClr val="accent1">
                <a:shade val="45000"/>
                <a:satMod val="135000"/>
              </a:schemeClr>
              <a:prstClr val="white"/>
            </a:duotone>
          </a:blip>
          <a:stretch>
            <a:fillRect/>
          </a:stretch>
        </p:blipFill>
        <p:spPr>
          <a:xfrm>
            <a:off x="1997695" y="1849299"/>
            <a:ext cx="2362275" cy="2362275"/>
          </a:xfrm>
          <a:prstGeom prst="rect">
            <a:avLst/>
          </a:prstGeom>
        </p:spPr>
      </p:pic>
      <p:pic>
        <p:nvPicPr>
          <p:cNvPr id="14" name="Picture 13">
            <a:extLst>
              <a:ext uri="{FF2B5EF4-FFF2-40B4-BE49-F238E27FC236}">
                <a16:creationId xmlns:a16="http://schemas.microsoft.com/office/drawing/2014/main" id="{097C0F64-B84D-4C12-AF56-A22E54782929}"/>
              </a:ext>
            </a:extLst>
          </p:cNvPr>
          <p:cNvPicPr>
            <a:picLocks noChangeAspect="1"/>
          </p:cNvPicPr>
          <p:nvPr/>
        </p:nvPicPr>
        <p:blipFill>
          <a:blip r:embed="rId4">
            <a:duotone>
              <a:schemeClr val="accent2">
                <a:shade val="45000"/>
                <a:satMod val="135000"/>
              </a:schemeClr>
              <a:prstClr val="white"/>
            </a:duotone>
          </a:blip>
          <a:stretch>
            <a:fillRect/>
          </a:stretch>
        </p:blipFill>
        <p:spPr>
          <a:xfrm>
            <a:off x="7715175" y="1752287"/>
            <a:ext cx="2707728" cy="2707728"/>
          </a:xfrm>
          <a:prstGeom prst="rect">
            <a:avLst/>
          </a:prstGeom>
        </p:spPr>
      </p:pic>
      <p:sp>
        <p:nvSpPr>
          <p:cNvPr id="3" name="TextBox 2">
            <a:extLst>
              <a:ext uri="{FF2B5EF4-FFF2-40B4-BE49-F238E27FC236}">
                <a16:creationId xmlns:a16="http://schemas.microsoft.com/office/drawing/2014/main" id="{09BCA0F5-1B21-550B-240D-788331A25BB2}"/>
              </a:ext>
            </a:extLst>
          </p:cNvPr>
          <p:cNvSpPr txBox="1"/>
          <p:nvPr/>
        </p:nvSpPr>
        <p:spPr>
          <a:xfrm>
            <a:off x="509378" y="6533875"/>
            <a:ext cx="11173243" cy="215444"/>
          </a:xfrm>
          <a:prstGeom prst="rect">
            <a:avLst/>
          </a:prstGeom>
          <a:noFill/>
        </p:spPr>
        <p:txBody>
          <a:bodyPr wrap="square" rtlCol="0">
            <a:spAutoFit/>
          </a:bodyPr>
          <a:lstStyle/>
          <a:p>
            <a:pPr lvl="0" defTabSz="914400">
              <a:defRPr/>
            </a:pPr>
            <a:r>
              <a:rPr lang="en-US" sz="800" i="1" dirty="0"/>
              <a:t>State 340B Contract Pharmacy Access Laws and Bills</a:t>
            </a:r>
            <a:r>
              <a:rPr lang="en-US" sz="800" dirty="0"/>
              <a:t>, </a:t>
            </a:r>
            <a:r>
              <a:rPr lang="en-US" sz="800" cap="small" dirty="0"/>
              <a:t>340B Report </a:t>
            </a:r>
            <a:r>
              <a:rPr lang="en-US" sz="800" dirty="0"/>
              <a:t>(Apr. 22, 2026), </a:t>
            </a:r>
            <a:r>
              <a:rPr lang="en-US" sz="800" dirty="0">
                <a:hlinkClick r:id="rId5"/>
              </a:rPr>
              <a:t>https://340breport.com/trackers/contract-pharmacy-protection-bill/</a:t>
            </a:r>
            <a:r>
              <a:rPr lang="en-US" sz="800" dirty="0"/>
              <a:t>. </a:t>
            </a:r>
          </a:p>
        </p:txBody>
      </p:sp>
    </p:spTree>
    <p:extLst>
      <p:ext uri="{BB962C8B-B14F-4D97-AF65-F5344CB8AC3E}">
        <p14:creationId xmlns:p14="http://schemas.microsoft.com/office/powerpoint/2010/main" val="277394304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A10049FB-9EB9-40A5-B47A-F88DBA104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US"/>
          </a:p>
        </p:txBody>
      </p:sp>
      <p:sp>
        <p:nvSpPr>
          <p:cNvPr id="16" name="Freeform 7">
            <a:extLst>
              <a:ext uri="{FF2B5EF4-FFF2-40B4-BE49-F238E27FC236}">
                <a16:creationId xmlns:a16="http://schemas.microsoft.com/office/drawing/2014/main" id="{9053E132-12E5-44D2-AA0E-9353E65AC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6B5B256-9B4A-B263-5C2C-2AD8CEE8B72A}"/>
              </a:ext>
            </a:extLst>
          </p:cNvPr>
          <p:cNvSpPr>
            <a:spLocks noGrp="1"/>
          </p:cNvSpPr>
          <p:nvPr>
            <p:ph type="title"/>
          </p:nvPr>
        </p:nvSpPr>
        <p:spPr>
          <a:xfrm>
            <a:off x="646111" y="452718"/>
            <a:ext cx="9404723" cy="1180711"/>
          </a:xfrm>
        </p:spPr>
        <p:txBody>
          <a:bodyPr>
            <a:normAutofit/>
          </a:bodyPr>
          <a:lstStyle/>
          <a:p>
            <a:r>
              <a:rPr lang="en-US" dirty="0"/>
              <a:t>340B Rebate Model</a:t>
            </a:r>
          </a:p>
        </p:txBody>
      </p:sp>
      <p:pic>
        <p:nvPicPr>
          <p:cNvPr id="9" name="Content Placeholder 8" descr="Building outline">
            <a:extLst>
              <a:ext uri="{FF2B5EF4-FFF2-40B4-BE49-F238E27FC236}">
                <a16:creationId xmlns:a16="http://schemas.microsoft.com/office/drawing/2014/main" id="{440F26F2-09AD-7172-33DC-C628AAD01C6E}"/>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766762" y="3222183"/>
            <a:ext cx="2071686" cy="2071686"/>
          </a:xfrm>
        </p:spPr>
      </p:pic>
      <p:pic>
        <p:nvPicPr>
          <p:cNvPr id="5" name="Content Placeholder 4" descr="Hospital outline">
            <a:extLst>
              <a:ext uri="{FF2B5EF4-FFF2-40B4-BE49-F238E27FC236}">
                <a16:creationId xmlns:a16="http://schemas.microsoft.com/office/drawing/2014/main" id="{B3366C13-C589-6C34-B5E6-D3D53CEB0C9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65020" y="3240569"/>
            <a:ext cx="2306275" cy="2306275"/>
          </a:xfrm>
          <a:prstGeom prst="rect">
            <a:avLst/>
          </a:prstGeom>
          <a:effectLst/>
        </p:spPr>
      </p:pic>
      <p:pic>
        <p:nvPicPr>
          <p:cNvPr id="7" name="Graphic 6" descr="Medicine outline">
            <a:extLst>
              <a:ext uri="{FF2B5EF4-FFF2-40B4-BE49-F238E27FC236}">
                <a16:creationId xmlns:a16="http://schemas.microsoft.com/office/drawing/2014/main" id="{8F5E6608-E6A3-3971-4978-C39EAA69A77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75405" y="3862158"/>
            <a:ext cx="1526087" cy="1526087"/>
          </a:xfrm>
          <a:prstGeom prst="rect">
            <a:avLst/>
          </a:prstGeom>
          <a:effectLst/>
        </p:spPr>
      </p:pic>
      <p:pic>
        <p:nvPicPr>
          <p:cNvPr id="12" name="Graphic 11" descr="Sling outline">
            <a:extLst>
              <a:ext uri="{FF2B5EF4-FFF2-40B4-BE49-F238E27FC236}">
                <a16:creationId xmlns:a16="http://schemas.microsoft.com/office/drawing/2014/main" id="{624C33E1-1FCE-0873-D947-A63B42A5852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041309" y="4259941"/>
            <a:ext cx="914400" cy="914400"/>
          </a:xfrm>
          <a:prstGeom prst="rect">
            <a:avLst/>
          </a:prstGeom>
        </p:spPr>
      </p:pic>
      <p:sp>
        <p:nvSpPr>
          <p:cNvPr id="13" name="Arrow: Curved Up 12">
            <a:extLst>
              <a:ext uri="{FF2B5EF4-FFF2-40B4-BE49-F238E27FC236}">
                <a16:creationId xmlns:a16="http://schemas.microsoft.com/office/drawing/2014/main" id="{85232E3C-9F46-041B-C525-0669D4C5F992}"/>
              </a:ext>
            </a:extLst>
          </p:cNvPr>
          <p:cNvSpPr/>
          <p:nvPr/>
        </p:nvSpPr>
        <p:spPr>
          <a:xfrm>
            <a:off x="2847973" y="5371112"/>
            <a:ext cx="4557333" cy="637939"/>
          </a:xfrm>
          <a:prstGeom prst="curved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A84DCD2D-D273-6946-42A0-40DAB94C935E}"/>
              </a:ext>
            </a:extLst>
          </p:cNvPr>
          <p:cNvSpPr/>
          <p:nvPr/>
        </p:nvSpPr>
        <p:spPr>
          <a:xfrm>
            <a:off x="8999102" y="4722604"/>
            <a:ext cx="914400" cy="20955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Arrow: Curved Up 17">
            <a:extLst>
              <a:ext uri="{FF2B5EF4-FFF2-40B4-BE49-F238E27FC236}">
                <a16:creationId xmlns:a16="http://schemas.microsoft.com/office/drawing/2014/main" id="{A015F1CD-90AF-4496-C10F-C082C6733F30}"/>
              </a:ext>
            </a:extLst>
          </p:cNvPr>
          <p:cNvSpPr/>
          <p:nvPr/>
        </p:nvSpPr>
        <p:spPr>
          <a:xfrm rot="10800000">
            <a:off x="1985745" y="2713217"/>
            <a:ext cx="5754145" cy="637939"/>
          </a:xfrm>
          <a:prstGeom prst="curved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0" name="Arrow: Right 19">
            <a:extLst>
              <a:ext uri="{FF2B5EF4-FFF2-40B4-BE49-F238E27FC236}">
                <a16:creationId xmlns:a16="http://schemas.microsoft.com/office/drawing/2014/main" id="{A9534E5C-A963-D89F-30B8-82C603884226}"/>
              </a:ext>
            </a:extLst>
          </p:cNvPr>
          <p:cNvSpPr/>
          <p:nvPr/>
        </p:nvSpPr>
        <p:spPr>
          <a:xfrm>
            <a:off x="3696420" y="4411130"/>
            <a:ext cx="2627842" cy="22206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0574936-010B-579C-A26E-56B5B088198E}"/>
              </a:ext>
            </a:extLst>
          </p:cNvPr>
          <p:cNvSpPr txBox="1"/>
          <p:nvPr/>
        </p:nvSpPr>
        <p:spPr>
          <a:xfrm>
            <a:off x="3503147" y="6074196"/>
            <a:ext cx="3246983" cy="338554"/>
          </a:xfrm>
          <a:prstGeom prst="rect">
            <a:avLst/>
          </a:prstGeom>
          <a:noFill/>
        </p:spPr>
        <p:txBody>
          <a:bodyPr wrap="square" rtlCol="0">
            <a:spAutoFit/>
          </a:bodyPr>
          <a:lstStyle/>
          <a:p>
            <a:pPr algn="ctr"/>
            <a:r>
              <a:rPr lang="en-US" sz="1600" dirty="0">
                <a:solidFill>
                  <a:schemeClr val="bg1"/>
                </a:solidFill>
              </a:rPr>
              <a:t>CE purchases Rx at WAC ($$$)</a:t>
            </a:r>
          </a:p>
        </p:txBody>
      </p:sp>
      <p:sp>
        <p:nvSpPr>
          <p:cNvPr id="22" name="TextBox 21">
            <a:extLst>
              <a:ext uri="{FF2B5EF4-FFF2-40B4-BE49-F238E27FC236}">
                <a16:creationId xmlns:a16="http://schemas.microsoft.com/office/drawing/2014/main" id="{679A93CF-5EC3-C5F1-EEEE-8A85F7B44CAC}"/>
              </a:ext>
            </a:extLst>
          </p:cNvPr>
          <p:cNvSpPr txBox="1"/>
          <p:nvPr/>
        </p:nvSpPr>
        <p:spPr>
          <a:xfrm>
            <a:off x="8333108" y="5229495"/>
            <a:ext cx="2165401" cy="584775"/>
          </a:xfrm>
          <a:prstGeom prst="rect">
            <a:avLst/>
          </a:prstGeom>
          <a:noFill/>
        </p:spPr>
        <p:txBody>
          <a:bodyPr wrap="square" rtlCol="0">
            <a:spAutoFit/>
          </a:bodyPr>
          <a:lstStyle/>
          <a:p>
            <a:pPr algn="ctr"/>
            <a:r>
              <a:rPr lang="en-US" sz="1600" dirty="0">
                <a:solidFill>
                  <a:schemeClr val="bg1"/>
                </a:solidFill>
              </a:rPr>
              <a:t>CE dispenses Rx to eligible patient</a:t>
            </a:r>
          </a:p>
        </p:txBody>
      </p:sp>
      <p:sp>
        <p:nvSpPr>
          <p:cNvPr id="23" name="TextBox 22">
            <a:extLst>
              <a:ext uri="{FF2B5EF4-FFF2-40B4-BE49-F238E27FC236}">
                <a16:creationId xmlns:a16="http://schemas.microsoft.com/office/drawing/2014/main" id="{524BEFCC-4BAA-7B08-55FE-EFDDF521C6FF}"/>
              </a:ext>
            </a:extLst>
          </p:cNvPr>
          <p:cNvSpPr txBox="1"/>
          <p:nvPr/>
        </p:nvSpPr>
        <p:spPr>
          <a:xfrm>
            <a:off x="2579746" y="2344892"/>
            <a:ext cx="5093783" cy="338554"/>
          </a:xfrm>
          <a:prstGeom prst="rect">
            <a:avLst/>
          </a:prstGeom>
          <a:noFill/>
        </p:spPr>
        <p:txBody>
          <a:bodyPr wrap="square" rtlCol="0">
            <a:spAutoFit/>
          </a:bodyPr>
          <a:lstStyle/>
          <a:p>
            <a:pPr algn="ctr"/>
            <a:r>
              <a:rPr lang="en-US" sz="1600" dirty="0">
                <a:solidFill>
                  <a:schemeClr val="bg1"/>
                </a:solidFill>
              </a:rPr>
              <a:t>CE submits rebate request with claim info </a:t>
            </a:r>
          </a:p>
        </p:txBody>
      </p:sp>
      <p:sp>
        <p:nvSpPr>
          <p:cNvPr id="24" name="TextBox 23">
            <a:extLst>
              <a:ext uri="{FF2B5EF4-FFF2-40B4-BE49-F238E27FC236}">
                <a16:creationId xmlns:a16="http://schemas.microsoft.com/office/drawing/2014/main" id="{00F16A1A-BD64-2043-95CB-FBBA94A59B23}"/>
              </a:ext>
            </a:extLst>
          </p:cNvPr>
          <p:cNvSpPr txBox="1"/>
          <p:nvPr/>
        </p:nvSpPr>
        <p:spPr>
          <a:xfrm>
            <a:off x="207173" y="2486489"/>
            <a:ext cx="1983577" cy="584775"/>
          </a:xfrm>
          <a:prstGeom prst="rect">
            <a:avLst/>
          </a:prstGeom>
          <a:noFill/>
        </p:spPr>
        <p:txBody>
          <a:bodyPr wrap="square" rtlCol="0">
            <a:spAutoFit/>
          </a:bodyPr>
          <a:lstStyle/>
          <a:p>
            <a:pPr algn="ctr"/>
            <a:r>
              <a:rPr lang="en-US" sz="1600" dirty="0">
                <a:solidFill>
                  <a:schemeClr val="bg1"/>
                </a:solidFill>
              </a:rPr>
              <a:t>Rx manufacturer reviews request</a:t>
            </a:r>
          </a:p>
        </p:txBody>
      </p:sp>
      <p:sp>
        <p:nvSpPr>
          <p:cNvPr id="25" name="TextBox 24">
            <a:extLst>
              <a:ext uri="{FF2B5EF4-FFF2-40B4-BE49-F238E27FC236}">
                <a16:creationId xmlns:a16="http://schemas.microsoft.com/office/drawing/2014/main" id="{E774FE5F-A7C7-D88B-B261-BE92C4A9E92F}"/>
              </a:ext>
            </a:extLst>
          </p:cNvPr>
          <p:cNvSpPr txBox="1"/>
          <p:nvPr/>
        </p:nvSpPr>
        <p:spPr>
          <a:xfrm>
            <a:off x="3363264" y="3762036"/>
            <a:ext cx="3294153" cy="584775"/>
          </a:xfrm>
          <a:prstGeom prst="rect">
            <a:avLst/>
          </a:prstGeom>
          <a:noFill/>
        </p:spPr>
        <p:txBody>
          <a:bodyPr wrap="square" rtlCol="0">
            <a:spAutoFit/>
          </a:bodyPr>
          <a:lstStyle/>
          <a:p>
            <a:pPr algn="ctr"/>
            <a:r>
              <a:rPr lang="en-US" sz="1600" dirty="0">
                <a:solidFill>
                  <a:schemeClr val="bg1"/>
                </a:solidFill>
              </a:rPr>
              <a:t>Rx manufacturer provides rebate (WAC minus 340B price)</a:t>
            </a:r>
          </a:p>
        </p:txBody>
      </p:sp>
    </p:spTree>
    <p:extLst>
      <p:ext uri="{BB962C8B-B14F-4D97-AF65-F5344CB8AC3E}">
        <p14:creationId xmlns:p14="http://schemas.microsoft.com/office/powerpoint/2010/main" val="13900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0" grpId="0" animBg="1"/>
      <p:bldP spid="2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1AFA3-A925-7ADF-6F0E-9C9085BB535F}"/>
              </a:ext>
            </a:extLst>
          </p:cNvPr>
          <p:cNvSpPr>
            <a:spLocks noGrp="1"/>
          </p:cNvSpPr>
          <p:nvPr>
            <p:ph type="title"/>
          </p:nvPr>
        </p:nvSpPr>
        <p:spPr>
          <a:xfrm>
            <a:off x="648930" y="629266"/>
            <a:ext cx="6188190" cy="1622321"/>
          </a:xfrm>
        </p:spPr>
        <p:txBody>
          <a:bodyPr>
            <a:normAutofit/>
          </a:bodyPr>
          <a:lstStyle/>
          <a:p>
            <a:r>
              <a:rPr lang="en-US">
                <a:solidFill>
                  <a:srgbClr val="EBEBEB"/>
                </a:solidFill>
              </a:rPr>
              <a:t>340B Rebate Model</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Picture 3">
            <a:extLst>
              <a:ext uri="{FF2B5EF4-FFF2-40B4-BE49-F238E27FC236}">
                <a16:creationId xmlns:a16="http://schemas.microsoft.com/office/drawing/2014/main" id="{F1F17E67-494D-D745-B16D-AA7428E4F5FA}"/>
              </a:ext>
            </a:extLst>
          </p:cNvPr>
          <p:cNvPicPr>
            <a:picLocks noChangeAspect="1"/>
          </p:cNvPicPr>
          <p:nvPr/>
        </p:nvPicPr>
        <p:blipFill>
          <a:blip r:embed="rId2">
            <a:duotone>
              <a:schemeClr val="accent1">
                <a:shade val="45000"/>
                <a:satMod val="135000"/>
              </a:schemeClr>
              <a:prstClr val="white"/>
            </a:duotone>
          </a:blip>
          <a:stretch>
            <a:fillRect/>
          </a:stretch>
        </p:blipFill>
        <p:spPr>
          <a:xfrm>
            <a:off x="8129871" y="1721993"/>
            <a:ext cx="3414010" cy="3414010"/>
          </a:xfrm>
          <a:prstGeom prst="rect">
            <a:avLst/>
          </a:prstGeom>
          <a:effectLst/>
        </p:spPr>
      </p:pic>
      <p:sp>
        <p:nvSpPr>
          <p:cNvPr id="15" name="Rectangle 1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093A54-36E8-AB97-F874-63777C6714B7}"/>
              </a:ext>
            </a:extLst>
          </p:cNvPr>
          <p:cNvSpPr>
            <a:spLocks noGrp="1"/>
          </p:cNvSpPr>
          <p:nvPr>
            <p:ph idx="1"/>
          </p:nvPr>
        </p:nvSpPr>
        <p:spPr>
          <a:xfrm>
            <a:off x="648930" y="2438400"/>
            <a:ext cx="3222679" cy="3785419"/>
          </a:xfrm>
        </p:spPr>
        <p:txBody>
          <a:bodyPr>
            <a:normAutofit/>
          </a:bodyPr>
          <a:lstStyle/>
          <a:p>
            <a:pPr>
              <a:buClr>
                <a:srgbClr val="C00000"/>
              </a:buClr>
            </a:pPr>
            <a:r>
              <a:rPr lang="en-US" dirty="0">
                <a:solidFill>
                  <a:srgbClr val="FFFFFF"/>
                </a:solidFill>
              </a:rPr>
              <a:t>“Bloat”</a:t>
            </a:r>
          </a:p>
          <a:p>
            <a:pPr>
              <a:buClr>
                <a:srgbClr val="C00000"/>
              </a:buClr>
            </a:pPr>
            <a:r>
              <a:rPr lang="en-US" dirty="0">
                <a:solidFill>
                  <a:srgbClr val="FFFFFF"/>
                </a:solidFill>
              </a:rPr>
              <a:t>Prevents duplicate discounts by verifying claims first</a:t>
            </a:r>
          </a:p>
          <a:p>
            <a:pPr>
              <a:buClr>
                <a:srgbClr val="C00000"/>
              </a:buClr>
            </a:pPr>
            <a:r>
              <a:rPr lang="en-US" dirty="0">
                <a:solidFill>
                  <a:srgbClr val="FFFFFF"/>
                </a:solidFill>
              </a:rPr>
              <a:t>Reduces diversion</a:t>
            </a:r>
          </a:p>
          <a:p>
            <a:endParaRPr lang="en-US" dirty="0">
              <a:solidFill>
                <a:srgbClr val="FFFFFF"/>
              </a:solidFill>
            </a:endParaRPr>
          </a:p>
          <a:p>
            <a:endParaRPr lang="en-US" dirty="0">
              <a:solidFill>
                <a:srgbClr val="FFFFFF"/>
              </a:solidFill>
            </a:endParaRPr>
          </a:p>
        </p:txBody>
      </p:sp>
      <p:pic>
        <p:nvPicPr>
          <p:cNvPr id="16" name="Picture 15">
            <a:extLst>
              <a:ext uri="{FF2B5EF4-FFF2-40B4-BE49-F238E27FC236}">
                <a16:creationId xmlns:a16="http://schemas.microsoft.com/office/drawing/2014/main" id="{A8F46FA2-5495-3342-F25E-B1DD99DAC905}"/>
              </a:ext>
            </a:extLst>
          </p:cNvPr>
          <p:cNvPicPr>
            <a:picLocks noChangeAspect="1"/>
          </p:cNvPicPr>
          <p:nvPr/>
        </p:nvPicPr>
        <p:blipFill>
          <a:blip r:embed="rId3">
            <a:biLevel thresh="25000"/>
          </a:blip>
          <a:stretch>
            <a:fillRect/>
          </a:stretch>
        </p:blipFill>
        <p:spPr>
          <a:xfrm>
            <a:off x="2813534" y="3195041"/>
            <a:ext cx="3414010" cy="3414010"/>
          </a:xfrm>
          <a:prstGeom prst="rect">
            <a:avLst/>
          </a:prstGeom>
        </p:spPr>
      </p:pic>
      <p:sp>
        <p:nvSpPr>
          <p:cNvPr id="17" name="Thought Bubble: Cloud 16">
            <a:extLst>
              <a:ext uri="{FF2B5EF4-FFF2-40B4-BE49-F238E27FC236}">
                <a16:creationId xmlns:a16="http://schemas.microsoft.com/office/drawing/2014/main" id="{0528060C-C822-2927-E2AE-FA62B313CD9A}"/>
              </a:ext>
            </a:extLst>
          </p:cNvPr>
          <p:cNvSpPr/>
          <p:nvPr/>
        </p:nvSpPr>
        <p:spPr>
          <a:xfrm>
            <a:off x="5380523" y="1702330"/>
            <a:ext cx="2458226" cy="2013626"/>
          </a:xfrm>
          <a:prstGeom prst="cloudCallout">
            <a:avLst>
              <a:gd name="adj1" fmla="val -72986"/>
              <a:gd name="adj2" fmla="val 3534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Commercial rebates?</a:t>
            </a:r>
          </a:p>
        </p:txBody>
      </p:sp>
    </p:spTree>
    <p:extLst>
      <p:ext uri="{BB962C8B-B14F-4D97-AF65-F5344CB8AC3E}">
        <p14:creationId xmlns:p14="http://schemas.microsoft.com/office/powerpoint/2010/main" val="81704590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a:extLst>
            <a:ext uri="{FF2B5EF4-FFF2-40B4-BE49-F238E27FC236}">
              <a16:creationId xmlns:a16="http://schemas.microsoft.com/office/drawing/2014/main" id="{A5407E81-DE67-B8D9-7C0A-614CB7EE8229}"/>
            </a:ext>
          </a:extLst>
        </p:cNvPr>
        <p:cNvGrpSpPr/>
        <p:nvPr/>
      </p:nvGrpSpPr>
      <p:grpSpPr>
        <a:xfrm>
          <a:off x="0" y="0"/>
          <a:ext cx="0" cy="0"/>
          <a:chOff x="0" y="0"/>
          <a:chExt cx="0" cy="0"/>
        </a:xfrm>
      </p:grpSpPr>
      <p:pic>
        <p:nvPicPr>
          <p:cNvPr id="52" name="Picture 51">
            <a:extLst>
              <a:ext uri="{FF2B5EF4-FFF2-40B4-BE49-F238E27FC236}">
                <a16:creationId xmlns:a16="http://schemas.microsoft.com/office/drawing/2014/main" id="{ABDB1B59-7267-058A-5A16-81059E9394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53">
            <a:extLst>
              <a:ext uri="{FF2B5EF4-FFF2-40B4-BE49-F238E27FC236}">
                <a16:creationId xmlns:a16="http://schemas.microsoft.com/office/drawing/2014/main" id="{799572AD-4B87-A878-6D09-171D527831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6" name="Oval 55">
            <a:extLst>
              <a:ext uri="{FF2B5EF4-FFF2-40B4-BE49-F238E27FC236}">
                <a16:creationId xmlns:a16="http://schemas.microsoft.com/office/drawing/2014/main" id="{484B6EFF-763B-8A44-DBB1-41E8CB18C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8" name="Picture 57">
            <a:extLst>
              <a:ext uri="{FF2B5EF4-FFF2-40B4-BE49-F238E27FC236}">
                <a16:creationId xmlns:a16="http://schemas.microsoft.com/office/drawing/2014/main" id="{F180930D-2E89-1A32-542C-6E5D4ADC1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0" name="Picture 59">
            <a:extLst>
              <a:ext uri="{FF2B5EF4-FFF2-40B4-BE49-F238E27FC236}">
                <a16:creationId xmlns:a16="http://schemas.microsoft.com/office/drawing/2014/main" id="{B3828499-22E1-FB6D-A9C8-1ED9B257B2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61">
            <a:extLst>
              <a:ext uri="{FF2B5EF4-FFF2-40B4-BE49-F238E27FC236}">
                <a16:creationId xmlns:a16="http://schemas.microsoft.com/office/drawing/2014/main" id="{0893B937-8C27-A554-FEB4-A04EE7CA0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4" name="Rectangle 63">
            <a:extLst>
              <a:ext uri="{FF2B5EF4-FFF2-40B4-BE49-F238E27FC236}">
                <a16:creationId xmlns:a16="http://schemas.microsoft.com/office/drawing/2014/main" id="{24391C5D-36F9-1858-CF8D-533BA57B4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6" name="Freeform 16">
            <a:extLst>
              <a:ext uri="{FF2B5EF4-FFF2-40B4-BE49-F238E27FC236}">
                <a16:creationId xmlns:a16="http://schemas.microsoft.com/office/drawing/2014/main" id="{DC75721D-7888-FECF-70F5-9707E5B6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68" name="Freeform: Shape 67">
            <a:extLst>
              <a:ext uri="{FF2B5EF4-FFF2-40B4-BE49-F238E27FC236}">
                <a16:creationId xmlns:a16="http://schemas.microsoft.com/office/drawing/2014/main" id="{18CEC14B-BDC5-B872-8A19-F457538D9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96098F5-3C37-C6F4-5949-5132F0D3D7B6}"/>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dirty="0">
                <a:solidFill>
                  <a:srgbClr val="FFFFFF"/>
                </a:solidFill>
              </a:rPr>
              <a:t>Medicaid</a:t>
            </a:r>
            <a:endParaRPr lang="en-US" sz="8000" b="0" i="0" kern="1200" dirty="0">
              <a:solidFill>
                <a:srgbClr val="FFFFFF"/>
              </a:solidFill>
              <a:latin typeface="+mj-lt"/>
              <a:ea typeface="+mj-ea"/>
              <a:cs typeface="+mj-cs"/>
            </a:endParaRPr>
          </a:p>
        </p:txBody>
      </p:sp>
    </p:spTree>
    <p:extLst>
      <p:ext uri="{BB962C8B-B14F-4D97-AF65-F5344CB8AC3E}">
        <p14:creationId xmlns:p14="http://schemas.microsoft.com/office/powerpoint/2010/main" val="32843557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457F0-F815-0AF5-8D4E-FF97DEB067E6}"/>
              </a:ext>
            </a:extLst>
          </p:cNvPr>
          <p:cNvSpPr>
            <a:spLocks noGrp="1"/>
          </p:cNvSpPr>
          <p:nvPr>
            <p:ph type="title"/>
          </p:nvPr>
        </p:nvSpPr>
        <p:spPr>
          <a:xfrm>
            <a:off x="648930" y="629266"/>
            <a:ext cx="6188190" cy="1622321"/>
          </a:xfrm>
        </p:spPr>
        <p:txBody>
          <a:bodyPr>
            <a:normAutofit/>
          </a:bodyPr>
          <a:lstStyle/>
          <a:p>
            <a:r>
              <a:rPr lang="en-US">
                <a:solidFill>
                  <a:srgbClr val="EBEBEB"/>
                </a:solidFill>
              </a:rPr>
              <a:t>340B Rebate Model </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Picture 3">
            <a:extLst>
              <a:ext uri="{FF2B5EF4-FFF2-40B4-BE49-F238E27FC236}">
                <a16:creationId xmlns:a16="http://schemas.microsoft.com/office/drawing/2014/main" id="{64115D0F-24BA-D420-2251-86254677A502}"/>
              </a:ext>
            </a:extLst>
          </p:cNvPr>
          <p:cNvPicPr>
            <a:picLocks noChangeAspect="1"/>
          </p:cNvPicPr>
          <p:nvPr/>
        </p:nvPicPr>
        <p:blipFill>
          <a:blip r:embed="rId2">
            <a:duotone>
              <a:schemeClr val="accent2">
                <a:shade val="45000"/>
                <a:satMod val="135000"/>
              </a:schemeClr>
              <a:prstClr val="white"/>
            </a:duotone>
          </a:blip>
          <a:stretch>
            <a:fillRect/>
          </a:stretch>
        </p:blipFill>
        <p:spPr>
          <a:xfrm>
            <a:off x="8129871" y="1721993"/>
            <a:ext cx="3414010" cy="3414010"/>
          </a:xfrm>
          <a:prstGeom prst="rect">
            <a:avLst/>
          </a:prstGeom>
          <a:effectLst/>
        </p:spPr>
      </p:pic>
      <p:sp>
        <p:nvSpPr>
          <p:cNvPr id="15" name="Rectangle 1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A960684-DDA6-9D3F-C991-4B44843A7585}"/>
              </a:ext>
            </a:extLst>
          </p:cNvPr>
          <p:cNvSpPr>
            <a:spLocks noGrp="1"/>
          </p:cNvSpPr>
          <p:nvPr>
            <p:ph idx="1"/>
          </p:nvPr>
        </p:nvSpPr>
        <p:spPr>
          <a:xfrm>
            <a:off x="648930" y="1923068"/>
            <a:ext cx="6188189" cy="4300751"/>
          </a:xfrm>
        </p:spPr>
        <p:txBody>
          <a:bodyPr>
            <a:normAutofit fontScale="85000" lnSpcReduction="20000"/>
          </a:bodyPr>
          <a:lstStyle/>
          <a:p>
            <a:pPr>
              <a:buClr>
                <a:srgbClr val="C00000"/>
              </a:buClr>
            </a:pPr>
            <a:r>
              <a:rPr lang="en-US" dirty="0">
                <a:solidFill>
                  <a:schemeClr val="bg1"/>
                </a:solidFill>
              </a:rPr>
              <a:t>Significant reduction in cash flow / “floating” drug manufacturers</a:t>
            </a:r>
          </a:p>
          <a:p>
            <a:pPr>
              <a:buClr>
                <a:srgbClr val="C00000"/>
              </a:buClr>
            </a:pPr>
            <a:r>
              <a:rPr lang="en-US" dirty="0">
                <a:solidFill>
                  <a:schemeClr val="bg1"/>
                </a:solidFill>
              </a:rPr>
              <a:t>Disruption of inventory management processes</a:t>
            </a:r>
          </a:p>
          <a:p>
            <a:pPr>
              <a:buClr>
                <a:srgbClr val="C00000"/>
              </a:buClr>
            </a:pPr>
            <a:r>
              <a:rPr lang="en-US" dirty="0">
                <a:solidFill>
                  <a:schemeClr val="bg1"/>
                </a:solidFill>
              </a:rPr>
              <a:t>Loss of wholesaler prompt payment incentives</a:t>
            </a:r>
          </a:p>
          <a:p>
            <a:pPr>
              <a:buClr>
                <a:srgbClr val="C00000"/>
              </a:buClr>
            </a:pPr>
            <a:r>
              <a:rPr lang="en-US" dirty="0">
                <a:solidFill>
                  <a:schemeClr val="bg1"/>
                </a:solidFill>
              </a:rPr>
              <a:t>Higher cost to maintain inventory</a:t>
            </a:r>
          </a:p>
          <a:p>
            <a:pPr>
              <a:buClr>
                <a:srgbClr val="C00000"/>
              </a:buClr>
            </a:pPr>
            <a:r>
              <a:rPr lang="en-US" dirty="0">
                <a:solidFill>
                  <a:schemeClr val="bg1"/>
                </a:solidFill>
              </a:rPr>
              <a:t>New costs to prepare, submit, and track data required for rebates and to reconcile payments (new IT systems, labor)</a:t>
            </a:r>
          </a:p>
          <a:p>
            <a:pPr>
              <a:buClr>
                <a:srgbClr val="C00000"/>
              </a:buClr>
            </a:pPr>
            <a:r>
              <a:rPr lang="en-US" dirty="0">
                <a:solidFill>
                  <a:schemeClr val="bg1"/>
                </a:solidFill>
              </a:rPr>
              <a:t>Extremely complex and administratively burdensome</a:t>
            </a:r>
          </a:p>
          <a:p>
            <a:pPr>
              <a:buClr>
                <a:srgbClr val="C00000"/>
              </a:buClr>
            </a:pPr>
            <a:r>
              <a:rPr lang="en-US" dirty="0">
                <a:solidFill>
                  <a:schemeClr val="bg1"/>
                </a:solidFill>
              </a:rPr>
              <a:t>Reduce access for and services to patients</a:t>
            </a:r>
          </a:p>
          <a:p>
            <a:pPr>
              <a:buClr>
                <a:srgbClr val="C00000"/>
              </a:buClr>
            </a:pPr>
            <a:r>
              <a:rPr lang="en-US" dirty="0">
                <a:solidFill>
                  <a:schemeClr val="bg1"/>
                </a:solidFill>
              </a:rPr>
              <a:t>No evidence of widespread integrity issues</a:t>
            </a:r>
          </a:p>
          <a:p>
            <a:pPr>
              <a:buClr>
                <a:srgbClr val="C00000"/>
              </a:buClr>
            </a:pPr>
            <a:r>
              <a:rPr lang="en-US" dirty="0">
                <a:solidFill>
                  <a:schemeClr val="bg1"/>
                </a:solidFill>
              </a:rPr>
              <a:t>No limit on what drug manufacturers may do with data (commercial rebates)</a:t>
            </a:r>
          </a:p>
          <a:p>
            <a:pPr>
              <a:buClr>
                <a:srgbClr val="C00000"/>
              </a:buClr>
            </a:pPr>
            <a:r>
              <a:rPr lang="en-US" dirty="0">
                <a:solidFill>
                  <a:schemeClr val="bg1"/>
                </a:solidFill>
              </a:rPr>
              <a:t>Drug manufacturers are incentivized to deny rebates</a:t>
            </a:r>
          </a:p>
          <a:p>
            <a:endParaRPr lang="en-US" dirty="0">
              <a:solidFill>
                <a:srgbClr val="FFFFFF"/>
              </a:solidFill>
            </a:endParaRPr>
          </a:p>
        </p:txBody>
      </p:sp>
    </p:spTree>
    <p:extLst>
      <p:ext uri="{BB962C8B-B14F-4D97-AF65-F5344CB8AC3E}">
        <p14:creationId xmlns:p14="http://schemas.microsoft.com/office/powerpoint/2010/main" val="192534061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28E0BF-F479-2334-6CD1-37B5D32F7FA6}"/>
              </a:ext>
            </a:extLst>
          </p:cNvPr>
          <p:cNvSpPr>
            <a:spLocks noGrp="1"/>
          </p:cNvSpPr>
          <p:nvPr>
            <p:ph type="title"/>
          </p:nvPr>
        </p:nvSpPr>
        <p:spPr>
          <a:xfrm>
            <a:off x="648930" y="629266"/>
            <a:ext cx="6188190" cy="1622321"/>
          </a:xfrm>
        </p:spPr>
        <p:txBody>
          <a:bodyPr>
            <a:normAutofit/>
          </a:bodyPr>
          <a:lstStyle/>
          <a:p>
            <a:r>
              <a:rPr lang="en-US">
                <a:solidFill>
                  <a:srgbClr val="EBEBEB"/>
                </a:solidFill>
              </a:rPr>
              <a:t>Other Policy Developments</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5" name="Graphic 4" descr="Swimming with solid fill">
            <a:extLst>
              <a:ext uri="{FF2B5EF4-FFF2-40B4-BE49-F238E27FC236}">
                <a16:creationId xmlns:a16="http://schemas.microsoft.com/office/drawing/2014/main" id="{71A96B57-3F0D-9AF5-77EC-FE8A09CD8C6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129871" y="1721993"/>
            <a:ext cx="3414010" cy="3414010"/>
          </a:xfrm>
          <a:prstGeom prst="rect">
            <a:avLst/>
          </a:prstGeom>
          <a:effectLst/>
        </p:spPr>
      </p:pic>
      <p:sp>
        <p:nvSpPr>
          <p:cNvPr id="16" name="Rectangle 1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5FEC0B2-DFF3-B1D6-BE10-2AB473B5AAA2}"/>
              </a:ext>
            </a:extLst>
          </p:cNvPr>
          <p:cNvSpPr>
            <a:spLocks noGrp="1"/>
          </p:cNvSpPr>
          <p:nvPr>
            <p:ph idx="1"/>
          </p:nvPr>
        </p:nvSpPr>
        <p:spPr>
          <a:xfrm>
            <a:off x="648930" y="2438400"/>
            <a:ext cx="6188189" cy="3785419"/>
          </a:xfrm>
        </p:spPr>
        <p:txBody>
          <a:bodyPr>
            <a:normAutofit/>
          </a:bodyPr>
          <a:lstStyle/>
          <a:p>
            <a:pPr>
              <a:buClr>
                <a:srgbClr val="C00000"/>
              </a:buClr>
            </a:pPr>
            <a:r>
              <a:rPr lang="en-US" dirty="0">
                <a:solidFill>
                  <a:srgbClr val="FFFFFF"/>
                </a:solidFill>
              </a:rPr>
              <a:t>Patient Definition</a:t>
            </a:r>
          </a:p>
          <a:p>
            <a:pPr>
              <a:buClr>
                <a:srgbClr val="C00000"/>
              </a:buClr>
            </a:pPr>
            <a:r>
              <a:rPr lang="en-US" dirty="0">
                <a:solidFill>
                  <a:srgbClr val="FFFFFF"/>
                </a:solidFill>
              </a:rPr>
              <a:t>Child Site Registration</a:t>
            </a:r>
          </a:p>
          <a:p>
            <a:pPr>
              <a:buClr>
                <a:srgbClr val="C00000"/>
              </a:buClr>
            </a:pPr>
            <a:r>
              <a:rPr lang="en-US" dirty="0">
                <a:solidFill>
                  <a:srgbClr val="FFFFFF"/>
                </a:solidFill>
              </a:rPr>
              <a:t>GPO Prohibition</a:t>
            </a:r>
          </a:p>
          <a:p>
            <a:pPr>
              <a:buClr>
                <a:srgbClr val="C00000"/>
              </a:buClr>
            </a:pPr>
            <a:r>
              <a:rPr lang="en-US" dirty="0">
                <a:solidFill>
                  <a:srgbClr val="FFFFFF"/>
                </a:solidFill>
              </a:rPr>
              <a:t>OPPS Cuts</a:t>
            </a:r>
          </a:p>
          <a:p>
            <a:pPr>
              <a:buClr>
                <a:srgbClr val="C00000"/>
              </a:buClr>
            </a:pPr>
            <a:r>
              <a:rPr lang="en-US" dirty="0">
                <a:solidFill>
                  <a:srgbClr val="FFFFFF"/>
                </a:solidFill>
              </a:rPr>
              <a:t>Transparency &amp; Accountability </a:t>
            </a:r>
          </a:p>
        </p:txBody>
      </p:sp>
    </p:spTree>
    <p:extLst>
      <p:ext uri="{BB962C8B-B14F-4D97-AF65-F5344CB8AC3E}">
        <p14:creationId xmlns:p14="http://schemas.microsoft.com/office/powerpoint/2010/main" val="92108246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a:extLst>
            <a:ext uri="{FF2B5EF4-FFF2-40B4-BE49-F238E27FC236}">
              <a16:creationId xmlns:a16="http://schemas.microsoft.com/office/drawing/2014/main" id="{2C16A77D-0C34-B512-3B78-7A230B3D1CCD}"/>
            </a:ext>
          </a:extLst>
        </p:cNvPr>
        <p:cNvGrpSpPr/>
        <p:nvPr/>
      </p:nvGrpSpPr>
      <p:grpSpPr>
        <a:xfrm>
          <a:off x="0" y="0"/>
          <a:ext cx="0" cy="0"/>
          <a:chOff x="0" y="0"/>
          <a:chExt cx="0" cy="0"/>
        </a:xfrm>
      </p:grpSpPr>
      <p:pic>
        <p:nvPicPr>
          <p:cNvPr id="52" name="Picture 51">
            <a:extLst>
              <a:ext uri="{FF2B5EF4-FFF2-40B4-BE49-F238E27FC236}">
                <a16:creationId xmlns:a16="http://schemas.microsoft.com/office/drawing/2014/main" id="{62141D03-FA60-2466-7040-9AEC5FBB18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53">
            <a:extLst>
              <a:ext uri="{FF2B5EF4-FFF2-40B4-BE49-F238E27FC236}">
                <a16:creationId xmlns:a16="http://schemas.microsoft.com/office/drawing/2014/main" id="{D9E0118A-45B3-9081-B765-50B4F952A6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6" name="Oval 55">
            <a:extLst>
              <a:ext uri="{FF2B5EF4-FFF2-40B4-BE49-F238E27FC236}">
                <a16:creationId xmlns:a16="http://schemas.microsoft.com/office/drawing/2014/main" id="{05B05F1A-47B4-4A9C-40D6-D72BEC0AD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8" name="Picture 57">
            <a:extLst>
              <a:ext uri="{FF2B5EF4-FFF2-40B4-BE49-F238E27FC236}">
                <a16:creationId xmlns:a16="http://schemas.microsoft.com/office/drawing/2014/main" id="{C30F3B11-764A-0FE7-A945-E3E384C8CC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0" name="Picture 59">
            <a:extLst>
              <a:ext uri="{FF2B5EF4-FFF2-40B4-BE49-F238E27FC236}">
                <a16:creationId xmlns:a16="http://schemas.microsoft.com/office/drawing/2014/main" id="{59C11B32-540F-CD89-7F2A-F0B666FC04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61">
            <a:extLst>
              <a:ext uri="{FF2B5EF4-FFF2-40B4-BE49-F238E27FC236}">
                <a16:creationId xmlns:a16="http://schemas.microsoft.com/office/drawing/2014/main" id="{85C64819-B552-D036-CB6C-7E03CB95D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4" name="Rectangle 63">
            <a:extLst>
              <a:ext uri="{FF2B5EF4-FFF2-40B4-BE49-F238E27FC236}">
                <a16:creationId xmlns:a16="http://schemas.microsoft.com/office/drawing/2014/main" id="{8D0757EA-EAB7-2513-3054-B6BFF0BFC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6" name="Freeform 16">
            <a:extLst>
              <a:ext uri="{FF2B5EF4-FFF2-40B4-BE49-F238E27FC236}">
                <a16:creationId xmlns:a16="http://schemas.microsoft.com/office/drawing/2014/main" id="{85FC146B-363A-3072-7661-9D35ED764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68" name="Freeform: Shape 67">
            <a:extLst>
              <a:ext uri="{FF2B5EF4-FFF2-40B4-BE49-F238E27FC236}">
                <a16:creationId xmlns:a16="http://schemas.microsoft.com/office/drawing/2014/main" id="{5054CC0D-2022-4316-38E0-3A46F254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152E5A0-78A8-A353-C0EC-5E31294909C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rgbClr val="FFFFFF"/>
                </a:solidFill>
                <a:latin typeface="+mj-lt"/>
                <a:ea typeface="+mj-ea"/>
                <a:cs typeface="+mj-cs"/>
              </a:rPr>
              <a:t>Effective Engagement</a:t>
            </a:r>
          </a:p>
        </p:txBody>
      </p:sp>
    </p:spTree>
    <p:extLst>
      <p:ext uri="{BB962C8B-B14F-4D97-AF65-F5344CB8AC3E}">
        <p14:creationId xmlns:p14="http://schemas.microsoft.com/office/powerpoint/2010/main" val="3529466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9BAF-6B01-F3F3-48BF-31F9C0D71D61}"/>
              </a:ext>
            </a:extLst>
          </p:cNvPr>
          <p:cNvSpPr>
            <a:spLocks noGrp="1"/>
          </p:cNvSpPr>
          <p:nvPr>
            <p:ph type="title"/>
          </p:nvPr>
        </p:nvSpPr>
        <p:spPr>
          <a:xfrm>
            <a:off x="986632" y="448339"/>
            <a:ext cx="9404723" cy="1400530"/>
          </a:xfrm>
        </p:spPr>
        <p:txBody>
          <a:bodyPr/>
          <a:lstStyle/>
          <a:p>
            <a:pPr algn="ctr"/>
            <a:r>
              <a:rPr lang="en-US" sz="5400" dirty="0"/>
              <a:t>Relationships</a:t>
            </a:r>
          </a:p>
        </p:txBody>
      </p:sp>
      <p:pic>
        <p:nvPicPr>
          <p:cNvPr id="6" name="Picture 5">
            <a:extLst>
              <a:ext uri="{FF2B5EF4-FFF2-40B4-BE49-F238E27FC236}">
                <a16:creationId xmlns:a16="http://schemas.microsoft.com/office/drawing/2014/main" id="{8F56AB2C-1A43-6D75-974C-02CB38497C94}"/>
              </a:ext>
            </a:extLst>
          </p:cNvPr>
          <p:cNvPicPr>
            <a:picLocks noChangeAspect="1"/>
          </p:cNvPicPr>
          <p:nvPr/>
        </p:nvPicPr>
        <p:blipFill>
          <a:blip r:embed="rId2"/>
          <a:stretch>
            <a:fillRect/>
          </a:stretch>
        </p:blipFill>
        <p:spPr>
          <a:xfrm>
            <a:off x="3150496" y="1383845"/>
            <a:ext cx="5299166" cy="5299166"/>
          </a:xfrm>
          <a:prstGeom prst="rect">
            <a:avLst/>
          </a:prstGeom>
        </p:spPr>
      </p:pic>
      <p:sp>
        <p:nvSpPr>
          <p:cNvPr id="7" name="Speech Bubble: Rectangle 6">
            <a:extLst>
              <a:ext uri="{FF2B5EF4-FFF2-40B4-BE49-F238E27FC236}">
                <a16:creationId xmlns:a16="http://schemas.microsoft.com/office/drawing/2014/main" id="{21D94CA0-E749-7E86-AB11-2A99260A939D}"/>
              </a:ext>
            </a:extLst>
          </p:cNvPr>
          <p:cNvSpPr/>
          <p:nvPr/>
        </p:nvSpPr>
        <p:spPr>
          <a:xfrm>
            <a:off x="8371341" y="2086584"/>
            <a:ext cx="2582706" cy="675861"/>
          </a:xfrm>
          <a:prstGeom prst="wedgeRectCallout">
            <a:avLst>
              <a:gd name="adj1" fmla="val -106266"/>
              <a:gd name="adj2" fmla="val 13638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Kept a confidence</a:t>
            </a:r>
          </a:p>
        </p:txBody>
      </p:sp>
      <p:sp>
        <p:nvSpPr>
          <p:cNvPr id="8" name="Speech Bubble: Rectangle 7">
            <a:extLst>
              <a:ext uri="{FF2B5EF4-FFF2-40B4-BE49-F238E27FC236}">
                <a16:creationId xmlns:a16="http://schemas.microsoft.com/office/drawing/2014/main" id="{4A9DB94C-B251-C605-72D8-1D1840C9314C}"/>
              </a:ext>
            </a:extLst>
          </p:cNvPr>
          <p:cNvSpPr/>
          <p:nvPr/>
        </p:nvSpPr>
        <p:spPr>
          <a:xfrm>
            <a:off x="8222581" y="3331974"/>
            <a:ext cx="2958548" cy="843999"/>
          </a:xfrm>
          <a:prstGeom prst="wedgeRectCallout">
            <a:avLst>
              <a:gd name="adj1" fmla="val -91420"/>
              <a:gd name="adj2" fmla="val 1804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Remembered a detail or something important</a:t>
            </a:r>
          </a:p>
        </p:txBody>
      </p:sp>
      <p:sp>
        <p:nvSpPr>
          <p:cNvPr id="9" name="Speech Bubble: Rectangle 8">
            <a:extLst>
              <a:ext uri="{FF2B5EF4-FFF2-40B4-BE49-F238E27FC236}">
                <a16:creationId xmlns:a16="http://schemas.microsoft.com/office/drawing/2014/main" id="{DB1718B3-B63F-1739-F9F8-F426EC2C95A2}"/>
              </a:ext>
            </a:extLst>
          </p:cNvPr>
          <p:cNvSpPr/>
          <p:nvPr/>
        </p:nvSpPr>
        <p:spPr>
          <a:xfrm>
            <a:off x="986632" y="3325858"/>
            <a:ext cx="2265913" cy="675861"/>
          </a:xfrm>
          <a:prstGeom prst="wedgeRectCallout">
            <a:avLst>
              <a:gd name="adj1" fmla="val 107468"/>
              <a:gd name="adj2" fmla="val 37021"/>
            </a:avLst>
          </a:prstGeom>
          <a:solidFill>
            <a:srgbClr val="B4C84E"/>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Showed kindness</a:t>
            </a:r>
          </a:p>
        </p:txBody>
      </p:sp>
      <p:sp>
        <p:nvSpPr>
          <p:cNvPr id="10" name="Speech Bubble: Rectangle 9">
            <a:extLst>
              <a:ext uri="{FF2B5EF4-FFF2-40B4-BE49-F238E27FC236}">
                <a16:creationId xmlns:a16="http://schemas.microsoft.com/office/drawing/2014/main" id="{98088DA3-EEDF-AEDA-D493-FA3CE4E12B14}"/>
              </a:ext>
            </a:extLst>
          </p:cNvPr>
          <p:cNvSpPr/>
          <p:nvPr/>
        </p:nvSpPr>
        <p:spPr>
          <a:xfrm>
            <a:off x="1156344" y="2267640"/>
            <a:ext cx="1926487" cy="675861"/>
          </a:xfrm>
          <a:prstGeom prst="wedgeRectCallout">
            <a:avLst>
              <a:gd name="adj1" fmla="val 133935"/>
              <a:gd name="adj2" fmla="val 8491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Showed up</a:t>
            </a:r>
          </a:p>
        </p:txBody>
      </p:sp>
      <p:sp>
        <p:nvSpPr>
          <p:cNvPr id="11" name="Speech Bubble: Rectangle 10">
            <a:extLst>
              <a:ext uri="{FF2B5EF4-FFF2-40B4-BE49-F238E27FC236}">
                <a16:creationId xmlns:a16="http://schemas.microsoft.com/office/drawing/2014/main" id="{1BF2813A-F6D2-EF2B-2649-9C5566C9F0A9}"/>
              </a:ext>
            </a:extLst>
          </p:cNvPr>
          <p:cNvSpPr/>
          <p:nvPr/>
        </p:nvSpPr>
        <p:spPr>
          <a:xfrm>
            <a:off x="986632" y="5004753"/>
            <a:ext cx="1926487" cy="675861"/>
          </a:xfrm>
          <a:prstGeom prst="wedgeRectCallout">
            <a:avLst>
              <a:gd name="adj1" fmla="val 100916"/>
              <a:gd name="adj2" fmla="val 29032"/>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Dishonest</a:t>
            </a:r>
          </a:p>
        </p:txBody>
      </p:sp>
      <p:sp>
        <p:nvSpPr>
          <p:cNvPr id="12" name="Speech Bubble: Rectangle 11">
            <a:extLst>
              <a:ext uri="{FF2B5EF4-FFF2-40B4-BE49-F238E27FC236}">
                <a16:creationId xmlns:a16="http://schemas.microsoft.com/office/drawing/2014/main" id="{EE8429AC-7C4C-DAA9-EFB4-75F2895A993C}"/>
              </a:ext>
            </a:extLst>
          </p:cNvPr>
          <p:cNvSpPr/>
          <p:nvPr/>
        </p:nvSpPr>
        <p:spPr>
          <a:xfrm>
            <a:off x="8553918" y="4590362"/>
            <a:ext cx="2217551" cy="675861"/>
          </a:xfrm>
          <a:prstGeom prst="wedgeRectCallout">
            <a:avLst>
              <a:gd name="adj1" fmla="val -85852"/>
              <a:gd name="adj2" fmla="val 81973"/>
            </a:avLst>
          </a:prstGeom>
          <a:solidFill>
            <a:srgbClr val="B4C84E"/>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Broke promise</a:t>
            </a:r>
          </a:p>
        </p:txBody>
      </p:sp>
      <p:sp>
        <p:nvSpPr>
          <p:cNvPr id="13" name="Speech Bubble: Rectangle 12">
            <a:extLst>
              <a:ext uri="{FF2B5EF4-FFF2-40B4-BE49-F238E27FC236}">
                <a16:creationId xmlns:a16="http://schemas.microsoft.com/office/drawing/2014/main" id="{EFB01852-4D54-AD90-D3EF-EC03743B73BA}"/>
              </a:ext>
            </a:extLst>
          </p:cNvPr>
          <p:cNvSpPr/>
          <p:nvPr/>
        </p:nvSpPr>
        <p:spPr>
          <a:xfrm>
            <a:off x="8687039" y="5729421"/>
            <a:ext cx="2663448" cy="675861"/>
          </a:xfrm>
          <a:prstGeom prst="wedgeRectCallout">
            <a:avLst>
              <a:gd name="adj1" fmla="val -107001"/>
              <a:gd name="adj2" fmla="val -4155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Didn’t follow through</a:t>
            </a:r>
          </a:p>
        </p:txBody>
      </p:sp>
      <p:sp>
        <p:nvSpPr>
          <p:cNvPr id="3" name="TextBox 2">
            <a:extLst>
              <a:ext uri="{FF2B5EF4-FFF2-40B4-BE49-F238E27FC236}">
                <a16:creationId xmlns:a16="http://schemas.microsoft.com/office/drawing/2014/main" id="{9E131C06-A023-BCDE-F44E-C5A6C4FAF32A}"/>
              </a:ext>
            </a:extLst>
          </p:cNvPr>
          <p:cNvSpPr txBox="1"/>
          <p:nvPr/>
        </p:nvSpPr>
        <p:spPr>
          <a:xfrm>
            <a:off x="509378" y="6533875"/>
            <a:ext cx="11173243" cy="215444"/>
          </a:xfrm>
          <a:prstGeom prst="rect">
            <a:avLst/>
          </a:prstGeom>
          <a:noFill/>
        </p:spPr>
        <p:txBody>
          <a:bodyPr wrap="square" rtlCol="0">
            <a:spAutoFit/>
          </a:bodyPr>
          <a:lstStyle/>
          <a:p>
            <a:pPr lvl="0" defTabSz="914400">
              <a:defRPr/>
            </a:pPr>
            <a:r>
              <a:rPr lang="en-US" sz="800" dirty="0"/>
              <a:t>Ruman Baig, </a:t>
            </a:r>
            <a:r>
              <a:rPr lang="en-US" sz="800" i="1" dirty="0"/>
              <a:t>Dr. Brene Brown’s ‘Marble Jar’ Lesson Teaches Kids How to Know Who to Trust</a:t>
            </a:r>
            <a:r>
              <a:rPr lang="en-US" sz="800" dirty="0"/>
              <a:t>, </a:t>
            </a:r>
            <a:r>
              <a:rPr lang="en-US" sz="800" cap="small" dirty="0"/>
              <a:t>Motherly</a:t>
            </a:r>
            <a:r>
              <a:rPr lang="en-US" sz="800" dirty="0"/>
              <a:t> (Nov. 10, 2025), </a:t>
            </a:r>
            <a:r>
              <a:rPr lang="en-US" sz="800" dirty="0">
                <a:hlinkClick r:id="rId3"/>
              </a:rPr>
              <a:t>https://www.mother.ly/parenting/dr-brene-brown-marble-jar-trust-kids/</a:t>
            </a:r>
            <a:r>
              <a:rPr lang="en-US" sz="800" dirty="0"/>
              <a:t>. </a:t>
            </a:r>
          </a:p>
        </p:txBody>
      </p:sp>
    </p:spTree>
    <p:extLst>
      <p:ext uri="{BB962C8B-B14F-4D97-AF65-F5344CB8AC3E}">
        <p14:creationId xmlns:p14="http://schemas.microsoft.com/office/powerpoint/2010/main" val="2158754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2" name="Picture 2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5" name="Picture 2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6" name="Rectangle 2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E10C1F-94C7-224F-18AA-1168E2144E45}"/>
              </a:ext>
            </a:extLst>
          </p:cNvPr>
          <p:cNvSpPr>
            <a:spLocks noGrp="1"/>
          </p:cNvSpPr>
          <p:nvPr>
            <p:ph type="title"/>
          </p:nvPr>
        </p:nvSpPr>
        <p:spPr>
          <a:xfrm>
            <a:off x="6683829" y="1447800"/>
            <a:ext cx="4397828" cy="3329581"/>
          </a:xfrm>
        </p:spPr>
        <p:txBody>
          <a:bodyPr vert="horz" lIns="91440" tIns="45720" rIns="91440" bIns="45720" rtlCol="0" anchor="b">
            <a:normAutofit/>
          </a:bodyPr>
          <a:lstStyle/>
          <a:p>
            <a:r>
              <a:rPr lang="en-US" sz="5600" b="1" i="1" kern="1200" dirty="0">
                <a:solidFill>
                  <a:schemeClr val="tx2"/>
                </a:solidFill>
                <a:latin typeface="+mj-lt"/>
                <a:ea typeface="+mj-ea"/>
                <a:cs typeface="+mj-cs"/>
              </a:rPr>
              <a:t>Helpful</a:t>
            </a:r>
            <a:r>
              <a:rPr lang="en-US" sz="5600" b="0" i="0" kern="1200" dirty="0">
                <a:solidFill>
                  <a:schemeClr val="tx2"/>
                </a:solidFill>
                <a:latin typeface="+mj-lt"/>
                <a:ea typeface="+mj-ea"/>
                <a:cs typeface="+mj-cs"/>
              </a:rPr>
              <a:t> Interactions</a:t>
            </a:r>
          </a:p>
        </p:txBody>
      </p:sp>
      <p:pic>
        <p:nvPicPr>
          <p:cNvPr id="4" name="Picture 3">
            <a:extLst>
              <a:ext uri="{FF2B5EF4-FFF2-40B4-BE49-F238E27FC236}">
                <a16:creationId xmlns:a16="http://schemas.microsoft.com/office/drawing/2014/main" id="{92785158-6DAB-5164-0E5E-DBD793B87164}"/>
              </a:ext>
            </a:extLst>
          </p:cNvPr>
          <p:cNvPicPr>
            <a:picLocks noChangeAspect="1"/>
          </p:cNvPicPr>
          <p:nvPr/>
        </p:nvPicPr>
        <p:blipFill>
          <a:blip r:embed="rId7"/>
          <a:stretch>
            <a:fillRect/>
          </a:stretch>
        </p:blipFill>
        <p:spPr>
          <a:xfrm>
            <a:off x="643854" y="703489"/>
            <a:ext cx="5450557" cy="5450557"/>
          </a:xfrm>
          <a:prstGeom prst="rect">
            <a:avLst/>
          </a:prstGeom>
          <a:effectLst/>
        </p:spPr>
      </p:pic>
    </p:spTree>
    <p:extLst>
      <p:ext uri="{BB962C8B-B14F-4D97-AF65-F5344CB8AC3E}">
        <p14:creationId xmlns:p14="http://schemas.microsoft.com/office/powerpoint/2010/main" val="228518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5" name="Freeform: Shape 2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Graphic 3" descr="Handshake with solid fill">
            <a:extLst>
              <a:ext uri="{FF2B5EF4-FFF2-40B4-BE49-F238E27FC236}">
                <a16:creationId xmlns:a16="http://schemas.microsoft.com/office/drawing/2014/main" id="{450587E5-B9BF-30CC-9DF5-23B381DC65F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12249" y="3167061"/>
            <a:ext cx="2143126" cy="2143126"/>
          </a:xfrm>
          <a:prstGeom prst="rect">
            <a:avLst/>
          </a:prstGeom>
          <a:effectLst/>
        </p:spPr>
      </p:pic>
      <p:sp>
        <p:nvSpPr>
          <p:cNvPr id="27" name="Rectangle 2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1FE398B-790D-F6F1-0C4B-5396BBE00BF4}"/>
              </a:ext>
            </a:extLst>
          </p:cNvPr>
          <p:cNvSpPr>
            <a:spLocks noGrp="1"/>
          </p:cNvSpPr>
          <p:nvPr>
            <p:ph idx="1"/>
          </p:nvPr>
        </p:nvSpPr>
        <p:spPr>
          <a:xfrm>
            <a:off x="846906" y="2867025"/>
            <a:ext cx="5616216" cy="3536233"/>
          </a:xfrm>
        </p:spPr>
        <p:txBody>
          <a:bodyPr>
            <a:normAutofit/>
          </a:bodyPr>
          <a:lstStyle/>
          <a:p>
            <a:pPr>
              <a:buClr>
                <a:srgbClr val="C00000"/>
              </a:buClr>
            </a:pPr>
            <a:r>
              <a:rPr lang="en-US" dirty="0">
                <a:solidFill>
                  <a:schemeClr val="bg1"/>
                </a:solidFill>
              </a:rPr>
              <a:t>Have a polished “elevator pitch”</a:t>
            </a:r>
          </a:p>
          <a:p>
            <a:pPr>
              <a:buClr>
                <a:srgbClr val="C00000"/>
              </a:buClr>
            </a:pPr>
            <a:r>
              <a:rPr lang="en-US" dirty="0">
                <a:solidFill>
                  <a:schemeClr val="bg1"/>
                </a:solidFill>
              </a:rPr>
              <a:t>Be respectful of their time</a:t>
            </a:r>
          </a:p>
          <a:p>
            <a:pPr>
              <a:buClr>
                <a:srgbClr val="C00000"/>
              </a:buClr>
            </a:pPr>
            <a:r>
              <a:rPr lang="en-US" dirty="0">
                <a:solidFill>
                  <a:schemeClr val="bg1"/>
                </a:solidFill>
              </a:rPr>
              <a:t>Be helpful</a:t>
            </a:r>
          </a:p>
        </p:txBody>
      </p:sp>
      <p:sp>
        <p:nvSpPr>
          <p:cNvPr id="2" name="Title 1">
            <a:extLst>
              <a:ext uri="{FF2B5EF4-FFF2-40B4-BE49-F238E27FC236}">
                <a16:creationId xmlns:a16="http://schemas.microsoft.com/office/drawing/2014/main" id="{CDB887D8-8450-6873-8EFF-A513C0D8CB9F}"/>
              </a:ext>
            </a:extLst>
          </p:cNvPr>
          <p:cNvSpPr>
            <a:spLocks noGrp="1"/>
          </p:cNvSpPr>
          <p:nvPr>
            <p:ph type="title"/>
          </p:nvPr>
        </p:nvSpPr>
        <p:spPr>
          <a:xfrm>
            <a:off x="6775704" y="2625828"/>
            <a:ext cx="5616217" cy="1622321"/>
          </a:xfrm>
        </p:spPr>
        <p:txBody>
          <a:bodyPr>
            <a:normAutofit/>
          </a:bodyPr>
          <a:lstStyle/>
          <a:p>
            <a:pPr algn="ctr"/>
            <a:r>
              <a:rPr lang="en-US" sz="4400" dirty="0">
                <a:solidFill>
                  <a:schemeClr val="accent4">
                    <a:lumMod val="50000"/>
                  </a:schemeClr>
                </a:solidFill>
              </a:rPr>
              <a:t>Meeting</a:t>
            </a:r>
          </a:p>
        </p:txBody>
      </p:sp>
    </p:spTree>
    <p:extLst>
      <p:ext uri="{BB962C8B-B14F-4D97-AF65-F5344CB8AC3E}">
        <p14:creationId xmlns:p14="http://schemas.microsoft.com/office/powerpoint/2010/main" val="195011962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F6F421-EDF0-F3A0-DEB2-EA4DE7C03AC1}"/>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596EDD26-51D2-EB7C-2880-F0B2B4F0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31">
            <a:extLst>
              <a:ext uri="{FF2B5EF4-FFF2-40B4-BE49-F238E27FC236}">
                <a16:creationId xmlns:a16="http://schemas.microsoft.com/office/drawing/2014/main" id="{9BE8984F-0AE2-959D-A960-1B443254F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25FA8527-D2AA-717D-7877-E8D9CC7CE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7" name="Rectangle 26">
            <a:extLst>
              <a:ext uri="{FF2B5EF4-FFF2-40B4-BE49-F238E27FC236}">
                <a16:creationId xmlns:a16="http://schemas.microsoft.com/office/drawing/2014/main" id="{1FF8F060-CCF1-E77E-95F4-FF921C63E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33D612F-1DB0-8F5E-6414-B9FCF01337EF}"/>
              </a:ext>
            </a:extLst>
          </p:cNvPr>
          <p:cNvSpPr>
            <a:spLocks noGrp="1"/>
          </p:cNvSpPr>
          <p:nvPr>
            <p:ph idx="1"/>
          </p:nvPr>
        </p:nvSpPr>
        <p:spPr>
          <a:xfrm>
            <a:off x="1100831" y="1631327"/>
            <a:ext cx="4436085" cy="4337869"/>
          </a:xfrm>
        </p:spPr>
        <p:txBody>
          <a:bodyPr>
            <a:normAutofit/>
          </a:bodyPr>
          <a:lstStyle/>
          <a:p>
            <a:pPr>
              <a:buClr>
                <a:srgbClr val="C00000"/>
              </a:buClr>
            </a:pPr>
            <a:r>
              <a:rPr lang="en-US" dirty="0">
                <a:solidFill>
                  <a:schemeClr val="bg1"/>
                </a:solidFill>
              </a:rPr>
              <a:t>Personalized note instead of cut-and-paste template</a:t>
            </a:r>
          </a:p>
          <a:p>
            <a:pPr>
              <a:buClr>
                <a:srgbClr val="C00000"/>
              </a:buClr>
            </a:pPr>
            <a:r>
              <a:rPr lang="en-US" dirty="0">
                <a:solidFill>
                  <a:schemeClr val="bg1"/>
                </a:solidFill>
              </a:rPr>
              <a:t>If you are a constituent, say so—in the email subject line and the first sentence of your note</a:t>
            </a:r>
          </a:p>
          <a:p>
            <a:pPr>
              <a:buClr>
                <a:srgbClr val="C00000"/>
              </a:buClr>
            </a:pPr>
            <a:r>
              <a:rPr lang="en-US" dirty="0">
                <a:solidFill>
                  <a:schemeClr val="bg1"/>
                </a:solidFill>
              </a:rPr>
              <a:t>Legislators cannot be expected to memorize every bill number; identify the policy issue you are addressing</a:t>
            </a:r>
          </a:p>
          <a:p>
            <a:pPr>
              <a:buClr>
                <a:srgbClr val="C00000"/>
              </a:buClr>
            </a:pPr>
            <a:r>
              <a:rPr lang="en-US" dirty="0">
                <a:solidFill>
                  <a:schemeClr val="bg1"/>
                </a:solidFill>
              </a:rPr>
              <a:t>Keep it brief</a:t>
            </a:r>
          </a:p>
        </p:txBody>
      </p:sp>
      <p:pic>
        <p:nvPicPr>
          <p:cNvPr id="5" name="Graphic 4" descr="Envelope with solid fill">
            <a:extLst>
              <a:ext uri="{FF2B5EF4-FFF2-40B4-BE49-F238E27FC236}">
                <a16:creationId xmlns:a16="http://schemas.microsoft.com/office/drawing/2014/main" id="{0B02706C-ED76-AFD3-27F7-7DC38C6CC7F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51734" y="3082342"/>
            <a:ext cx="1588241" cy="1588241"/>
          </a:xfrm>
          <a:prstGeom prst="rect">
            <a:avLst/>
          </a:prstGeom>
        </p:spPr>
      </p:pic>
      <p:sp>
        <p:nvSpPr>
          <p:cNvPr id="2" name="Title 1">
            <a:extLst>
              <a:ext uri="{FF2B5EF4-FFF2-40B4-BE49-F238E27FC236}">
                <a16:creationId xmlns:a16="http://schemas.microsoft.com/office/drawing/2014/main" id="{238931BB-72B4-ACAF-3826-55F7D7B1FDF7}"/>
              </a:ext>
            </a:extLst>
          </p:cNvPr>
          <p:cNvSpPr>
            <a:spLocks noGrp="1"/>
          </p:cNvSpPr>
          <p:nvPr>
            <p:ph type="title"/>
          </p:nvPr>
        </p:nvSpPr>
        <p:spPr>
          <a:xfrm>
            <a:off x="6637747" y="2372887"/>
            <a:ext cx="5616217" cy="1622321"/>
          </a:xfrm>
        </p:spPr>
        <p:txBody>
          <a:bodyPr>
            <a:normAutofit/>
          </a:bodyPr>
          <a:lstStyle/>
          <a:p>
            <a:pPr algn="ctr"/>
            <a:r>
              <a:rPr lang="en-US" sz="4400" dirty="0">
                <a:solidFill>
                  <a:schemeClr val="accent4">
                    <a:lumMod val="50000"/>
                  </a:schemeClr>
                </a:solidFill>
              </a:rPr>
              <a:t>Letter / Email</a:t>
            </a:r>
          </a:p>
        </p:txBody>
      </p:sp>
    </p:spTree>
    <p:extLst>
      <p:ext uri="{BB962C8B-B14F-4D97-AF65-F5344CB8AC3E}">
        <p14:creationId xmlns:p14="http://schemas.microsoft.com/office/powerpoint/2010/main" val="98174455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6A3FEA-49A7-E88D-F5CC-1857CD35060E}"/>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9E3006C-B4B2-0F77-B995-EA8A3C7B2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31">
            <a:extLst>
              <a:ext uri="{FF2B5EF4-FFF2-40B4-BE49-F238E27FC236}">
                <a16:creationId xmlns:a16="http://schemas.microsoft.com/office/drawing/2014/main" id="{C1F543D7-69BD-A498-0A22-E5231D910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20E66F4-5947-F040-91F8-BF850349E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7" name="Rectangle 26">
            <a:extLst>
              <a:ext uri="{FF2B5EF4-FFF2-40B4-BE49-F238E27FC236}">
                <a16:creationId xmlns:a16="http://schemas.microsoft.com/office/drawing/2014/main" id="{98ADCA3C-962F-0DE6-2A4E-410EFA431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6AD36FD0-7BC7-F751-FF5E-4C37A19C5F9C}"/>
              </a:ext>
            </a:extLst>
          </p:cNvPr>
          <p:cNvSpPr>
            <a:spLocks noGrp="1"/>
          </p:cNvSpPr>
          <p:nvPr>
            <p:ph idx="1"/>
          </p:nvPr>
        </p:nvSpPr>
        <p:spPr>
          <a:xfrm>
            <a:off x="590550" y="781050"/>
            <a:ext cx="5074019" cy="5734050"/>
          </a:xfrm>
        </p:spPr>
        <p:txBody>
          <a:bodyPr>
            <a:normAutofit/>
          </a:bodyPr>
          <a:lstStyle/>
          <a:p>
            <a:pPr marL="0" indent="0">
              <a:buClr>
                <a:srgbClr val="C00000"/>
              </a:buClr>
              <a:buNone/>
            </a:pPr>
            <a:r>
              <a:rPr lang="en-US" sz="1700" b="1" dirty="0">
                <a:solidFill>
                  <a:schemeClr val="bg1"/>
                </a:solidFill>
              </a:rPr>
              <a:t>Introduction</a:t>
            </a:r>
          </a:p>
          <a:p>
            <a:pPr marL="457200" lvl="1">
              <a:buClr>
                <a:srgbClr val="C00000"/>
              </a:buClr>
            </a:pPr>
            <a:r>
              <a:rPr lang="en-US" sz="1500" dirty="0">
                <a:solidFill>
                  <a:schemeClr val="bg1"/>
                </a:solidFill>
              </a:rPr>
              <a:t>Thank the committee chair(s) and members</a:t>
            </a:r>
          </a:p>
          <a:p>
            <a:pPr marL="457200" lvl="1">
              <a:spcBef>
                <a:spcPts val="200"/>
              </a:spcBef>
              <a:buClr>
                <a:srgbClr val="C00000"/>
              </a:buClr>
            </a:pPr>
            <a:r>
              <a:rPr lang="en-US" sz="1500" dirty="0">
                <a:solidFill>
                  <a:schemeClr val="bg1"/>
                </a:solidFill>
              </a:rPr>
              <a:t>State your name, title, and who you represent (no acronyms)</a:t>
            </a:r>
          </a:p>
          <a:p>
            <a:pPr marL="457200" lvl="1">
              <a:spcBef>
                <a:spcPts val="200"/>
              </a:spcBef>
              <a:buClr>
                <a:srgbClr val="C00000"/>
              </a:buClr>
            </a:pPr>
            <a:r>
              <a:rPr lang="en-US" sz="1500" dirty="0">
                <a:solidFill>
                  <a:schemeClr val="bg1"/>
                </a:solidFill>
              </a:rPr>
              <a:t>State if you have materials for the committee</a:t>
            </a:r>
          </a:p>
          <a:p>
            <a:pPr marL="0" indent="0">
              <a:buClr>
                <a:srgbClr val="C00000"/>
              </a:buClr>
              <a:buNone/>
            </a:pPr>
            <a:r>
              <a:rPr lang="en-US" sz="1700" b="1" dirty="0">
                <a:solidFill>
                  <a:schemeClr val="bg1"/>
                </a:solidFill>
              </a:rPr>
              <a:t>Message</a:t>
            </a:r>
            <a:endParaRPr lang="en-US" b="1" dirty="0">
              <a:solidFill>
                <a:schemeClr val="bg1"/>
              </a:solidFill>
            </a:endParaRPr>
          </a:p>
          <a:p>
            <a:pPr marL="457200" lvl="1">
              <a:buClr>
                <a:srgbClr val="C00000"/>
              </a:buClr>
            </a:pPr>
            <a:r>
              <a:rPr lang="en-US" sz="1600" dirty="0">
                <a:solidFill>
                  <a:schemeClr val="bg1"/>
                </a:solidFill>
              </a:rPr>
              <a:t>Clearly state position and explain why</a:t>
            </a:r>
          </a:p>
          <a:p>
            <a:pPr marL="457200" lvl="1">
              <a:spcBef>
                <a:spcPts val="200"/>
              </a:spcBef>
              <a:buClr>
                <a:srgbClr val="C00000"/>
              </a:buClr>
            </a:pPr>
            <a:r>
              <a:rPr lang="en-US" sz="1600" dirty="0">
                <a:solidFill>
                  <a:schemeClr val="bg1"/>
                </a:solidFill>
              </a:rPr>
              <a:t>Address counterarguments</a:t>
            </a:r>
          </a:p>
          <a:p>
            <a:pPr marL="457200" lvl="1">
              <a:spcBef>
                <a:spcPts val="200"/>
              </a:spcBef>
              <a:buClr>
                <a:srgbClr val="C00000"/>
              </a:buClr>
            </a:pPr>
            <a:r>
              <a:rPr lang="en-US" sz="1600" dirty="0">
                <a:solidFill>
                  <a:schemeClr val="bg1"/>
                </a:solidFill>
              </a:rPr>
              <a:t>If you have concerns, identify potential solutions / paths forward</a:t>
            </a:r>
          </a:p>
          <a:p>
            <a:pPr marL="457200" lvl="1">
              <a:spcBef>
                <a:spcPts val="200"/>
              </a:spcBef>
              <a:buClr>
                <a:srgbClr val="C00000"/>
              </a:buClr>
            </a:pPr>
            <a:r>
              <a:rPr lang="en-US" sz="1600" dirty="0">
                <a:solidFill>
                  <a:schemeClr val="bg1"/>
                </a:solidFill>
              </a:rPr>
              <a:t>Keep it simple and use examples</a:t>
            </a:r>
          </a:p>
          <a:p>
            <a:pPr marL="457200" lvl="1">
              <a:spcBef>
                <a:spcPts val="200"/>
              </a:spcBef>
              <a:buClr>
                <a:srgbClr val="C00000"/>
              </a:buClr>
            </a:pPr>
            <a:r>
              <a:rPr lang="en-US" sz="1600" dirty="0">
                <a:solidFill>
                  <a:schemeClr val="bg1"/>
                </a:solidFill>
              </a:rPr>
              <a:t>Humanize the science/medicine</a:t>
            </a:r>
          </a:p>
          <a:p>
            <a:pPr marL="457200" lvl="1">
              <a:spcBef>
                <a:spcPts val="200"/>
              </a:spcBef>
              <a:buClr>
                <a:srgbClr val="C00000"/>
              </a:buClr>
            </a:pPr>
            <a:r>
              <a:rPr lang="en-US" sz="1600" dirty="0">
                <a:solidFill>
                  <a:schemeClr val="bg1"/>
                </a:solidFill>
              </a:rPr>
              <a:t>Say thank you and offer to answer questions in committee or offline</a:t>
            </a:r>
          </a:p>
          <a:p>
            <a:pPr marL="0" indent="0">
              <a:buClr>
                <a:srgbClr val="C00000"/>
              </a:buClr>
              <a:buNone/>
            </a:pPr>
            <a:r>
              <a:rPr lang="en-US" sz="1700" b="1" dirty="0">
                <a:solidFill>
                  <a:schemeClr val="bg1"/>
                </a:solidFill>
              </a:rPr>
              <a:t>Questions</a:t>
            </a:r>
          </a:p>
          <a:p>
            <a:pPr marL="457200" lvl="1">
              <a:buClr>
                <a:srgbClr val="C00000"/>
              </a:buClr>
            </a:pPr>
            <a:r>
              <a:rPr lang="en-US" sz="1600" dirty="0">
                <a:solidFill>
                  <a:schemeClr val="bg1"/>
                </a:solidFill>
              </a:rPr>
              <a:t>Be prepared to answer</a:t>
            </a:r>
          </a:p>
          <a:p>
            <a:pPr marL="457200" lvl="1">
              <a:spcBef>
                <a:spcPts val="200"/>
              </a:spcBef>
              <a:buClr>
                <a:srgbClr val="C00000"/>
              </a:buClr>
            </a:pPr>
            <a:r>
              <a:rPr lang="en-US" sz="1600" dirty="0">
                <a:solidFill>
                  <a:schemeClr val="bg1"/>
                </a:solidFill>
              </a:rPr>
              <a:t>Never interrupt</a:t>
            </a:r>
          </a:p>
          <a:p>
            <a:pPr marL="457200" lvl="1">
              <a:spcBef>
                <a:spcPts val="200"/>
              </a:spcBef>
              <a:buClr>
                <a:srgbClr val="C00000"/>
              </a:buClr>
            </a:pPr>
            <a:r>
              <a:rPr lang="en-US" sz="1600" dirty="0">
                <a:solidFill>
                  <a:schemeClr val="bg1"/>
                </a:solidFill>
              </a:rPr>
              <a:t>It’s okay to say, “I don’t know, but I will find out and get back to you.”</a:t>
            </a:r>
          </a:p>
        </p:txBody>
      </p:sp>
      <p:pic>
        <p:nvPicPr>
          <p:cNvPr id="7" name="Graphic 6" descr="Meeting with solid fill">
            <a:extLst>
              <a:ext uri="{FF2B5EF4-FFF2-40B4-BE49-F238E27FC236}">
                <a16:creationId xmlns:a16="http://schemas.microsoft.com/office/drawing/2014/main" id="{868737A2-F984-CAF7-1720-34E123DE93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08342" y="3286886"/>
            <a:ext cx="1622321" cy="1622321"/>
          </a:xfrm>
          <a:prstGeom prst="rect">
            <a:avLst/>
          </a:prstGeom>
        </p:spPr>
      </p:pic>
      <p:sp>
        <p:nvSpPr>
          <p:cNvPr id="2" name="Title 1">
            <a:extLst>
              <a:ext uri="{FF2B5EF4-FFF2-40B4-BE49-F238E27FC236}">
                <a16:creationId xmlns:a16="http://schemas.microsoft.com/office/drawing/2014/main" id="{BD0F89B0-DDD8-121A-1DF8-3BB8C176E4D5}"/>
              </a:ext>
            </a:extLst>
          </p:cNvPr>
          <p:cNvSpPr>
            <a:spLocks noGrp="1"/>
          </p:cNvSpPr>
          <p:nvPr>
            <p:ph type="title"/>
          </p:nvPr>
        </p:nvSpPr>
        <p:spPr>
          <a:xfrm>
            <a:off x="6711395" y="2617839"/>
            <a:ext cx="5616217" cy="1622321"/>
          </a:xfrm>
        </p:spPr>
        <p:txBody>
          <a:bodyPr>
            <a:normAutofit/>
          </a:bodyPr>
          <a:lstStyle/>
          <a:p>
            <a:pPr algn="ctr"/>
            <a:r>
              <a:rPr lang="en-US" sz="4400" dirty="0">
                <a:solidFill>
                  <a:schemeClr val="accent4">
                    <a:lumMod val="50000"/>
                  </a:schemeClr>
                </a:solidFill>
              </a:rPr>
              <a:t>Testimony</a:t>
            </a:r>
          </a:p>
        </p:txBody>
      </p:sp>
    </p:spTree>
    <p:extLst>
      <p:ext uri="{BB962C8B-B14F-4D97-AF65-F5344CB8AC3E}">
        <p14:creationId xmlns:p14="http://schemas.microsoft.com/office/powerpoint/2010/main" val="52953926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9FE1-0DB0-2046-5E80-071D6FD4F997}"/>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D06C5D03-4618-30D9-1A27-5F629BAED18D}"/>
              </a:ext>
            </a:extLst>
          </p:cNvPr>
          <p:cNvSpPr>
            <a:spLocks noGrp="1"/>
          </p:cNvSpPr>
          <p:nvPr>
            <p:ph idx="1"/>
          </p:nvPr>
        </p:nvSpPr>
        <p:spPr/>
        <p:txBody>
          <a:bodyPr>
            <a:normAutofit fontScale="77500" lnSpcReduction="20000"/>
          </a:bodyPr>
          <a:lstStyle/>
          <a:p>
            <a:pPr>
              <a:buClr>
                <a:srgbClr val="C00000"/>
              </a:buClr>
            </a:pPr>
            <a:r>
              <a:rPr lang="en-US" dirty="0"/>
              <a:t>Timing is important</a:t>
            </a:r>
          </a:p>
          <a:p>
            <a:pPr>
              <a:buClr>
                <a:srgbClr val="C00000"/>
              </a:buClr>
            </a:pPr>
            <a:r>
              <a:rPr lang="en-US" dirty="0"/>
              <a:t>Be approachable</a:t>
            </a:r>
          </a:p>
          <a:p>
            <a:pPr>
              <a:buClr>
                <a:srgbClr val="C00000"/>
              </a:buClr>
            </a:pPr>
            <a:r>
              <a:rPr lang="en-US" dirty="0"/>
              <a:t>Assume good intentions—always!</a:t>
            </a:r>
          </a:p>
          <a:p>
            <a:pPr>
              <a:buClr>
                <a:srgbClr val="C00000"/>
              </a:buClr>
            </a:pPr>
            <a:r>
              <a:rPr lang="en-US" dirty="0"/>
              <a:t>Reasonable minds can differ</a:t>
            </a:r>
          </a:p>
          <a:p>
            <a:pPr>
              <a:buClr>
                <a:srgbClr val="C00000"/>
              </a:buClr>
            </a:pPr>
            <a:r>
              <a:rPr lang="en-US" dirty="0"/>
              <a:t>Don’t assume knowledge</a:t>
            </a:r>
          </a:p>
          <a:p>
            <a:pPr>
              <a:buClr>
                <a:srgbClr val="C00000"/>
              </a:buClr>
            </a:pPr>
            <a:r>
              <a:rPr lang="en-US" dirty="0"/>
              <a:t>Don’t be a jerk</a:t>
            </a:r>
          </a:p>
          <a:p>
            <a:pPr>
              <a:buClr>
                <a:srgbClr val="C00000"/>
              </a:buClr>
            </a:pPr>
            <a:r>
              <a:rPr lang="en-US" dirty="0"/>
              <a:t>Goal is dialogue, not humiliation</a:t>
            </a:r>
          </a:p>
          <a:p>
            <a:pPr>
              <a:buClr>
                <a:srgbClr val="C00000"/>
              </a:buClr>
            </a:pPr>
            <a:r>
              <a:rPr lang="en-US" dirty="0"/>
              <a:t>Be honest and respectful no matter what</a:t>
            </a:r>
          </a:p>
          <a:p>
            <a:pPr>
              <a:buClr>
                <a:srgbClr val="C00000"/>
              </a:buClr>
            </a:pPr>
            <a:r>
              <a:rPr lang="en-US" dirty="0"/>
              <a:t>Offer expertise and perspective</a:t>
            </a:r>
          </a:p>
          <a:p>
            <a:pPr>
              <a:buClr>
                <a:srgbClr val="C00000"/>
              </a:buClr>
            </a:pPr>
            <a:r>
              <a:rPr lang="en-US" dirty="0"/>
              <a:t>Be a problem solver not a bellyacher</a:t>
            </a:r>
          </a:p>
          <a:p>
            <a:pPr>
              <a:buClr>
                <a:srgbClr val="C00000"/>
              </a:buClr>
            </a:pPr>
            <a:r>
              <a:rPr lang="en-US" dirty="0"/>
              <a:t>Be responsive</a:t>
            </a:r>
          </a:p>
          <a:p>
            <a:pPr>
              <a:buClr>
                <a:srgbClr val="C00000"/>
              </a:buClr>
            </a:pPr>
            <a:r>
              <a:rPr lang="en-US" dirty="0"/>
              <a:t>Say thank you</a:t>
            </a:r>
          </a:p>
          <a:p>
            <a:pPr>
              <a:buClr>
                <a:srgbClr val="C00000"/>
              </a:buClr>
            </a:pPr>
            <a:r>
              <a:rPr lang="en-US" dirty="0"/>
              <a:t>Be careful what you ask for</a:t>
            </a:r>
          </a:p>
        </p:txBody>
      </p:sp>
      <p:pic>
        <p:nvPicPr>
          <p:cNvPr id="4" name="Picture 3">
            <a:extLst>
              <a:ext uri="{FF2B5EF4-FFF2-40B4-BE49-F238E27FC236}">
                <a16:creationId xmlns:a16="http://schemas.microsoft.com/office/drawing/2014/main" id="{A3615BA6-4D68-698D-6508-D96A26CB689C}"/>
              </a:ext>
            </a:extLst>
          </p:cNvPr>
          <p:cNvPicPr>
            <a:picLocks noChangeAspect="1"/>
          </p:cNvPicPr>
          <p:nvPr/>
        </p:nvPicPr>
        <p:blipFill>
          <a:blip r:embed="rId2"/>
          <a:stretch>
            <a:fillRect/>
          </a:stretch>
        </p:blipFill>
        <p:spPr>
          <a:xfrm>
            <a:off x="5972373" y="2096378"/>
            <a:ext cx="5924352" cy="4062412"/>
          </a:xfrm>
          <a:prstGeom prst="rect">
            <a:avLst/>
          </a:prstGeom>
        </p:spPr>
      </p:pic>
      <p:sp>
        <p:nvSpPr>
          <p:cNvPr id="5" name="Speech Bubble: Rectangle with Corners Rounded 4">
            <a:extLst>
              <a:ext uri="{FF2B5EF4-FFF2-40B4-BE49-F238E27FC236}">
                <a16:creationId xmlns:a16="http://schemas.microsoft.com/office/drawing/2014/main" id="{C83E7129-E972-5888-6848-18DC1EBD983E}"/>
              </a:ext>
            </a:extLst>
          </p:cNvPr>
          <p:cNvSpPr/>
          <p:nvPr/>
        </p:nvSpPr>
        <p:spPr>
          <a:xfrm>
            <a:off x="6385476" y="1853248"/>
            <a:ext cx="4078357" cy="858604"/>
          </a:xfrm>
          <a:prstGeom prst="wedgeRoundRectCallout">
            <a:avLst>
              <a:gd name="adj1" fmla="val -99748"/>
              <a:gd name="adj2" fmla="val 133426"/>
              <a:gd name="adj3" fmla="val 1666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i="1" dirty="0"/>
              <a:t>“I know you may already know this, but to level set . . . .”</a:t>
            </a:r>
          </a:p>
        </p:txBody>
      </p:sp>
      <p:sp>
        <p:nvSpPr>
          <p:cNvPr id="6" name="Speech Bubble: Rectangle with Corners Rounded 5">
            <a:extLst>
              <a:ext uri="{FF2B5EF4-FFF2-40B4-BE49-F238E27FC236}">
                <a16:creationId xmlns:a16="http://schemas.microsoft.com/office/drawing/2014/main" id="{0EC76AFF-3D60-98E7-BC19-62543FF595E1}"/>
              </a:ext>
            </a:extLst>
          </p:cNvPr>
          <p:cNvSpPr/>
          <p:nvPr/>
        </p:nvSpPr>
        <p:spPr>
          <a:xfrm>
            <a:off x="6945380" y="3097385"/>
            <a:ext cx="4951345" cy="1513188"/>
          </a:xfrm>
          <a:prstGeom prst="wedgeRoundRectCallout">
            <a:avLst>
              <a:gd name="adj1" fmla="val -109744"/>
              <a:gd name="adj2" fmla="val -2511"/>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600" i="1" dirty="0"/>
              <a:t>“I applaud Rep. ABC for digging into this really difficult issue. I am concerned that HB 1 may have an unintended impact on XYZ. I look forward to working with Rep. ABC on this.”</a:t>
            </a:r>
          </a:p>
        </p:txBody>
      </p:sp>
      <p:sp>
        <p:nvSpPr>
          <p:cNvPr id="7" name="Speech Bubble: Rectangle with Corners Rounded 6">
            <a:extLst>
              <a:ext uri="{FF2B5EF4-FFF2-40B4-BE49-F238E27FC236}">
                <a16:creationId xmlns:a16="http://schemas.microsoft.com/office/drawing/2014/main" id="{0367FE13-0E12-88D8-36D8-E8C1FA8DB1C2}"/>
              </a:ext>
            </a:extLst>
          </p:cNvPr>
          <p:cNvSpPr/>
          <p:nvPr/>
        </p:nvSpPr>
        <p:spPr>
          <a:xfrm>
            <a:off x="6385476" y="5181159"/>
            <a:ext cx="4177938" cy="681624"/>
          </a:xfrm>
          <a:prstGeom prst="wedgeRoundRectCallout">
            <a:avLst>
              <a:gd name="adj1" fmla="val -66896"/>
              <a:gd name="adj2" fmla="val -1540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t>“I see that a little bit differently . . . .”</a:t>
            </a:r>
          </a:p>
        </p:txBody>
      </p:sp>
    </p:spTree>
    <p:extLst>
      <p:ext uri="{BB962C8B-B14F-4D97-AF65-F5344CB8AC3E}">
        <p14:creationId xmlns:p14="http://schemas.microsoft.com/office/powerpoint/2010/main" val="29909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og looking up at the camera">
            <a:extLst>
              <a:ext uri="{FF2B5EF4-FFF2-40B4-BE49-F238E27FC236}">
                <a16:creationId xmlns:a16="http://schemas.microsoft.com/office/drawing/2014/main" id="{53A19BDC-9FB1-4FE2-A4C8-2FEB1F52C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084" y="241859"/>
            <a:ext cx="4431104" cy="6374281"/>
          </a:xfrm>
          <a:prstGeom prst="rect">
            <a:avLst/>
          </a:prstGeom>
        </p:spPr>
      </p:pic>
    </p:spTree>
    <p:extLst>
      <p:ext uri="{BB962C8B-B14F-4D97-AF65-F5344CB8AC3E}">
        <p14:creationId xmlns:p14="http://schemas.microsoft.com/office/powerpoint/2010/main" val="352072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6CC863F-EBED-04A0-FA89-B05F9011A90A}"/>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Quick Overview / Reminder</a:t>
            </a:r>
          </a:p>
        </p:txBody>
      </p:sp>
      <p:sp>
        <p:nvSpPr>
          <p:cNvPr id="24" name="Rectangle 2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6" name="Content Placeholder 2">
            <a:extLst>
              <a:ext uri="{FF2B5EF4-FFF2-40B4-BE49-F238E27FC236}">
                <a16:creationId xmlns:a16="http://schemas.microsoft.com/office/drawing/2014/main" id="{77292D5E-5B89-B614-6B00-2367E916FBC3}"/>
              </a:ext>
            </a:extLst>
          </p:cNvPr>
          <p:cNvGraphicFramePr>
            <a:graphicFrameLocks noGrp="1"/>
          </p:cNvGraphicFramePr>
          <p:nvPr>
            <p:ph idx="1"/>
            <p:extLst>
              <p:ext uri="{D42A27DB-BD31-4B8C-83A1-F6EECF244321}">
                <p14:modId xmlns:p14="http://schemas.microsoft.com/office/powerpoint/2010/main" val="323090918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85564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a:extLst>
            <a:ext uri="{FF2B5EF4-FFF2-40B4-BE49-F238E27FC236}">
              <a16:creationId xmlns:a16="http://schemas.microsoft.com/office/drawing/2014/main" id="{E99290F7-BE0C-C3D8-68E6-DBD30DFCC575}"/>
            </a:ext>
          </a:extLst>
        </p:cNvPr>
        <p:cNvGrpSpPr/>
        <p:nvPr/>
      </p:nvGrpSpPr>
      <p:grpSpPr>
        <a:xfrm>
          <a:off x="0" y="0"/>
          <a:ext cx="0" cy="0"/>
          <a:chOff x="0" y="0"/>
          <a:chExt cx="0" cy="0"/>
        </a:xfrm>
      </p:grpSpPr>
      <p:pic>
        <p:nvPicPr>
          <p:cNvPr id="52" name="Picture 51">
            <a:extLst>
              <a:ext uri="{FF2B5EF4-FFF2-40B4-BE49-F238E27FC236}">
                <a16:creationId xmlns:a16="http://schemas.microsoft.com/office/drawing/2014/main" id="{FB013146-65FF-7B57-C904-DB7AE7D042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53">
            <a:extLst>
              <a:ext uri="{FF2B5EF4-FFF2-40B4-BE49-F238E27FC236}">
                <a16:creationId xmlns:a16="http://schemas.microsoft.com/office/drawing/2014/main" id="{5302C812-101C-EEA5-A2A4-DE951E8496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6" name="Oval 55">
            <a:extLst>
              <a:ext uri="{FF2B5EF4-FFF2-40B4-BE49-F238E27FC236}">
                <a16:creationId xmlns:a16="http://schemas.microsoft.com/office/drawing/2014/main" id="{54A9221A-A78B-688F-828D-95412BA50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8" name="Picture 57">
            <a:extLst>
              <a:ext uri="{FF2B5EF4-FFF2-40B4-BE49-F238E27FC236}">
                <a16:creationId xmlns:a16="http://schemas.microsoft.com/office/drawing/2014/main" id="{74ADF390-BDCB-EEA3-096A-63EE94D7AD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0" name="Picture 59">
            <a:extLst>
              <a:ext uri="{FF2B5EF4-FFF2-40B4-BE49-F238E27FC236}">
                <a16:creationId xmlns:a16="http://schemas.microsoft.com/office/drawing/2014/main" id="{518F2631-57A1-A7F7-3D09-B81DAD08C1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61">
            <a:extLst>
              <a:ext uri="{FF2B5EF4-FFF2-40B4-BE49-F238E27FC236}">
                <a16:creationId xmlns:a16="http://schemas.microsoft.com/office/drawing/2014/main" id="{890F14AB-5297-7A7C-20F7-671E8B08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4" name="Rectangle 63">
            <a:extLst>
              <a:ext uri="{FF2B5EF4-FFF2-40B4-BE49-F238E27FC236}">
                <a16:creationId xmlns:a16="http://schemas.microsoft.com/office/drawing/2014/main" id="{C0BA9112-52A3-4912-2CB6-73762AD2E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6" name="Freeform 16">
            <a:extLst>
              <a:ext uri="{FF2B5EF4-FFF2-40B4-BE49-F238E27FC236}">
                <a16:creationId xmlns:a16="http://schemas.microsoft.com/office/drawing/2014/main" id="{A396AE43-8F82-4E11-30B1-BB05A5CBA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68" name="Freeform: Shape 67">
            <a:extLst>
              <a:ext uri="{FF2B5EF4-FFF2-40B4-BE49-F238E27FC236}">
                <a16:creationId xmlns:a16="http://schemas.microsoft.com/office/drawing/2014/main" id="{2160BA79-1398-471E-6633-E962B9053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73DBC21-D48F-A436-615C-CD394ED9083D}"/>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rgbClr val="FFFFFF"/>
                </a:solidFill>
                <a:latin typeface="+mj-lt"/>
                <a:ea typeface="+mj-ea"/>
                <a:cs typeface="+mj-cs"/>
              </a:rPr>
              <a:t>Thank you! </a:t>
            </a:r>
            <a:br>
              <a:rPr lang="en-US" sz="8000" b="0" i="0" kern="1200" dirty="0">
                <a:solidFill>
                  <a:srgbClr val="FFFFFF"/>
                </a:solidFill>
                <a:latin typeface="+mj-lt"/>
                <a:ea typeface="+mj-ea"/>
                <a:cs typeface="+mj-cs"/>
              </a:rPr>
            </a:br>
            <a:r>
              <a:rPr lang="en-US" sz="8000" b="0" i="0" kern="1200" dirty="0">
                <a:solidFill>
                  <a:srgbClr val="FFFFFF"/>
                </a:solidFill>
                <a:latin typeface="+mj-lt"/>
                <a:ea typeface="+mj-ea"/>
                <a:cs typeface="+mj-cs"/>
              </a:rPr>
              <a:t>Q&amp;A</a:t>
            </a:r>
          </a:p>
        </p:txBody>
      </p:sp>
    </p:spTree>
    <p:extLst>
      <p:ext uri="{BB962C8B-B14F-4D97-AF65-F5344CB8AC3E}">
        <p14:creationId xmlns:p14="http://schemas.microsoft.com/office/powerpoint/2010/main" val="2147755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E2931C-C182-8E51-3942-C854DD760EC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76493F0-CD46-1DE4-0887-80F3BA36C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91539BC-328F-D704-4641-B88257364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7">
            <a:extLst>
              <a:ext uri="{FF2B5EF4-FFF2-40B4-BE49-F238E27FC236}">
                <a16:creationId xmlns:a16="http://schemas.microsoft.com/office/drawing/2014/main" id="{A670CD17-0662-AF8A-27B9-A5265D0DE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5B652E69-21AD-F8C8-69C0-BCD77C000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E9D5387-6FB7-EECA-E2F9-73B4335E56E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The Backbone of Pediatric Care</a:t>
            </a:r>
          </a:p>
        </p:txBody>
      </p:sp>
      <p:sp>
        <p:nvSpPr>
          <p:cNvPr id="3" name="Content Placeholder 2">
            <a:extLst>
              <a:ext uri="{FF2B5EF4-FFF2-40B4-BE49-F238E27FC236}">
                <a16:creationId xmlns:a16="http://schemas.microsoft.com/office/drawing/2014/main" id="{01CA8779-6E03-1A4D-4759-40534CF783D5}"/>
              </a:ext>
            </a:extLst>
          </p:cNvPr>
          <p:cNvSpPr>
            <a:spLocks noGrp="1"/>
          </p:cNvSpPr>
          <p:nvPr>
            <p:ph idx="1"/>
          </p:nvPr>
        </p:nvSpPr>
        <p:spPr>
          <a:xfrm>
            <a:off x="1103313" y="2763520"/>
            <a:ext cx="7354888" cy="3484879"/>
          </a:xfrm>
        </p:spPr>
        <p:txBody>
          <a:bodyPr>
            <a:normAutofit/>
          </a:bodyPr>
          <a:lstStyle/>
          <a:p>
            <a:pPr>
              <a:buClr>
                <a:srgbClr val="C00000"/>
              </a:buClr>
            </a:pPr>
            <a:r>
              <a:rPr lang="en-US" dirty="0"/>
              <a:t>Medicaid covers a disproportionately large portion of kids (4 in 10 kids)</a:t>
            </a:r>
          </a:p>
          <a:p>
            <a:pPr>
              <a:buClr>
                <a:srgbClr val="C00000"/>
              </a:buClr>
            </a:pPr>
            <a:r>
              <a:rPr lang="en-US" dirty="0"/>
              <a:t>Many of these kids are:</a:t>
            </a:r>
          </a:p>
          <a:p>
            <a:pPr lvl="1">
              <a:buClr>
                <a:srgbClr val="C00000"/>
              </a:buClr>
            </a:pPr>
            <a:r>
              <a:rPr lang="en-US" dirty="0"/>
              <a:t>Living in poverty (8 in 10 kids)</a:t>
            </a:r>
          </a:p>
          <a:p>
            <a:pPr lvl="1">
              <a:buClr>
                <a:srgbClr val="C00000"/>
              </a:buClr>
            </a:pPr>
            <a:r>
              <a:rPr lang="en-US" dirty="0"/>
              <a:t>From historically marginalized groups and low-income communities</a:t>
            </a:r>
          </a:p>
          <a:p>
            <a:pPr lvl="1">
              <a:buClr>
                <a:srgbClr val="C00000"/>
              </a:buClr>
            </a:pPr>
            <a:r>
              <a:rPr lang="en-US" dirty="0"/>
              <a:t>Have special health care needs (4 in 10 kids)</a:t>
            </a:r>
          </a:p>
          <a:p>
            <a:pPr lvl="2">
              <a:buClr>
                <a:srgbClr val="C00000"/>
              </a:buClr>
            </a:pPr>
            <a:r>
              <a:rPr lang="en-US" dirty="0"/>
              <a:t>Only source of coverage for 1 in 3 kids with special health care needs</a:t>
            </a:r>
          </a:p>
          <a:p>
            <a:pPr>
              <a:buClr>
                <a:srgbClr val="C00000"/>
              </a:buClr>
            </a:pPr>
            <a:endParaRPr lang="en-US" dirty="0"/>
          </a:p>
        </p:txBody>
      </p:sp>
      <p:sp>
        <p:nvSpPr>
          <p:cNvPr id="4" name="Speech Bubble: Rectangle 3">
            <a:extLst>
              <a:ext uri="{FF2B5EF4-FFF2-40B4-BE49-F238E27FC236}">
                <a16:creationId xmlns:a16="http://schemas.microsoft.com/office/drawing/2014/main" id="{F061B72D-3BFA-6F0F-9924-1AA8FAF7DE6D}"/>
              </a:ext>
            </a:extLst>
          </p:cNvPr>
          <p:cNvSpPr/>
          <p:nvPr/>
        </p:nvSpPr>
        <p:spPr>
          <a:xfrm>
            <a:off x="8934450" y="2905066"/>
            <a:ext cx="2445727" cy="2771833"/>
          </a:xfrm>
          <a:prstGeom prst="wedgeRectCallout">
            <a:avLst>
              <a:gd name="adj1" fmla="val -84009"/>
              <a:gd name="adj2" fmla="val 448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Require services that are resource-intensive, essential for community health, and often not financial sustainable without Medicaid support</a:t>
            </a:r>
          </a:p>
        </p:txBody>
      </p:sp>
      <p:sp>
        <p:nvSpPr>
          <p:cNvPr id="5" name="TextBox 4">
            <a:extLst>
              <a:ext uri="{FF2B5EF4-FFF2-40B4-BE49-F238E27FC236}">
                <a16:creationId xmlns:a16="http://schemas.microsoft.com/office/drawing/2014/main" id="{52FFB339-38F5-D551-EBE4-E3AFE88AD670}"/>
              </a:ext>
            </a:extLst>
          </p:cNvPr>
          <p:cNvSpPr txBox="1"/>
          <p:nvPr/>
        </p:nvSpPr>
        <p:spPr>
          <a:xfrm>
            <a:off x="618707" y="6248399"/>
            <a:ext cx="11173243" cy="461665"/>
          </a:xfrm>
          <a:prstGeom prst="rect">
            <a:avLst/>
          </a:prstGeom>
          <a:noFill/>
        </p:spPr>
        <p:txBody>
          <a:bodyPr wrap="square" rtlCol="0">
            <a:spAutoFit/>
          </a:bodyPr>
          <a:lstStyle/>
          <a:p>
            <a:r>
              <a:rPr lang="en-US" sz="800" dirty="0"/>
              <a:t>Rudowitz, R., Tolbert, J., Burns, A., Hinton, E., Chidambaram, P., &amp; </a:t>
            </a:r>
            <a:r>
              <a:rPr lang="en-US" sz="800" dirty="0" err="1"/>
              <a:t>Mudumala</a:t>
            </a:r>
            <a:r>
              <a:rPr lang="en-US" sz="800" dirty="0"/>
              <a:t>, A., Medicaid 101. In Altman, Drew (Editor), Health Policy 101 (KFF, Oct. 2025) </a:t>
            </a:r>
            <a:r>
              <a:rPr lang="en-US" sz="800" dirty="0">
                <a:hlinkClick r:id="rId3"/>
              </a:rPr>
              <a:t>https://www.kff.org/health-policy-101-Medicaid/</a:t>
            </a:r>
            <a:r>
              <a:rPr lang="en-US" sz="800" dirty="0"/>
              <a:t> (May 6, 2026); Elizabeth Williams, 5 Key Facts About Children with Special Health Care Needs and Medicaid (KFF, Apr. 18, 2025) </a:t>
            </a:r>
            <a:r>
              <a:rPr lang="en-US" sz="800" dirty="0">
                <a:hlinkClick r:id="rId4"/>
              </a:rPr>
              <a:t>https://www.kff.org/medicaid/5-key-facts-about-children-with-special-health-care-needs-and-medicaid/</a:t>
            </a:r>
            <a:r>
              <a:rPr lang="en-US" sz="800" dirty="0"/>
              <a:t> (May 6, 2026). </a:t>
            </a:r>
          </a:p>
        </p:txBody>
      </p:sp>
    </p:spTree>
    <p:extLst>
      <p:ext uri="{BB962C8B-B14F-4D97-AF65-F5344CB8AC3E}">
        <p14:creationId xmlns:p14="http://schemas.microsoft.com/office/powerpoint/2010/main" val="9598960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D23476-06C8-CDF2-6E59-72C6A7C6004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9005308-75A1-84CE-643E-89DA5BF48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795BA1E5-9A76-C1F9-0BB0-F6881F349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7">
            <a:extLst>
              <a:ext uri="{FF2B5EF4-FFF2-40B4-BE49-F238E27FC236}">
                <a16:creationId xmlns:a16="http://schemas.microsoft.com/office/drawing/2014/main" id="{0E66EBED-4AA2-D5C5-036E-E66F8114B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C70F31A-E6F6-CBC3-CB16-AF7BD99FB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C0C1C91-CD28-A812-22F0-75324D4887D9}"/>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Dominant Payer . . . </a:t>
            </a:r>
          </a:p>
        </p:txBody>
      </p:sp>
      <p:sp>
        <p:nvSpPr>
          <p:cNvPr id="3" name="Content Placeholder 2">
            <a:extLst>
              <a:ext uri="{FF2B5EF4-FFF2-40B4-BE49-F238E27FC236}">
                <a16:creationId xmlns:a16="http://schemas.microsoft.com/office/drawing/2014/main" id="{062CE252-6B5C-C7C3-AE2E-3BD7F65F9049}"/>
              </a:ext>
            </a:extLst>
          </p:cNvPr>
          <p:cNvSpPr>
            <a:spLocks noGrp="1"/>
          </p:cNvSpPr>
          <p:nvPr>
            <p:ph idx="1"/>
          </p:nvPr>
        </p:nvSpPr>
        <p:spPr>
          <a:xfrm>
            <a:off x="1008062" y="2305966"/>
            <a:ext cx="7616625" cy="3851874"/>
          </a:xfrm>
        </p:spPr>
        <p:txBody>
          <a:bodyPr>
            <a:normAutofit fontScale="92500" lnSpcReduction="10000"/>
          </a:bodyPr>
          <a:lstStyle/>
          <a:p>
            <a:pPr>
              <a:buClr>
                <a:srgbClr val="C00000"/>
              </a:buClr>
            </a:pPr>
            <a:r>
              <a:rPr lang="en-US" dirty="0"/>
              <a:t>In 2022:</a:t>
            </a:r>
          </a:p>
          <a:p>
            <a:pPr lvl="1">
              <a:buClr>
                <a:srgbClr val="C00000"/>
              </a:buClr>
            </a:pPr>
            <a:r>
              <a:rPr lang="en-US" dirty="0"/>
              <a:t>Medicaid and CHIP covered </a:t>
            </a:r>
            <a:r>
              <a:rPr lang="en-US" b="1" dirty="0"/>
              <a:t>nearly half of all pediatric hospitalizations</a:t>
            </a:r>
            <a:r>
              <a:rPr lang="en-US" dirty="0"/>
              <a:t>—48.3% of all discharges, including 44.2% of newborns and 54.9% of non-newborns</a:t>
            </a:r>
          </a:p>
          <a:p>
            <a:pPr lvl="2">
              <a:buClr>
                <a:srgbClr val="C00000"/>
              </a:buClr>
            </a:pPr>
            <a:r>
              <a:rPr lang="en-US" dirty="0"/>
              <a:t>Just 10% of urban hospitals handled more than half of all Medicaid pediatric discharges</a:t>
            </a:r>
          </a:p>
          <a:p>
            <a:pPr lvl="2">
              <a:buClr>
                <a:srgbClr val="C00000"/>
              </a:buClr>
            </a:pPr>
            <a:r>
              <a:rPr lang="en-US" dirty="0"/>
              <a:t>Rural hospitals more reliant on Medicaid, even though they have far fewer pediatric patients</a:t>
            </a:r>
          </a:p>
          <a:p>
            <a:pPr lvl="1">
              <a:buClr>
                <a:srgbClr val="C00000"/>
              </a:buClr>
            </a:pPr>
            <a:r>
              <a:rPr lang="en-US" dirty="0"/>
              <a:t>Medicaid was the </a:t>
            </a:r>
            <a:r>
              <a:rPr lang="en-US" b="1" dirty="0"/>
              <a:t>primary payer for most hospitalizations involving children </a:t>
            </a:r>
            <a:r>
              <a:rPr lang="en-US" dirty="0"/>
              <a:t>with complex chronic conditions and those living in rural areas</a:t>
            </a:r>
          </a:p>
          <a:p>
            <a:pPr marL="342900" lvl="1">
              <a:buClr>
                <a:srgbClr val="C00000"/>
              </a:buClr>
            </a:pPr>
            <a:r>
              <a:rPr lang="en-US" sz="2100" dirty="0"/>
              <a:t>For some children’s hospitals, Medicaid covers close to 75% of patients</a:t>
            </a:r>
          </a:p>
          <a:p>
            <a:pPr marL="342900" lvl="1">
              <a:buClr>
                <a:srgbClr val="C00000"/>
              </a:buClr>
            </a:pPr>
            <a:endParaRPr lang="en-US" dirty="0"/>
          </a:p>
          <a:p>
            <a:pPr>
              <a:buClr>
                <a:srgbClr val="C00000"/>
              </a:buClr>
            </a:pPr>
            <a:endParaRPr lang="en-US" dirty="0"/>
          </a:p>
          <a:p>
            <a:pPr marL="457200" lvl="1" indent="0">
              <a:buClr>
                <a:srgbClr val="C00000"/>
              </a:buClr>
              <a:buNone/>
            </a:pPr>
            <a:endParaRPr lang="en-US" dirty="0"/>
          </a:p>
          <a:p>
            <a:pPr>
              <a:buClr>
                <a:srgbClr val="C00000"/>
              </a:buClr>
            </a:pPr>
            <a:endParaRPr lang="en-US" dirty="0"/>
          </a:p>
        </p:txBody>
      </p:sp>
      <p:sp>
        <p:nvSpPr>
          <p:cNvPr id="7" name="Rectangle 6">
            <a:extLst>
              <a:ext uri="{FF2B5EF4-FFF2-40B4-BE49-F238E27FC236}">
                <a16:creationId xmlns:a16="http://schemas.microsoft.com/office/drawing/2014/main" id="{86154927-387A-EF1C-E139-3AC457331D61}"/>
              </a:ext>
            </a:extLst>
          </p:cNvPr>
          <p:cNvSpPr/>
          <p:nvPr/>
        </p:nvSpPr>
        <p:spPr>
          <a:xfrm>
            <a:off x="9089131" y="2691043"/>
            <a:ext cx="2312294" cy="2557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Children’s hospitals are structurally dependent on Medicaid in ways that many other hospitals are not</a:t>
            </a:r>
          </a:p>
        </p:txBody>
      </p:sp>
      <p:sp>
        <p:nvSpPr>
          <p:cNvPr id="4" name="TextBox 3">
            <a:extLst>
              <a:ext uri="{FF2B5EF4-FFF2-40B4-BE49-F238E27FC236}">
                <a16:creationId xmlns:a16="http://schemas.microsoft.com/office/drawing/2014/main" id="{2B66604F-565B-EE00-E83E-6BABAC13C84F}"/>
              </a:ext>
            </a:extLst>
          </p:cNvPr>
          <p:cNvSpPr txBox="1"/>
          <p:nvPr/>
        </p:nvSpPr>
        <p:spPr>
          <a:xfrm>
            <a:off x="590427" y="6277087"/>
            <a:ext cx="11173243" cy="461665"/>
          </a:xfrm>
          <a:prstGeom prst="rect">
            <a:avLst/>
          </a:prstGeom>
          <a:noFill/>
        </p:spPr>
        <p:txBody>
          <a:bodyPr wrap="square" rtlCol="0">
            <a:spAutoFit/>
          </a:bodyPr>
          <a:lstStyle/>
          <a:p>
            <a:r>
              <a:rPr lang="en-US" sz="800" dirty="0"/>
              <a:t>Rudowitz, R., Tolbert, J., Burns, A., Hinton, E., Chidambaram, P., &amp; </a:t>
            </a:r>
            <a:r>
              <a:rPr lang="en-US" sz="800" dirty="0" err="1"/>
              <a:t>Mudumala</a:t>
            </a:r>
            <a:r>
              <a:rPr lang="en-US" sz="800" dirty="0"/>
              <a:t>, A., Medicaid 101. In Altman, Drew (Editor), Health Policy 101 (KFF, Oct. 2025) </a:t>
            </a:r>
            <a:r>
              <a:rPr lang="en-US" sz="800" dirty="0">
                <a:hlinkClick r:id="rId3"/>
              </a:rPr>
              <a:t>https://www.kff.org/health-policy-101-Medicaid/</a:t>
            </a:r>
            <a:r>
              <a:rPr lang="en-US" sz="800" dirty="0"/>
              <a:t> (May 6, 2026); Berry JG, Williams DJ, Wright SM, et al. US Pediatric Hospitalizations Among Children Enrolled in Medicaid. JAMA </a:t>
            </a:r>
            <a:r>
              <a:rPr lang="en-US" sz="800" dirty="0" err="1"/>
              <a:t>Pediatr</a:t>
            </a:r>
            <a:r>
              <a:rPr lang="en-US" sz="800" dirty="0"/>
              <a:t>. 2026;180(1):101–103. doi:10.1001/jamapediatrics.2025.4537; </a:t>
            </a:r>
            <a:r>
              <a:rPr lang="en-US" sz="800" i="1" dirty="0"/>
              <a:t>Medicaid’s Role for Kids and Children’s Hospitals, </a:t>
            </a:r>
            <a:r>
              <a:rPr lang="en-US" sz="800" cap="small" dirty="0"/>
              <a:t>Children’s Hosp. </a:t>
            </a:r>
            <a:r>
              <a:rPr lang="en-US" sz="800" cap="small" dirty="0" err="1"/>
              <a:t>Ass’n</a:t>
            </a:r>
            <a:r>
              <a:rPr lang="en-US" sz="800" cap="small" dirty="0"/>
              <a:t>.</a:t>
            </a:r>
            <a:r>
              <a:rPr lang="en-US" sz="800" i="1" cap="small" dirty="0"/>
              <a:t> </a:t>
            </a:r>
            <a:r>
              <a:rPr lang="en-US" sz="800" dirty="0"/>
              <a:t>(June 12, 2023), </a:t>
            </a:r>
            <a:r>
              <a:rPr lang="en-US" sz="800" dirty="0">
                <a:hlinkClick r:id="rId4"/>
              </a:rPr>
              <a:t>https://www.childrenshospitals.org/content/public-policy/reference-material/medicaids-role-for-kids-and-childrens-hospitals</a:t>
            </a:r>
            <a:r>
              <a:rPr lang="en-US" sz="800" dirty="0"/>
              <a:t>.</a:t>
            </a:r>
          </a:p>
        </p:txBody>
      </p:sp>
    </p:spTree>
    <p:extLst>
      <p:ext uri="{BB962C8B-B14F-4D97-AF65-F5344CB8AC3E}">
        <p14:creationId xmlns:p14="http://schemas.microsoft.com/office/powerpoint/2010/main" val="272579197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34B9D6EE-3D43-1FD5-8213-4CF1BD4EB1C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 . . and Least Profitable Payer</a:t>
            </a:r>
          </a:p>
        </p:txBody>
      </p:sp>
      <p:sp>
        <p:nvSpPr>
          <p:cNvPr id="3" name="Content Placeholder 2">
            <a:extLst>
              <a:ext uri="{FF2B5EF4-FFF2-40B4-BE49-F238E27FC236}">
                <a16:creationId xmlns:a16="http://schemas.microsoft.com/office/drawing/2014/main" id="{0F310529-1BBE-1351-EFD9-B4C605E52E6D}"/>
              </a:ext>
            </a:extLst>
          </p:cNvPr>
          <p:cNvSpPr>
            <a:spLocks noGrp="1"/>
          </p:cNvSpPr>
          <p:nvPr>
            <p:ph idx="1"/>
          </p:nvPr>
        </p:nvSpPr>
        <p:spPr>
          <a:xfrm>
            <a:off x="1103312" y="2452349"/>
            <a:ext cx="5554244" cy="3484879"/>
          </a:xfrm>
        </p:spPr>
        <p:txBody>
          <a:bodyPr>
            <a:normAutofit/>
          </a:bodyPr>
          <a:lstStyle/>
          <a:p>
            <a:pPr marL="0" indent="0">
              <a:buClr>
                <a:srgbClr val="C00000"/>
              </a:buClr>
              <a:buNone/>
            </a:pPr>
            <a:r>
              <a:rPr lang="en-US" sz="1800" dirty="0"/>
              <a:t>Medicaid pays </a:t>
            </a:r>
            <a:r>
              <a:rPr lang="en-US" sz="1800" b="1" dirty="0"/>
              <a:t>below the cost of care</a:t>
            </a:r>
            <a:r>
              <a:rPr lang="en-US" sz="1800" dirty="0"/>
              <a:t>—well below Medicare and commercial rates</a:t>
            </a:r>
          </a:p>
          <a:p>
            <a:pPr>
              <a:buClr>
                <a:srgbClr val="C00000"/>
              </a:buClr>
            </a:pPr>
            <a:r>
              <a:rPr lang="en-US" sz="1800" dirty="0"/>
              <a:t>2023 Medicaid shortfall: $27.5B</a:t>
            </a:r>
          </a:p>
          <a:p>
            <a:pPr>
              <a:buClr>
                <a:srgbClr val="C00000"/>
              </a:buClr>
            </a:pPr>
            <a:endParaRPr lang="en-US" sz="1800" dirty="0"/>
          </a:p>
        </p:txBody>
      </p:sp>
      <p:sp>
        <p:nvSpPr>
          <p:cNvPr id="4" name="Rectangle 3">
            <a:extLst>
              <a:ext uri="{FF2B5EF4-FFF2-40B4-BE49-F238E27FC236}">
                <a16:creationId xmlns:a16="http://schemas.microsoft.com/office/drawing/2014/main" id="{B52AF489-D56B-E0B9-9047-D1F3CEDBECAB}"/>
              </a:ext>
            </a:extLst>
          </p:cNvPr>
          <p:cNvSpPr/>
          <p:nvPr/>
        </p:nvSpPr>
        <p:spPr>
          <a:xfrm>
            <a:off x="1212583" y="5487647"/>
            <a:ext cx="2514250" cy="6375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High Medicaid Volume</a:t>
            </a:r>
          </a:p>
        </p:txBody>
      </p:sp>
      <p:sp>
        <p:nvSpPr>
          <p:cNvPr id="5" name="Rectangle 4">
            <a:extLst>
              <a:ext uri="{FF2B5EF4-FFF2-40B4-BE49-F238E27FC236}">
                <a16:creationId xmlns:a16="http://schemas.microsoft.com/office/drawing/2014/main" id="{91BCF674-32D1-D1FF-B964-ABE9B3E83DFD}"/>
              </a:ext>
            </a:extLst>
          </p:cNvPr>
          <p:cNvSpPr/>
          <p:nvPr/>
        </p:nvSpPr>
        <p:spPr>
          <a:xfrm>
            <a:off x="3726832" y="4544944"/>
            <a:ext cx="2514250" cy="6375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Financial Pressure</a:t>
            </a:r>
          </a:p>
        </p:txBody>
      </p:sp>
      <p:sp>
        <p:nvSpPr>
          <p:cNvPr id="9" name="Rectangle 8">
            <a:extLst>
              <a:ext uri="{FF2B5EF4-FFF2-40B4-BE49-F238E27FC236}">
                <a16:creationId xmlns:a16="http://schemas.microsoft.com/office/drawing/2014/main" id="{D0822A17-F174-B9B4-F88A-D0AB8981AEB2}"/>
              </a:ext>
            </a:extLst>
          </p:cNvPr>
          <p:cNvSpPr/>
          <p:nvPr/>
        </p:nvSpPr>
        <p:spPr>
          <a:xfrm>
            <a:off x="6205688" y="3569462"/>
            <a:ext cx="2514250" cy="6375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Cross-subsidization</a:t>
            </a:r>
          </a:p>
        </p:txBody>
      </p:sp>
      <p:sp>
        <p:nvSpPr>
          <p:cNvPr id="11" name="Rectangle 10">
            <a:extLst>
              <a:ext uri="{FF2B5EF4-FFF2-40B4-BE49-F238E27FC236}">
                <a16:creationId xmlns:a16="http://schemas.microsoft.com/office/drawing/2014/main" id="{BB6DED28-D497-E815-C9EC-3F3A7ADF6557}"/>
              </a:ext>
            </a:extLst>
          </p:cNvPr>
          <p:cNvSpPr/>
          <p:nvPr/>
        </p:nvSpPr>
        <p:spPr>
          <a:xfrm>
            <a:off x="8719938" y="2583797"/>
            <a:ext cx="2514250" cy="6375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Supplemental / directed Payments</a:t>
            </a:r>
          </a:p>
        </p:txBody>
      </p:sp>
      <p:sp>
        <p:nvSpPr>
          <p:cNvPr id="13" name="Content Placeholder 2">
            <a:extLst>
              <a:ext uri="{FF2B5EF4-FFF2-40B4-BE49-F238E27FC236}">
                <a16:creationId xmlns:a16="http://schemas.microsoft.com/office/drawing/2014/main" id="{8323413F-524B-9A88-1D5B-0322AD7EC8E2}"/>
              </a:ext>
            </a:extLst>
          </p:cNvPr>
          <p:cNvSpPr txBox="1">
            <a:spLocks/>
          </p:cNvSpPr>
          <p:nvPr/>
        </p:nvSpPr>
        <p:spPr>
          <a:xfrm>
            <a:off x="6657556" y="5207134"/>
            <a:ext cx="4773098" cy="11060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C00000"/>
              </a:buClr>
              <a:buFont typeface="Wingdings 3" charset="2"/>
              <a:buNone/>
            </a:pPr>
            <a:r>
              <a:rPr lang="en-US" sz="1800" dirty="0"/>
              <a:t>On average, </a:t>
            </a:r>
            <a:r>
              <a:rPr lang="en-US" sz="1800" b="1" dirty="0"/>
              <a:t>Medicaid supplemental payments reimburse children’s hospitals only 79% of the cost of care </a:t>
            </a:r>
            <a:r>
              <a:rPr lang="en-US" sz="1800" dirty="0"/>
              <a:t>provided</a:t>
            </a:r>
          </a:p>
        </p:txBody>
      </p:sp>
      <p:sp>
        <p:nvSpPr>
          <p:cNvPr id="16" name="Arrow: Bent 15">
            <a:extLst>
              <a:ext uri="{FF2B5EF4-FFF2-40B4-BE49-F238E27FC236}">
                <a16:creationId xmlns:a16="http://schemas.microsoft.com/office/drawing/2014/main" id="{82445AD6-563F-37E7-2D3B-847E09CC50AD}"/>
              </a:ext>
            </a:extLst>
          </p:cNvPr>
          <p:cNvSpPr/>
          <p:nvPr/>
        </p:nvSpPr>
        <p:spPr>
          <a:xfrm>
            <a:off x="2395270" y="4659008"/>
            <a:ext cx="1331144" cy="828150"/>
          </a:xfrm>
          <a:prstGeom prst="bentArrow">
            <a:avLst/>
          </a:prstGeom>
          <a:solidFill>
            <a:schemeClr val="accent4">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7" name="Arrow: Bent 16">
            <a:extLst>
              <a:ext uri="{FF2B5EF4-FFF2-40B4-BE49-F238E27FC236}">
                <a16:creationId xmlns:a16="http://schemas.microsoft.com/office/drawing/2014/main" id="{EF1D75E8-A846-F4F7-5096-F11ABAF9C9AE}"/>
              </a:ext>
            </a:extLst>
          </p:cNvPr>
          <p:cNvSpPr/>
          <p:nvPr/>
        </p:nvSpPr>
        <p:spPr>
          <a:xfrm>
            <a:off x="4874544" y="3716794"/>
            <a:ext cx="1331144" cy="828150"/>
          </a:xfrm>
          <a:prstGeom prst="bentArrow">
            <a:avLst/>
          </a:prstGeom>
          <a:solidFill>
            <a:schemeClr val="accent4">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8" name="Arrow: Bent 17">
            <a:extLst>
              <a:ext uri="{FF2B5EF4-FFF2-40B4-BE49-F238E27FC236}">
                <a16:creationId xmlns:a16="http://schemas.microsoft.com/office/drawing/2014/main" id="{57A91243-E388-CEF6-1785-0D924FDF043F}"/>
              </a:ext>
            </a:extLst>
          </p:cNvPr>
          <p:cNvSpPr/>
          <p:nvPr/>
        </p:nvSpPr>
        <p:spPr>
          <a:xfrm>
            <a:off x="7388794" y="2741312"/>
            <a:ext cx="1331144" cy="828150"/>
          </a:xfrm>
          <a:prstGeom prst="bentArrow">
            <a:avLst/>
          </a:prstGeom>
          <a:solidFill>
            <a:schemeClr val="accent4">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3F725282-BEA9-8138-C73F-AECD52272AD3}"/>
              </a:ext>
            </a:extLst>
          </p:cNvPr>
          <p:cNvSpPr txBox="1"/>
          <p:nvPr/>
        </p:nvSpPr>
        <p:spPr>
          <a:xfrm>
            <a:off x="619066" y="6324118"/>
            <a:ext cx="11173243" cy="461665"/>
          </a:xfrm>
          <a:prstGeom prst="rect">
            <a:avLst/>
          </a:prstGeom>
          <a:noFill/>
        </p:spPr>
        <p:txBody>
          <a:bodyPr wrap="square" rtlCol="0">
            <a:spAutoFit/>
          </a:bodyPr>
          <a:lstStyle/>
          <a:p>
            <a:r>
              <a:rPr lang="en-US" sz="800" i="1" dirty="0"/>
              <a:t>Fact Sheet: Medicaid</a:t>
            </a:r>
            <a:r>
              <a:rPr lang="en-US" sz="800" dirty="0"/>
              <a:t>, </a:t>
            </a:r>
            <a:r>
              <a:rPr lang="en-US" sz="800" cap="small" dirty="0"/>
              <a:t>Am. Hosp. </a:t>
            </a:r>
            <a:r>
              <a:rPr lang="en-US" sz="800" cap="small" dirty="0" err="1"/>
              <a:t>Ass’n</a:t>
            </a:r>
            <a:r>
              <a:rPr lang="en-US" sz="800" cap="small" dirty="0"/>
              <a:t>. </a:t>
            </a:r>
            <a:r>
              <a:rPr lang="en-US" sz="800" dirty="0"/>
              <a:t>(Mar. 2026), </a:t>
            </a:r>
            <a:r>
              <a:rPr lang="en-US" sz="800" dirty="0">
                <a:hlinkClick r:id="rId3"/>
              </a:rPr>
              <a:t>https://www.aha.org/fact-sheets/2026-03-02-fact-sheet-Medicaid</a:t>
            </a:r>
            <a:r>
              <a:rPr lang="en-US" sz="800" dirty="0"/>
              <a:t>; </a:t>
            </a:r>
            <a:r>
              <a:rPr lang="en-US" sz="800" i="1" dirty="0"/>
              <a:t>Medicaid’s Role for Kids and Children’s Hospitals</a:t>
            </a:r>
            <a:r>
              <a:rPr lang="en-US" sz="800" dirty="0"/>
              <a:t>, </a:t>
            </a:r>
            <a:r>
              <a:rPr lang="en-US" sz="800" cap="small" dirty="0"/>
              <a:t>Children’s Hosp. </a:t>
            </a:r>
            <a:r>
              <a:rPr lang="en-US" sz="800" cap="small" dirty="0" err="1"/>
              <a:t>Ass’n</a:t>
            </a:r>
            <a:r>
              <a:rPr lang="en-US" sz="800" cap="small" dirty="0"/>
              <a:t>. </a:t>
            </a:r>
            <a:r>
              <a:rPr lang="en-US" sz="800" dirty="0"/>
              <a:t>(April 2023), </a:t>
            </a:r>
            <a:r>
              <a:rPr lang="en-US" sz="800" dirty="0">
                <a:hlinkClick r:id="rId4"/>
              </a:rPr>
              <a:t>https://nann.org/wp-content/uploads/2025/04/2023_cha_medicaid-payment-8d2.pdf#:~:text=Medicaid%2C%20on%20average%2C%20provides%20health%20insurance%20coverage,some%20children's%20hospitals%20patient%20mix%2C%20closer%20to</a:t>
            </a:r>
            <a:r>
              <a:rPr lang="en-US" sz="800" dirty="0"/>
              <a:t>. </a:t>
            </a:r>
          </a:p>
        </p:txBody>
      </p:sp>
    </p:spTree>
    <p:extLst>
      <p:ext uri="{BB962C8B-B14F-4D97-AF65-F5344CB8AC3E}">
        <p14:creationId xmlns:p14="http://schemas.microsoft.com/office/powerpoint/2010/main" val="1147383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1" grpId="0" animBg="1"/>
      <p:bldP spid="13" grpId="0"/>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4A79776-09B2-48AD-5A18-276BD4575CDB}"/>
              </a:ext>
            </a:extLst>
          </p:cNvPr>
          <p:cNvSpPr/>
          <p:nvPr/>
        </p:nvSpPr>
        <p:spPr>
          <a:xfrm>
            <a:off x="5257290" y="2962275"/>
            <a:ext cx="1628775" cy="1676400"/>
          </a:xfrm>
          <a:prstGeom prst="ellipse">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1743EED-C9A9-5F6D-3500-8ADA15A33140}"/>
              </a:ext>
            </a:extLst>
          </p:cNvPr>
          <p:cNvSpPr/>
          <p:nvPr/>
        </p:nvSpPr>
        <p:spPr>
          <a:xfrm>
            <a:off x="5467349" y="857250"/>
            <a:ext cx="1190625" cy="1181100"/>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7F62D979-07E0-0B29-0A8B-93A0180DD22F}"/>
              </a:ext>
            </a:extLst>
          </p:cNvPr>
          <p:cNvSpPr/>
          <p:nvPr/>
        </p:nvSpPr>
        <p:spPr>
          <a:xfrm>
            <a:off x="3324790" y="2371763"/>
            <a:ext cx="1190625" cy="1181100"/>
          </a:xfrm>
          <a:prstGeom prst="ellipse">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BDA401D-11B7-E269-2846-68B2765A4316}"/>
              </a:ext>
            </a:extLst>
          </p:cNvPr>
          <p:cNvSpPr/>
          <p:nvPr/>
        </p:nvSpPr>
        <p:spPr>
          <a:xfrm>
            <a:off x="7644433" y="2365077"/>
            <a:ext cx="1190625" cy="1181100"/>
          </a:xfrm>
          <a:prstGeom prst="ellipse">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CF5B61B-F529-8B3C-4F80-DDA05DB3831E}"/>
              </a:ext>
            </a:extLst>
          </p:cNvPr>
          <p:cNvSpPr/>
          <p:nvPr/>
        </p:nvSpPr>
        <p:spPr>
          <a:xfrm>
            <a:off x="3920667" y="5004264"/>
            <a:ext cx="1190625" cy="1181100"/>
          </a:xfrm>
          <a:prstGeom prst="ellipse">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6E0256F-C9F7-6F3A-65B8-4A36B250ECBE}"/>
              </a:ext>
            </a:extLst>
          </p:cNvPr>
          <p:cNvSpPr/>
          <p:nvPr/>
        </p:nvSpPr>
        <p:spPr>
          <a:xfrm>
            <a:off x="7017480" y="5003541"/>
            <a:ext cx="1190625" cy="1181100"/>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2AA2F11A-CEA9-1509-68AD-9A3D3BA7B4FE}"/>
              </a:ext>
            </a:extLst>
          </p:cNvPr>
          <p:cNvSpPr/>
          <p:nvPr/>
        </p:nvSpPr>
        <p:spPr>
          <a:xfrm>
            <a:off x="5895975" y="2143125"/>
            <a:ext cx="333375" cy="714375"/>
          </a:xfrm>
          <a:prstGeom prst="upArrow">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0BF28EE2-DF5E-5921-DEB2-39B962965798}"/>
              </a:ext>
            </a:extLst>
          </p:cNvPr>
          <p:cNvSpPr/>
          <p:nvPr/>
        </p:nvSpPr>
        <p:spPr>
          <a:xfrm rot="4324913">
            <a:off x="7101507" y="2962275"/>
            <a:ext cx="333375" cy="714375"/>
          </a:xfrm>
          <a:prstGeom prst="upArrow">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8ED8A731-D71F-2E77-ED61-4B6148BF0F76}"/>
              </a:ext>
            </a:extLst>
          </p:cNvPr>
          <p:cNvSpPr/>
          <p:nvPr/>
        </p:nvSpPr>
        <p:spPr>
          <a:xfrm rot="17726806">
            <a:off x="4743449" y="2926780"/>
            <a:ext cx="333375" cy="714375"/>
          </a:xfrm>
          <a:prstGeom prst="upArrow">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35ED7433-855E-F009-4A2F-3911D00500D7}"/>
              </a:ext>
            </a:extLst>
          </p:cNvPr>
          <p:cNvSpPr/>
          <p:nvPr/>
        </p:nvSpPr>
        <p:spPr>
          <a:xfrm rot="13394545">
            <a:off x="5008144" y="4405312"/>
            <a:ext cx="333375" cy="714375"/>
          </a:xfrm>
          <a:prstGeom prst="upArrow">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EBA578A5-4237-FB89-80B3-54FA52E17FE3}"/>
              </a:ext>
            </a:extLst>
          </p:cNvPr>
          <p:cNvSpPr/>
          <p:nvPr/>
        </p:nvSpPr>
        <p:spPr>
          <a:xfrm rot="8245445">
            <a:off x="6785530" y="4406719"/>
            <a:ext cx="333375" cy="714375"/>
          </a:xfrm>
          <a:prstGeom prst="upArrow">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hildren outline">
            <a:extLst>
              <a:ext uri="{FF2B5EF4-FFF2-40B4-BE49-F238E27FC236}">
                <a16:creationId xmlns:a16="http://schemas.microsoft.com/office/drawing/2014/main" id="{458201D2-ED35-1583-D336-BF792BEBBD5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10225" y="990600"/>
            <a:ext cx="914400" cy="914400"/>
          </a:xfrm>
          <a:prstGeom prst="rect">
            <a:avLst/>
          </a:prstGeom>
        </p:spPr>
      </p:pic>
      <p:pic>
        <p:nvPicPr>
          <p:cNvPr id="17" name="Graphic 16" descr="Hospital outline">
            <a:extLst>
              <a:ext uri="{FF2B5EF4-FFF2-40B4-BE49-F238E27FC236}">
                <a16:creationId xmlns:a16="http://schemas.microsoft.com/office/drawing/2014/main" id="{F81193F0-4312-EEC6-FADB-92DA1F183D1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62902" y="2467298"/>
            <a:ext cx="914400" cy="914400"/>
          </a:xfrm>
          <a:prstGeom prst="rect">
            <a:avLst/>
          </a:prstGeom>
        </p:spPr>
      </p:pic>
      <p:pic>
        <p:nvPicPr>
          <p:cNvPr id="19" name="Graphic 18" descr="Bar graph with downward trend outline">
            <a:extLst>
              <a:ext uri="{FF2B5EF4-FFF2-40B4-BE49-F238E27FC236}">
                <a16:creationId xmlns:a16="http://schemas.microsoft.com/office/drawing/2014/main" id="{8B17D173-976F-B669-7E71-A0E3F81B348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97453" y="2479779"/>
            <a:ext cx="914400" cy="914400"/>
          </a:xfrm>
          <a:prstGeom prst="rect">
            <a:avLst/>
          </a:prstGeom>
        </p:spPr>
      </p:pic>
      <p:pic>
        <p:nvPicPr>
          <p:cNvPr id="21" name="Graphic 20" descr="Clipboard Checked outline">
            <a:extLst>
              <a:ext uri="{FF2B5EF4-FFF2-40B4-BE49-F238E27FC236}">
                <a16:creationId xmlns:a16="http://schemas.microsoft.com/office/drawing/2014/main" id="{FE615D8E-E410-98A8-2CAF-9575F2FDBAB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58779" y="5136893"/>
            <a:ext cx="914400" cy="914400"/>
          </a:xfrm>
          <a:prstGeom prst="rect">
            <a:avLst/>
          </a:prstGeom>
        </p:spPr>
      </p:pic>
      <p:pic>
        <p:nvPicPr>
          <p:cNvPr id="23" name="Graphic 22" descr="Inpatient outline">
            <a:extLst>
              <a:ext uri="{FF2B5EF4-FFF2-40B4-BE49-F238E27FC236}">
                <a16:creationId xmlns:a16="http://schemas.microsoft.com/office/drawing/2014/main" id="{FFF28FF5-4544-BCEE-2CC5-286E5DE15CB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55592" y="5095190"/>
            <a:ext cx="914400" cy="914400"/>
          </a:xfrm>
          <a:prstGeom prst="rect">
            <a:avLst/>
          </a:prstGeom>
        </p:spPr>
      </p:pic>
      <p:pic>
        <p:nvPicPr>
          <p:cNvPr id="25" name="Graphic 24" descr="Court outline">
            <a:extLst>
              <a:ext uri="{FF2B5EF4-FFF2-40B4-BE49-F238E27FC236}">
                <a16:creationId xmlns:a16="http://schemas.microsoft.com/office/drawing/2014/main" id="{878935B2-570B-6CCE-ABB1-090A67641B8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602678" y="3002306"/>
            <a:ext cx="914400" cy="914400"/>
          </a:xfrm>
          <a:prstGeom prst="rect">
            <a:avLst/>
          </a:prstGeom>
        </p:spPr>
      </p:pic>
      <p:sp>
        <p:nvSpPr>
          <p:cNvPr id="26" name="TextBox 25">
            <a:extLst>
              <a:ext uri="{FF2B5EF4-FFF2-40B4-BE49-F238E27FC236}">
                <a16:creationId xmlns:a16="http://schemas.microsoft.com/office/drawing/2014/main" id="{4B50EEED-62A0-C119-1D54-0E7CC59A11FA}"/>
              </a:ext>
            </a:extLst>
          </p:cNvPr>
          <p:cNvSpPr txBox="1"/>
          <p:nvPr/>
        </p:nvSpPr>
        <p:spPr>
          <a:xfrm>
            <a:off x="5505880" y="3854397"/>
            <a:ext cx="1117012" cy="584775"/>
          </a:xfrm>
          <a:prstGeom prst="rect">
            <a:avLst/>
          </a:prstGeom>
          <a:noFill/>
        </p:spPr>
        <p:txBody>
          <a:bodyPr wrap="square" rtlCol="0">
            <a:spAutoFit/>
          </a:bodyPr>
          <a:lstStyle/>
          <a:p>
            <a:pPr algn="ctr"/>
            <a:r>
              <a:rPr lang="en-US" sz="1600" b="1" dirty="0"/>
              <a:t>Policy Change</a:t>
            </a:r>
          </a:p>
        </p:txBody>
      </p:sp>
      <p:sp>
        <p:nvSpPr>
          <p:cNvPr id="27" name="TextBox 26">
            <a:extLst>
              <a:ext uri="{FF2B5EF4-FFF2-40B4-BE49-F238E27FC236}">
                <a16:creationId xmlns:a16="http://schemas.microsoft.com/office/drawing/2014/main" id="{951E71B7-D9C6-1DF7-9888-2F614578E9C5}"/>
              </a:ext>
            </a:extLst>
          </p:cNvPr>
          <p:cNvSpPr txBox="1"/>
          <p:nvPr/>
        </p:nvSpPr>
        <p:spPr>
          <a:xfrm>
            <a:off x="1519738" y="2266791"/>
            <a:ext cx="1793972" cy="1384995"/>
          </a:xfrm>
          <a:prstGeom prst="rect">
            <a:avLst/>
          </a:prstGeom>
          <a:noFill/>
        </p:spPr>
        <p:txBody>
          <a:bodyPr wrap="square" rtlCol="0">
            <a:spAutoFit/>
          </a:bodyPr>
          <a:lstStyle/>
          <a:p>
            <a:pPr algn="ctr"/>
            <a:r>
              <a:rPr lang="en-US" sz="1400" dirty="0"/>
              <a:t>Financial pressure leads to cuts in programs and services, threatening access</a:t>
            </a:r>
          </a:p>
        </p:txBody>
      </p:sp>
      <p:sp>
        <p:nvSpPr>
          <p:cNvPr id="28" name="TextBox 27">
            <a:extLst>
              <a:ext uri="{FF2B5EF4-FFF2-40B4-BE49-F238E27FC236}">
                <a16:creationId xmlns:a16="http://schemas.microsoft.com/office/drawing/2014/main" id="{22B2A634-54E9-2E9E-78D9-04A704FA2491}"/>
              </a:ext>
            </a:extLst>
          </p:cNvPr>
          <p:cNvSpPr txBox="1"/>
          <p:nvPr/>
        </p:nvSpPr>
        <p:spPr>
          <a:xfrm>
            <a:off x="6612669" y="942975"/>
            <a:ext cx="1587152" cy="954107"/>
          </a:xfrm>
          <a:prstGeom prst="rect">
            <a:avLst/>
          </a:prstGeom>
          <a:noFill/>
        </p:spPr>
        <p:txBody>
          <a:bodyPr wrap="square" rtlCol="0">
            <a:spAutoFit/>
          </a:bodyPr>
          <a:lstStyle/>
          <a:p>
            <a:pPr algn="ctr"/>
            <a:r>
              <a:rPr lang="en-US" sz="1400" dirty="0"/>
              <a:t>Children lose coverage or experience churn</a:t>
            </a:r>
            <a:endParaRPr lang="en-US" sz="1100" dirty="0"/>
          </a:p>
        </p:txBody>
      </p:sp>
      <p:sp>
        <p:nvSpPr>
          <p:cNvPr id="29" name="TextBox 28">
            <a:extLst>
              <a:ext uri="{FF2B5EF4-FFF2-40B4-BE49-F238E27FC236}">
                <a16:creationId xmlns:a16="http://schemas.microsoft.com/office/drawing/2014/main" id="{6FA8ED23-A886-12FF-40D0-CC227DD970CA}"/>
              </a:ext>
            </a:extLst>
          </p:cNvPr>
          <p:cNvSpPr txBox="1"/>
          <p:nvPr/>
        </p:nvSpPr>
        <p:spPr>
          <a:xfrm>
            <a:off x="8835058" y="2502923"/>
            <a:ext cx="1754377" cy="954107"/>
          </a:xfrm>
          <a:prstGeom prst="rect">
            <a:avLst/>
          </a:prstGeom>
          <a:noFill/>
        </p:spPr>
        <p:txBody>
          <a:bodyPr wrap="square" rtlCol="0">
            <a:spAutoFit/>
          </a:bodyPr>
          <a:lstStyle/>
          <a:p>
            <a:pPr algn="ctr"/>
            <a:r>
              <a:rPr lang="en-US" sz="1400" dirty="0"/>
              <a:t>Lower revenue and increased uncompensated care</a:t>
            </a:r>
          </a:p>
        </p:txBody>
      </p:sp>
      <p:sp>
        <p:nvSpPr>
          <p:cNvPr id="30" name="TextBox 29">
            <a:extLst>
              <a:ext uri="{FF2B5EF4-FFF2-40B4-BE49-F238E27FC236}">
                <a16:creationId xmlns:a16="http://schemas.microsoft.com/office/drawing/2014/main" id="{1F87EC84-82A8-6F22-1FE8-9B5A0FD30645}"/>
              </a:ext>
            </a:extLst>
          </p:cNvPr>
          <p:cNvSpPr txBox="1"/>
          <p:nvPr/>
        </p:nvSpPr>
        <p:spPr>
          <a:xfrm>
            <a:off x="2266272" y="5135704"/>
            <a:ext cx="1653830" cy="954107"/>
          </a:xfrm>
          <a:prstGeom prst="rect">
            <a:avLst/>
          </a:prstGeom>
          <a:noFill/>
        </p:spPr>
        <p:txBody>
          <a:bodyPr wrap="square" rtlCol="0">
            <a:spAutoFit/>
          </a:bodyPr>
          <a:lstStyle/>
          <a:p>
            <a:pPr algn="ctr"/>
            <a:r>
              <a:rPr lang="en-US" sz="1400" dirty="0"/>
              <a:t>Operational strain: staffing, capacity, bed availability</a:t>
            </a:r>
          </a:p>
        </p:txBody>
      </p:sp>
      <p:sp>
        <p:nvSpPr>
          <p:cNvPr id="31" name="TextBox 30">
            <a:extLst>
              <a:ext uri="{FF2B5EF4-FFF2-40B4-BE49-F238E27FC236}">
                <a16:creationId xmlns:a16="http://schemas.microsoft.com/office/drawing/2014/main" id="{8DD0A57C-9E79-7DD1-5044-E58CEE64CECA}"/>
              </a:ext>
            </a:extLst>
          </p:cNvPr>
          <p:cNvSpPr txBox="1"/>
          <p:nvPr/>
        </p:nvSpPr>
        <p:spPr>
          <a:xfrm>
            <a:off x="8199821" y="5009315"/>
            <a:ext cx="1624155" cy="1169551"/>
          </a:xfrm>
          <a:prstGeom prst="rect">
            <a:avLst/>
          </a:prstGeom>
          <a:noFill/>
        </p:spPr>
        <p:txBody>
          <a:bodyPr wrap="square" rtlCol="0">
            <a:spAutoFit/>
          </a:bodyPr>
          <a:lstStyle/>
          <a:p>
            <a:pPr algn="ctr"/>
            <a:r>
              <a:rPr lang="en-US" sz="1400" dirty="0"/>
              <a:t>Increased ED visits, delayed care, &amp; worsening outcomes</a:t>
            </a:r>
          </a:p>
        </p:txBody>
      </p:sp>
      <p:sp>
        <p:nvSpPr>
          <p:cNvPr id="33" name="Title 1">
            <a:extLst>
              <a:ext uri="{FF2B5EF4-FFF2-40B4-BE49-F238E27FC236}">
                <a16:creationId xmlns:a16="http://schemas.microsoft.com/office/drawing/2014/main" id="{C0AAD0EA-2DE2-2155-3470-FADC5BD5D422}"/>
              </a:ext>
            </a:extLst>
          </p:cNvPr>
          <p:cNvSpPr txBox="1">
            <a:spLocks/>
          </p:cNvSpPr>
          <p:nvPr/>
        </p:nvSpPr>
        <p:spPr>
          <a:xfrm>
            <a:off x="334665" y="185188"/>
            <a:ext cx="4042637" cy="1563730"/>
          </a:xfrm>
          <a:prstGeom prst="rect">
            <a:avLst/>
          </a:prstGeom>
        </p:spPr>
        <p:txBody>
          <a:bodyPr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FFFFFF"/>
                </a:solidFill>
              </a:rPr>
              <a:t>Medicaid policy changes have outsized system-wide effects for children’s hospitals</a:t>
            </a:r>
          </a:p>
        </p:txBody>
      </p:sp>
    </p:spTree>
    <p:extLst>
      <p:ext uri="{BB962C8B-B14F-4D97-AF65-F5344CB8AC3E}">
        <p14:creationId xmlns:p14="http://schemas.microsoft.com/office/powerpoint/2010/main" val="211745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33987C-15D3-0E13-A49C-0482F83A4AE0}"/>
              </a:ext>
            </a:extLst>
          </p:cNvPr>
          <p:cNvPicPr>
            <a:picLocks noGrp="1" noChangeAspect="1"/>
          </p:cNvPicPr>
          <p:nvPr>
            <p:ph idx="1"/>
          </p:nvPr>
        </p:nvPicPr>
        <p:blipFill>
          <a:blip r:embed="rId4">
            <a:duotone>
              <a:prstClr val="black"/>
              <a:schemeClr val="accent5">
                <a:tint val="45000"/>
                <a:satMod val="400000"/>
              </a:schemeClr>
            </a:duotone>
            <a:alphaModFix amt="15000"/>
          </a:blip>
          <a:srcRect t="552" b="15179"/>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1D3A402-0C13-1E86-C7A0-8EFAE60FC402}"/>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dirty="0"/>
              <a:t>One Big Beautiful Bill Act (AKA H.R.1 or Working Families Tax Cuts Act)</a:t>
            </a:r>
          </a:p>
        </p:txBody>
      </p:sp>
      <p:sp>
        <p:nvSpPr>
          <p:cNvPr id="12" name="Rectangle 11">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E01D78B3-5A08-B963-E95F-2EEABE805A8C}"/>
              </a:ext>
            </a:extLst>
          </p:cNvPr>
          <p:cNvSpPr txBox="1"/>
          <p:nvPr/>
        </p:nvSpPr>
        <p:spPr>
          <a:xfrm>
            <a:off x="874713" y="2527012"/>
            <a:ext cx="3493479" cy="2785782"/>
          </a:xfrm>
          <a:prstGeom prst="rect">
            <a:avLst/>
          </a:prstGeom>
        </p:spPr>
        <p:txBody>
          <a:bodyPr vert="horz" lIns="91440" tIns="45720" rIns="91440" bIns="45720" rtlCol="0" anchor="ctr">
            <a:normAutofit lnSpcReduction="10000"/>
          </a:bodyPr>
          <a:lstStyle/>
          <a:p>
            <a:pPr marL="285750" indent="-285750">
              <a:spcBef>
                <a:spcPts val="1000"/>
              </a:spcBef>
              <a:buClr>
                <a:srgbClr val="C00000"/>
              </a:buClr>
              <a:buSzPct val="80000"/>
              <a:buFont typeface="Wingdings 3" charset="2"/>
              <a:buChar char=""/>
            </a:pPr>
            <a:r>
              <a:rPr lang="en-US" dirty="0">
                <a:latin typeface="+mj-lt"/>
                <a:ea typeface="+mj-ea"/>
                <a:cs typeface="+mj-cs"/>
              </a:rPr>
              <a:t>Immigrant eligibility</a:t>
            </a:r>
          </a:p>
          <a:p>
            <a:pPr marL="285750" indent="-285750">
              <a:spcBef>
                <a:spcPts val="1000"/>
              </a:spcBef>
              <a:buClr>
                <a:srgbClr val="C00000"/>
              </a:buClr>
              <a:buSzPct val="80000"/>
              <a:buFont typeface="Wingdings 3" charset="2"/>
              <a:buChar char=""/>
            </a:pPr>
            <a:r>
              <a:rPr lang="en-US" dirty="0">
                <a:latin typeface="+mj-lt"/>
                <a:ea typeface="+mj-ea"/>
                <a:cs typeface="+mj-cs"/>
              </a:rPr>
              <a:t>Eligibility redeterminations</a:t>
            </a:r>
          </a:p>
          <a:p>
            <a:pPr marL="285750" indent="-285750">
              <a:spcBef>
                <a:spcPts val="1000"/>
              </a:spcBef>
              <a:buClr>
                <a:srgbClr val="C00000"/>
              </a:buClr>
              <a:buSzPct val="80000"/>
              <a:buFont typeface="Wingdings 3" charset="2"/>
              <a:buChar char=""/>
            </a:pPr>
            <a:r>
              <a:rPr lang="en-US" dirty="0">
                <a:latin typeface="+mj-lt"/>
                <a:ea typeface="+mj-ea"/>
                <a:cs typeface="+mj-cs"/>
              </a:rPr>
              <a:t>Retroactive eligibility</a:t>
            </a:r>
          </a:p>
          <a:p>
            <a:pPr marL="285750" indent="-285750">
              <a:spcBef>
                <a:spcPts val="1000"/>
              </a:spcBef>
              <a:buClr>
                <a:srgbClr val="C00000"/>
              </a:buClr>
              <a:buSzPct val="80000"/>
              <a:buFont typeface="Wingdings 3" charset="2"/>
              <a:buChar char=""/>
            </a:pPr>
            <a:r>
              <a:rPr lang="en-US" dirty="0">
                <a:latin typeface="+mj-lt"/>
                <a:ea typeface="+mj-ea"/>
                <a:cs typeface="+mj-cs"/>
              </a:rPr>
              <a:t>Cost-sharing</a:t>
            </a:r>
          </a:p>
          <a:p>
            <a:pPr marL="285750" indent="-285750">
              <a:spcBef>
                <a:spcPts val="1000"/>
              </a:spcBef>
              <a:buClr>
                <a:srgbClr val="C00000"/>
              </a:buClr>
              <a:buSzPct val="80000"/>
              <a:buFont typeface="Wingdings 3" charset="2"/>
              <a:buChar char=""/>
            </a:pPr>
            <a:r>
              <a:rPr lang="en-US" dirty="0">
                <a:latin typeface="+mj-lt"/>
                <a:ea typeface="+mj-ea"/>
                <a:cs typeface="+mj-cs"/>
              </a:rPr>
              <a:t>Restrictions on provider taxes &amp; SDPs</a:t>
            </a:r>
          </a:p>
          <a:p>
            <a:pPr marL="285750" indent="-285750">
              <a:spcBef>
                <a:spcPts val="1000"/>
              </a:spcBef>
              <a:buClr>
                <a:srgbClr val="C00000"/>
              </a:buClr>
              <a:buSzPct val="80000"/>
              <a:buFont typeface="Wingdings 3" charset="2"/>
              <a:buChar char=""/>
            </a:pPr>
            <a:r>
              <a:rPr lang="en-US" dirty="0"/>
              <a:t>Work &amp; community engagement</a:t>
            </a:r>
          </a:p>
        </p:txBody>
      </p:sp>
      <p:sp>
        <p:nvSpPr>
          <p:cNvPr id="8" name="Speech Bubble: Rectangle 7">
            <a:extLst>
              <a:ext uri="{FF2B5EF4-FFF2-40B4-BE49-F238E27FC236}">
                <a16:creationId xmlns:a16="http://schemas.microsoft.com/office/drawing/2014/main" id="{68892DC3-6403-1F51-1AE0-2F85162336A4}"/>
              </a:ext>
            </a:extLst>
          </p:cNvPr>
          <p:cNvSpPr/>
          <p:nvPr/>
        </p:nvSpPr>
        <p:spPr>
          <a:xfrm>
            <a:off x="5583534" y="2204380"/>
            <a:ext cx="4932362" cy="1664795"/>
          </a:xfrm>
          <a:prstGeom prst="wedgeRectCallout">
            <a:avLst>
              <a:gd name="adj1" fmla="val -60617"/>
              <a:gd name="adj2" fmla="val -30468"/>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“Strengthening Medicaid by eliminating waste, fraud, and abuse . . . .” </a:t>
            </a:r>
          </a:p>
          <a:p>
            <a:pPr algn="ctr"/>
            <a:endParaRPr lang="en-US" dirty="0"/>
          </a:p>
          <a:p>
            <a:pPr algn="ctr"/>
            <a:r>
              <a:rPr lang="en-US" sz="1400" dirty="0"/>
              <a:t>- White House Press Release on what H.R.1 means for everyday Americans</a:t>
            </a:r>
          </a:p>
        </p:txBody>
      </p:sp>
      <p:sp>
        <p:nvSpPr>
          <p:cNvPr id="9" name="Rectangle 8">
            <a:extLst>
              <a:ext uri="{FF2B5EF4-FFF2-40B4-BE49-F238E27FC236}">
                <a16:creationId xmlns:a16="http://schemas.microsoft.com/office/drawing/2014/main" id="{BA9999E3-AAC6-BBE8-C42F-0E4076A4AF5E}"/>
              </a:ext>
            </a:extLst>
          </p:cNvPr>
          <p:cNvSpPr/>
          <p:nvPr/>
        </p:nvSpPr>
        <p:spPr>
          <a:xfrm>
            <a:off x="4476816" y="4220308"/>
            <a:ext cx="4275297" cy="218497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Of the 21 Medicaid provisions, </a:t>
            </a:r>
            <a:r>
              <a:rPr lang="en-US" sz="1600" b="1" dirty="0"/>
              <a:t>4 address waste, fraud, and abuse</a:t>
            </a:r>
            <a:r>
              <a:rPr lang="en-US" sz="1600" dirty="0"/>
              <a:t>. CBO estimates these 4 provisions will reduce federal payments to states by $25B over the next decade, which amounts </a:t>
            </a:r>
            <a:r>
              <a:rPr lang="en-US" sz="1600" b="1" dirty="0"/>
              <a:t>to about 2.5% of the $990B in total Medicaid cuts in H.R. 1</a:t>
            </a:r>
          </a:p>
        </p:txBody>
      </p:sp>
      <p:sp>
        <p:nvSpPr>
          <p:cNvPr id="10" name="Rectangle 9">
            <a:extLst>
              <a:ext uri="{FF2B5EF4-FFF2-40B4-BE49-F238E27FC236}">
                <a16:creationId xmlns:a16="http://schemas.microsoft.com/office/drawing/2014/main" id="{339BF479-E3E7-DEE7-6014-64138B2DE4ED}"/>
              </a:ext>
            </a:extLst>
          </p:cNvPr>
          <p:cNvSpPr/>
          <p:nvPr/>
        </p:nvSpPr>
        <p:spPr>
          <a:xfrm>
            <a:off x="9245295" y="4220308"/>
            <a:ext cx="2385033" cy="218497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dirty="0"/>
              <a:t>The </a:t>
            </a:r>
            <a:r>
              <a:rPr lang="en-US" sz="1600" b="1" dirty="0"/>
              <a:t>work reporting &amp; redetermination requirements </a:t>
            </a:r>
            <a:r>
              <a:rPr lang="en-US" sz="1600" dirty="0"/>
              <a:t>on expansion states = </a:t>
            </a:r>
            <a:r>
              <a:rPr lang="en-US" sz="1600" b="1" dirty="0"/>
              <a:t>~40% of total cuts</a:t>
            </a:r>
          </a:p>
        </p:txBody>
      </p:sp>
      <p:sp>
        <p:nvSpPr>
          <p:cNvPr id="3" name="TextBox 2">
            <a:extLst>
              <a:ext uri="{FF2B5EF4-FFF2-40B4-BE49-F238E27FC236}">
                <a16:creationId xmlns:a16="http://schemas.microsoft.com/office/drawing/2014/main" id="{8F144D6C-36DB-4ECF-3FD7-7F7DB6394C27}"/>
              </a:ext>
            </a:extLst>
          </p:cNvPr>
          <p:cNvSpPr txBox="1"/>
          <p:nvPr/>
        </p:nvSpPr>
        <p:spPr>
          <a:xfrm>
            <a:off x="646111" y="6479568"/>
            <a:ext cx="11173243" cy="338554"/>
          </a:xfrm>
          <a:prstGeom prst="rect">
            <a:avLst/>
          </a:prstGeom>
          <a:noFill/>
        </p:spPr>
        <p:txBody>
          <a:bodyPr wrap="square" rtlCol="0">
            <a:spAutoFit/>
          </a:bodyPr>
          <a:lstStyle/>
          <a:p>
            <a:r>
              <a:rPr lang="en-US" sz="800" dirty="0"/>
              <a:t>Andy Schneider, </a:t>
            </a:r>
            <a:r>
              <a:rPr lang="en-US" sz="800" i="1" dirty="0"/>
              <a:t>Fraud and Abuse Against Medicaid: The Truth About the Budget Reconciliation Law</a:t>
            </a:r>
            <a:r>
              <a:rPr lang="en-US" sz="800" dirty="0"/>
              <a:t>, </a:t>
            </a:r>
            <a:r>
              <a:rPr lang="en-US" sz="800" cap="small" dirty="0"/>
              <a:t>Georgetown Univ. McCourt Sch. Of Public Policy Ctr. for Children &amp; Families</a:t>
            </a:r>
            <a:r>
              <a:rPr lang="en-US" sz="800" i="1" dirty="0"/>
              <a:t> </a:t>
            </a:r>
            <a:r>
              <a:rPr lang="en-US" sz="800" dirty="0"/>
              <a:t>(July 25, 2025), </a:t>
            </a:r>
            <a:r>
              <a:rPr lang="en-US" sz="800" dirty="0">
                <a:hlinkClick r:id="rId5"/>
              </a:rPr>
              <a:t>https://ccf.georgetown.edu/2025/07/25/fraud-and-abuse-against-medicaid-the-truth-about-the-budget-reconciliation-law/</a:t>
            </a:r>
            <a:r>
              <a:rPr lang="en-US" sz="800" dirty="0"/>
              <a:t>. </a:t>
            </a:r>
          </a:p>
        </p:txBody>
      </p:sp>
    </p:spTree>
    <p:extLst>
      <p:ext uri="{BB962C8B-B14F-4D97-AF65-F5344CB8AC3E}">
        <p14:creationId xmlns:p14="http://schemas.microsoft.com/office/powerpoint/2010/main" val="212383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18485</TotalTime>
  <Words>3744</Words>
  <Application>Microsoft Office PowerPoint</Application>
  <PresentationFormat>Widescreen</PresentationFormat>
  <Paragraphs>368</Paragraphs>
  <Slides>40</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Aptos</vt:lpstr>
      <vt:lpstr>Aptos Display</vt:lpstr>
      <vt:lpstr>Arial</vt:lpstr>
      <vt:lpstr>Cambria Math</vt:lpstr>
      <vt:lpstr>Century Gothic</vt:lpstr>
      <vt:lpstr>Wingdings</vt:lpstr>
      <vt:lpstr>Wingdings 3</vt:lpstr>
      <vt:lpstr>Ion</vt:lpstr>
      <vt:lpstr>Office Theme</vt:lpstr>
      <vt:lpstr>Medicaid &amp; 340B: What’s at Stake for Children’s Hospitals and How You Can Help</vt:lpstr>
      <vt:lpstr>Disclaimer</vt:lpstr>
      <vt:lpstr>Medicaid</vt:lpstr>
      <vt:lpstr>Quick Overview / Reminder</vt:lpstr>
      <vt:lpstr>The Backbone of Pediatric Care</vt:lpstr>
      <vt:lpstr>Dominant Payer . . . </vt:lpstr>
      <vt:lpstr>. . . and Least Profitable Payer</vt:lpstr>
      <vt:lpstr>PowerPoint Presentation</vt:lpstr>
      <vt:lpstr>One Big Beautiful Bill Act (AKA H.R.1 or Working Families Tax Cuts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Health Transformation</vt:lpstr>
      <vt:lpstr>PowerPoint Presentation</vt:lpstr>
      <vt:lpstr>340B</vt:lpstr>
      <vt:lpstr>Background</vt:lpstr>
      <vt:lpstr>340B Hospitals</vt:lpstr>
      <vt:lpstr>340B Savings</vt:lpstr>
      <vt:lpstr>PowerPoint Presentation</vt:lpstr>
      <vt:lpstr>PowerPoint Presentation</vt:lpstr>
      <vt:lpstr>Contract Pharmacy</vt:lpstr>
      <vt:lpstr>Contract Pharmacy Trends</vt:lpstr>
      <vt:lpstr>340B Rebate Model</vt:lpstr>
      <vt:lpstr>340B Rebate Model</vt:lpstr>
      <vt:lpstr>340B Rebate Model </vt:lpstr>
      <vt:lpstr>Other Policy Developments</vt:lpstr>
      <vt:lpstr>Effective Engagement</vt:lpstr>
      <vt:lpstr>Relationships</vt:lpstr>
      <vt:lpstr>Helpful Interactions</vt:lpstr>
      <vt:lpstr>Meeting</vt:lpstr>
      <vt:lpstr>Letter / Email</vt:lpstr>
      <vt:lpstr>Testimony</vt:lpstr>
      <vt:lpstr>Remember</vt:lpstr>
      <vt:lpstr>PowerPoint Presentation</vt:lpstr>
      <vt:lpstr>Thank you!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Hailey Ritchie</dc:creator>
  <cp:lastModifiedBy>Hailey Ritchie</cp:lastModifiedBy>
  <cp:revision>214</cp:revision>
  <dcterms:created xsi:type="dcterms:W3CDTF">2026-04-16T23:27:13Z</dcterms:created>
  <dcterms:modified xsi:type="dcterms:W3CDTF">2026-05-08T21:13:48Z</dcterms:modified>
</cp:coreProperties>
</file>