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70" r:id="rId6"/>
    <p:sldId id="271" r:id="rId7"/>
    <p:sldId id="273" r:id="rId8"/>
    <p:sldId id="262" r:id="rId9"/>
    <p:sldId id="261" r:id="rId10"/>
    <p:sldId id="260" r:id="rId11"/>
    <p:sldId id="274" r:id="rId12"/>
    <p:sldId id="25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272FECD-011F-164B-B395-35E2F99EE383}">
          <p14:sldIdLst>
            <p14:sldId id="256"/>
            <p14:sldId id="270"/>
            <p14:sldId id="271"/>
            <p14:sldId id="273"/>
            <p14:sldId id="262"/>
            <p14:sldId id="261"/>
            <p14:sldId id="260"/>
            <p14:sldId id="274"/>
            <p14:sldId id="258"/>
          </p14:sldIdLst>
        </p14:section>
        <p14:section name="Closing Slide" id="{079730C9-3E9B-994C-99C1-0C13943CE1B8}">
          <p14:sldIdLst>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6"/>
  </p:normalViewPr>
  <p:slideViewPr>
    <p:cSldViewPr snapToGrid="0">
      <p:cViewPr varScale="1">
        <p:scale>
          <a:sx n="102" d="100"/>
          <a:sy n="102" d="100"/>
        </p:scale>
        <p:origin x="12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6047402\Box\Personal%20-%20Julia%20Evans\Manager\GEMs%20and%20Pebbles%20presentation%20inform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6047402\Box\Personal%20-%20Julia%20Evans\Manager\GEMs%20and%20Pebbles%20presentation%20inform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6047402\Box\Personal%20-%20Julia%20Evans\Manager\GEMs%20and%20Pebbles%20presentation%20inform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6047402\Box\Personal%20-%20Julia%20Evans\Manager\GEMs%20and%20Pebbles%20presentation%20informa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Submissions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c:f>
              <c:strCache>
                <c:ptCount val="1"/>
                <c:pt idx="0">
                  <c:v>2024 (June-Dec)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GEMs</c:v>
                </c:pt>
                <c:pt idx="1">
                  <c:v>Pebbles</c:v>
                </c:pt>
              </c:strCache>
            </c:strRef>
          </c:cat>
          <c:val>
            <c:numRef>
              <c:f>Sheet1!$B$8:$B$9</c:f>
              <c:numCache>
                <c:formatCode>General</c:formatCode>
                <c:ptCount val="2"/>
                <c:pt idx="0">
                  <c:v>24</c:v>
                </c:pt>
                <c:pt idx="1">
                  <c:v>14</c:v>
                </c:pt>
              </c:numCache>
            </c:numRef>
          </c:val>
          <c:extLst>
            <c:ext xmlns:c16="http://schemas.microsoft.com/office/drawing/2014/chart" uri="{C3380CC4-5D6E-409C-BE32-E72D297353CC}">
              <c16:uniqueId val="{00000000-EA7E-4FD6-8244-59134A80D8B5}"/>
            </c:ext>
          </c:extLst>
        </c:ser>
        <c:ser>
          <c:idx val="1"/>
          <c:order val="1"/>
          <c:tx>
            <c:strRef>
              <c:f>Sheet1!$C$7</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GEMs</c:v>
                </c:pt>
                <c:pt idx="1">
                  <c:v>Pebbles</c:v>
                </c:pt>
              </c:strCache>
            </c:strRef>
          </c:cat>
          <c:val>
            <c:numRef>
              <c:f>Sheet1!$C$8:$C$9</c:f>
              <c:numCache>
                <c:formatCode>General</c:formatCode>
                <c:ptCount val="2"/>
                <c:pt idx="0">
                  <c:v>49</c:v>
                </c:pt>
                <c:pt idx="1">
                  <c:v>26</c:v>
                </c:pt>
              </c:numCache>
            </c:numRef>
          </c:val>
          <c:extLst>
            <c:ext xmlns:c16="http://schemas.microsoft.com/office/drawing/2014/chart" uri="{C3380CC4-5D6E-409C-BE32-E72D297353CC}">
              <c16:uniqueId val="{00000001-EA7E-4FD6-8244-59134A80D8B5}"/>
            </c:ext>
          </c:extLst>
        </c:ser>
        <c:ser>
          <c:idx val="2"/>
          <c:order val="2"/>
          <c:tx>
            <c:strRef>
              <c:f>Sheet1!$D$7</c:f>
              <c:strCache>
                <c:ptCount val="1"/>
                <c:pt idx="0">
                  <c:v>2026 (Jan-April)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GEMs</c:v>
                </c:pt>
                <c:pt idx="1">
                  <c:v>Pebbles</c:v>
                </c:pt>
              </c:strCache>
            </c:strRef>
          </c:cat>
          <c:val>
            <c:numRef>
              <c:f>Sheet1!$D$8:$D$9</c:f>
              <c:numCache>
                <c:formatCode>General</c:formatCode>
                <c:ptCount val="2"/>
                <c:pt idx="0">
                  <c:v>5</c:v>
                </c:pt>
                <c:pt idx="1">
                  <c:v>6</c:v>
                </c:pt>
              </c:numCache>
            </c:numRef>
          </c:val>
          <c:extLst>
            <c:ext xmlns:c16="http://schemas.microsoft.com/office/drawing/2014/chart" uri="{C3380CC4-5D6E-409C-BE32-E72D297353CC}">
              <c16:uniqueId val="{00000002-EA7E-4FD6-8244-59134A80D8B5}"/>
            </c:ext>
          </c:extLst>
        </c:ser>
        <c:dLbls>
          <c:dLblPos val="outEnd"/>
          <c:showLegendKey val="0"/>
          <c:showVal val="1"/>
          <c:showCatName val="0"/>
          <c:showSerName val="0"/>
          <c:showPercent val="0"/>
          <c:showBubbleSize val="0"/>
        </c:dLbls>
        <c:gapWidth val="219"/>
        <c:overlap val="-27"/>
        <c:axId val="919267888"/>
        <c:axId val="919267408"/>
      </c:barChart>
      <c:catAx>
        <c:axId val="91926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67408"/>
        <c:crosses val="autoZero"/>
        <c:auto val="1"/>
        <c:lblAlgn val="ctr"/>
        <c:lblOffset val="100"/>
        <c:noMultiLvlLbl val="0"/>
      </c:catAx>
      <c:valAx>
        <c:axId val="91926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6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Status</a:t>
            </a:r>
            <a:r>
              <a:rPr lang="en-US" baseline="0" dirty="0"/>
              <a:t> of Submitted Pebbles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Sheet1!$A$11</c:f>
              <c:strCache>
                <c:ptCount val="1"/>
                <c:pt idx="0">
                  <c:v>Addressed</c:v>
                </c:pt>
              </c:strCache>
            </c:strRef>
          </c:tx>
          <c:spPr>
            <a:solidFill>
              <a:schemeClr val="accent1"/>
            </a:solidFill>
            <a:ln>
              <a:noFill/>
            </a:ln>
            <a:effectLst/>
          </c:spPr>
          <c:invertIfNegative val="0"/>
          <c:cat>
            <c:numRef>
              <c:f>Sheet1!$B$10:$D$10</c:f>
              <c:numCache>
                <c:formatCode>General</c:formatCode>
                <c:ptCount val="3"/>
                <c:pt idx="0">
                  <c:v>2024</c:v>
                </c:pt>
                <c:pt idx="1">
                  <c:v>2025</c:v>
                </c:pt>
                <c:pt idx="2">
                  <c:v>2026</c:v>
                </c:pt>
              </c:numCache>
            </c:numRef>
          </c:cat>
          <c:val>
            <c:numRef>
              <c:f>Sheet1!$B$11:$D$11</c:f>
              <c:numCache>
                <c:formatCode>General</c:formatCode>
                <c:ptCount val="3"/>
                <c:pt idx="0">
                  <c:v>11</c:v>
                </c:pt>
                <c:pt idx="1">
                  <c:v>19</c:v>
                </c:pt>
                <c:pt idx="2">
                  <c:v>3</c:v>
                </c:pt>
              </c:numCache>
            </c:numRef>
          </c:val>
          <c:extLst>
            <c:ext xmlns:c16="http://schemas.microsoft.com/office/drawing/2014/chart" uri="{C3380CC4-5D6E-409C-BE32-E72D297353CC}">
              <c16:uniqueId val="{00000000-FB40-43E2-B73A-F3A2A1116A33}"/>
            </c:ext>
          </c:extLst>
        </c:ser>
        <c:ser>
          <c:idx val="1"/>
          <c:order val="1"/>
          <c:tx>
            <c:strRef>
              <c:f>Sheet1!$A$12</c:f>
              <c:strCache>
                <c:ptCount val="1"/>
                <c:pt idx="0">
                  <c:v>In Process</c:v>
                </c:pt>
              </c:strCache>
            </c:strRef>
          </c:tx>
          <c:spPr>
            <a:solidFill>
              <a:schemeClr val="accent2"/>
            </a:solidFill>
            <a:ln>
              <a:noFill/>
            </a:ln>
            <a:effectLst/>
          </c:spPr>
          <c:invertIfNegative val="0"/>
          <c:cat>
            <c:numRef>
              <c:f>Sheet1!$B$10:$D$10</c:f>
              <c:numCache>
                <c:formatCode>General</c:formatCode>
                <c:ptCount val="3"/>
                <c:pt idx="0">
                  <c:v>2024</c:v>
                </c:pt>
                <c:pt idx="1">
                  <c:v>2025</c:v>
                </c:pt>
                <c:pt idx="2">
                  <c:v>2026</c:v>
                </c:pt>
              </c:numCache>
            </c:numRef>
          </c:cat>
          <c:val>
            <c:numRef>
              <c:f>Sheet1!$B$12:$D$12</c:f>
              <c:numCache>
                <c:formatCode>General</c:formatCode>
                <c:ptCount val="3"/>
                <c:pt idx="0">
                  <c:v>2</c:v>
                </c:pt>
                <c:pt idx="1">
                  <c:v>5</c:v>
                </c:pt>
                <c:pt idx="2">
                  <c:v>3</c:v>
                </c:pt>
              </c:numCache>
            </c:numRef>
          </c:val>
          <c:extLst>
            <c:ext xmlns:c16="http://schemas.microsoft.com/office/drawing/2014/chart" uri="{C3380CC4-5D6E-409C-BE32-E72D297353CC}">
              <c16:uniqueId val="{00000001-FB40-43E2-B73A-F3A2A1116A33}"/>
            </c:ext>
          </c:extLst>
        </c:ser>
        <c:ser>
          <c:idx val="2"/>
          <c:order val="2"/>
          <c:tx>
            <c:strRef>
              <c:f>Sheet1!$A$13</c:f>
              <c:strCache>
                <c:ptCount val="1"/>
                <c:pt idx="0">
                  <c:v>Not addressed</c:v>
                </c:pt>
              </c:strCache>
            </c:strRef>
          </c:tx>
          <c:spPr>
            <a:solidFill>
              <a:schemeClr val="accent3"/>
            </a:solidFill>
            <a:ln>
              <a:noFill/>
            </a:ln>
            <a:effectLst/>
          </c:spPr>
          <c:invertIfNegative val="0"/>
          <c:cat>
            <c:numRef>
              <c:f>Sheet1!$B$10:$D$10</c:f>
              <c:numCache>
                <c:formatCode>General</c:formatCode>
                <c:ptCount val="3"/>
                <c:pt idx="0">
                  <c:v>2024</c:v>
                </c:pt>
                <c:pt idx="1">
                  <c:v>2025</c:v>
                </c:pt>
                <c:pt idx="2">
                  <c:v>2026</c:v>
                </c:pt>
              </c:numCache>
            </c:numRef>
          </c:cat>
          <c:val>
            <c:numRef>
              <c:f>Sheet1!$B$13:$D$13</c:f>
              <c:numCache>
                <c:formatCode>General</c:formatCode>
                <c:ptCount val="3"/>
                <c:pt idx="0">
                  <c:v>1</c:v>
                </c:pt>
                <c:pt idx="1">
                  <c:v>2</c:v>
                </c:pt>
                <c:pt idx="2">
                  <c:v>0</c:v>
                </c:pt>
              </c:numCache>
            </c:numRef>
          </c:val>
          <c:extLst>
            <c:ext xmlns:c16="http://schemas.microsoft.com/office/drawing/2014/chart" uri="{C3380CC4-5D6E-409C-BE32-E72D297353CC}">
              <c16:uniqueId val="{00000002-FB40-43E2-B73A-F3A2A1116A33}"/>
            </c:ext>
          </c:extLst>
        </c:ser>
        <c:dLbls>
          <c:showLegendKey val="0"/>
          <c:showVal val="0"/>
          <c:showCatName val="0"/>
          <c:showSerName val="0"/>
          <c:showPercent val="0"/>
          <c:showBubbleSize val="0"/>
        </c:dLbls>
        <c:gapWidth val="150"/>
        <c:overlap val="100"/>
        <c:axId val="1195703504"/>
        <c:axId val="1195703984"/>
      </c:barChart>
      <c:catAx>
        <c:axId val="119570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5703984"/>
        <c:crosses val="autoZero"/>
        <c:auto val="1"/>
        <c:lblAlgn val="ctr"/>
        <c:lblOffset val="100"/>
        <c:noMultiLvlLbl val="0"/>
      </c:catAx>
      <c:valAx>
        <c:axId val="119570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570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I receive meaningful recognition when I do a good job.</c:v>
                </c:pt>
              </c:strCache>
            </c:strRef>
          </c:cat>
          <c:val>
            <c:numRef>
              <c:f>Sheet1!$B$2</c:f>
              <c:numCache>
                <c:formatCode>0%</c:formatCode>
                <c:ptCount val="1"/>
                <c:pt idx="0">
                  <c:v>0.52</c:v>
                </c:pt>
              </c:numCache>
            </c:numRef>
          </c:val>
          <c:extLst>
            <c:ext xmlns:c16="http://schemas.microsoft.com/office/drawing/2014/chart" uri="{C3380CC4-5D6E-409C-BE32-E72D297353CC}">
              <c16:uniqueId val="{00000000-9016-4C65-B9C8-14CC7A890A2E}"/>
            </c:ext>
          </c:extLst>
        </c:ser>
        <c:ser>
          <c:idx val="1"/>
          <c:order val="1"/>
          <c:tx>
            <c:strRef>
              <c:f>Sheet1!$C$1</c:f>
              <c:strCache>
                <c:ptCount val="1"/>
                <c:pt idx="0">
                  <c:v>2024</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I receive meaningful recognition when I do a good job.</c:v>
                </c:pt>
              </c:strCache>
            </c:strRef>
          </c:cat>
          <c:val>
            <c:numRef>
              <c:f>Sheet1!$C$2</c:f>
              <c:numCache>
                <c:formatCode>0%</c:formatCode>
                <c:ptCount val="1"/>
                <c:pt idx="0">
                  <c:v>0.84</c:v>
                </c:pt>
              </c:numCache>
            </c:numRef>
          </c:val>
          <c:extLst>
            <c:ext xmlns:c16="http://schemas.microsoft.com/office/drawing/2014/chart" uri="{C3380CC4-5D6E-409C-BE32-E72D297353CC}">
              <c16:uniqueId val="{00000001-9016-4C65-B9C8-14CC7A890A2E}"/>
            </c:ext>
          </c:extLst>
        </c:ser>
        <c:ser>
          <c:idx val="2"/>
          <c:order val="2"/>
          <c:tx>
            <c:strRef>
              <c:f>Sheet1!$D$1</c:f>
              <c:strCache>
                <c:ptCount val="1"/>
                <c:pt idx="0">
                  <c:v>2025</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I receive meaningful recognition when I do a good job.</c:v>
                </c:pt>
              </c:strCache>
            </c:strRef>
          </c:cat>
          <c:val>
            <c:numRef>
              <c:f>Sheet1!$D$2</c:f>
              <c:numCache>
                <c:formatCode>0%</c:formatCode>
                <c:ptCount val="1"/>
                <c:pt idx="0">
                  <c:v>0.67</c:v>
                </c:pt>
              </c:numCache>
            </c:numRef>
          </c:val>
          <c:extLst>
            <c:ext xmlns:c16="http://schemas.microsoft.com/office/drawing/2014/chart" uri="{C3380CC4-5D6E-409C-BE32-E72D297353CC}">
              <c16:uniqueId val="{00000002-9016-4C65-B9C8-14CC7A890A2E}"/>
            </c:ext>
          </c:extLst>
        </c:ser>
        <c:dLbls>
          <c:dLblPos val="inEnd"/>
          <c:showLegendKey val="0"/>
          <c:showVal val="1"/>
          <c:showCatName val="0"/>
          <c:showSerName val="0"/>
          <c:showPercent val="0"/>
          <c:showBubbleSize val="0"/>
        </c:dLbls>
        <c:gapWidth val="100"/>
        <c:overlap val="-24"/>
        <c:axId val="972293136"/>
        <c:axId val="972297936"/>
      </c:barChart>
      <c:catAx>
        <c:axId val="972293136"/>
        <c:scaling>
          <c:orientation val="minMax"/>
        </c:scaling>
        <c:delete val="1"/>
        <c:axPos val="b"/>
        <c:numFmt formatCode="General" sourceLinked="1"/>
        <c:majorTickMark val="none"/>
        <c:minorTickMark val="none"/>
        <c:tickLblPos val="nextTo"/>
        <c:crossAx val="972297936"/>
        <c:crosses val="autoZero"/>
        <c:auto val="1"/>
        <c:lblAlgn val="ctr"/>
        <c:lblOffset val="100"/>
        <c:noMultiLvlLbl val="0"/>
      </c:catAx>
      <c:valAx>
        <c:axId val="972297936"/>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7229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2023</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Sheet1!$A$4</c:f>
              <c:strCache>
                <c:ptCount val="1"/>
                <c:pt idx="0">
                  <c:v>Our work processes allow employees to be as productive as possible.</c:v>
                </c:pt>
              </c:strCache>
            </c:strRef>
          </c:cat>
          <c:val>
            <c:numRef>
              <c:f>Sheet1!$B$4</c:f>
              <c:numCache>
                <c:formatCode>0%</c:formatCode>
                <c:ptCount val="1"/>
                <c:pt idx="0">
                  <c:v>0.48</c:v>
                </c:pt>
              </c:numCache>
            </c:numRef>
          </c:val>
          <c:extLst>
            <c:ext xmlns:c16="http://schemas.microsoft.com/office/drawing/2014/chart" uri="{C3380CC4-5D6E-409C-BE32-E72D297353CC}">
              <c16:uniqueId val="{00000000-5324-4143-9F2E-F5BC85A749E3}"/>
            </c:ext>
          </c:extLst>
        </c:ser>
        <c:ser>
          <c:idx val="1"/>
          <c:order val="1"/>
          <c:tx>
            <c:strRef>
              <c:f>Sheet1!$C$3</c:f>
              <c:strCache>
                <c:ptCount val="1"/>
                <c:pt idx="0">
                  <c:v>2024</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Sheet1!$A$4</c:f>
              <c:strCache>
                <c:ptCount val="1"/>
                <c:pt idx="0">
                  <c:v>Our work processes allow employees to be as productive as possible.</c:v>
                </c:pt>
              </c:strCache>
            </c:strRef>
          </c:cat>
          <c:val>
            <c:numRef>
              <c:f>Sheet1!$C$4</c:f>
              <c:numCache>
                <c:formatCode>0%</c:formatCode>
                <c:ptCount val="1"/>
                <c:pt idx="0">
                  <c:v>0.68</c:v>
                </c:pt>
              </c:numCache>
            </c:numRef>
          </c:val>
          <c:extLst>
            <c:ext xmlns:c16="http://schemas.microsoft.com/office/drawing/2014/chart" uri="{C3380CC4-5D6E-409C-BE32-E72D297353CC}">
              <c16:uniqueId val="{00000001-5324-4143-9F2E-F5BC85A749E3}"/>
            </c:ext>
          </c:extLst>
        </c:ser>
        <c:ser>
          <c:idx val="2"/>
          <c:order val="2"/>
          <c:tx>
            <c:strRef>
              <c:f>Sheet1!$D$3</c:f>
              <c:strCache>
                <c:ptCount val="1"/>
                <c:pt idx="0">
                  <c:v>2025</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Sheet1!$A$4</c:f>
              <c:strCache>
                <c:ptCount val="1"/>
                <c:pt idx="0">
                  <c:v>Our work processes allow employees to be as productive as possible.</c:v>
                </c:pt>
              </c:strCache>
            </c:strRef>
          </c:cat>
          <c:val>
            <c:numRef>
              <c:f>Sheet1!$D$4</c:f>
              <c:numCache>
                <c:formatCode>0%</c:formatCode>
                <c:ptCount val="1"/>
                <c:pt idx="0">
                  <c:v>0.59</c:v>
                </c:pt>
              </c:numCache>
            </c:numRef>
          </c:val>
          <c:extLst>
            <c:ext xmlns:c16="http://schemas.microsoft.com/office/drawing/2014/chart" uri="{C3380CC4-5D6E-409C-BE32-E72D297353CC}">
              <c16:uniqueId val="{00000002-5324-4143-9F2E-F5BC85A749E3}"/>
            </c:ext>
          </c:extLst>
        </c:ser>
        <c:dLbls>
          <c:dLblPos val="inEnd"/>
          <c:showLegendKey val="0"/>
          <c:showVal val="1"/>
          <c:showCatName val="0"/>
          <c:showSerName val="0"/>
          <c:showPercent val="0"/>
          <c:showBubbleSize val="0"/>
        </c:dLbls>
        <c:gapWidth val="100"/>
        <c:overlap val="-24"/>
        <c:axId val="965067312"/>
        <c:axId val="965070672"/>
      </c:barChart>
      <c:catAx>
        <c:axId val="965067312"/>
        <c:scaling>
          <c:orientation val="minMax"/>
        </c:scaling>
        <c:delete val="1"/>
        <c:axPos val="b"/>
        <c:numFmt formatCode="General" sourceLinked="1"/>
        <c:majorTickMark val="none"/>
        <c:minorTickMark val="none"/>
        <c:tickLblPos val="nextTo"/>
        <c:crossAx val="965070672"/>
        <c:crosses val="autoZero"/>
        <c:auto val="1"/>
        <c:lblAlgn val="ctr"/>
        <c:lblOffset val="100"/>
        <c:noMultiLvlLbl val="0"/>
      </c:catAx>
      <c:valAx>
        <c:axId val="965070672"/>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6506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8F9A8-57A7-674A-9BD0-A44C8FFEFBC0}"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7CF20-8BC9-3A43-B843-BCD6A2EF7574}" type="slidenum">
              <a:rPr lang="en-US" smtClean="0"/>
              <a:t>‹#›</a:t>
            </a:fld>
            <a:endParaRPr lang="en-US"/>
          </a:p>
        </p:txBody>
      </p:sp>
    </p:spTree>
    <p:extLst>
      <p:ext uri="{BB962C8B-B14F-4D97-AF65-F5344CB8AC3E}">
        <p14:creationId xmlns:p14="http://schemas.microsoft.com/office/powerpoint/2010/main" val="112732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when we receive our employee engagement survey data it feels a little like this – start, stop, continue, word clouds, percentiles, comments. So what can you do to make sense of this data and actually do something about it?</a:t>
            </a:r>
          </a:p>
          <a:p>
            <a:r>
              <a:rPr lang="en-US" dirty="0"/>
              <a:t>Division of Critical Care – data driven, concrete, skip the fluff division (not the folks who want to do meditation and attend wellness workshops)</a:t>
            </a:r>
          </a:p>
          <a:p>
            <a:r>
              <a:rPr lang="en-US" dirty="0"/>
              <a:t>Data came out about the time Kristi said she was done being the Wellness champion in the division; Critical Care folks just don’t respond to “wellness” </a:t>
            </a:r>
          </a:p>
          <a:p>
            <a:r>
              <a:rPr lang="en-US" dirty="0"/>
              <a:t>What if we could use the data to inform our wellness approach?</a:t>
            </a:r>
          </a:p>
          <a:p>
            <a:endParaRPr lang="en-US" dirty="0"/>
          </a:p>
        </p:txBody>
      </p:sp>
      <p:sp>
        <p:nvSpPr>
          <p:cNvPr id="4" name="Slide Number Placeholder 3"/>
          <p:cNvSpPr>
            <a:spLocks noGrp="1"/>
          </p:cNvSpPr>
          <p:nvPr>
            <p:ph type="sldNum" sz="quarter" idx="5"/>
          </p:nvPr>
        </p:nvSpPr>
        <p:spPr/>
        <p:txBody>
          <a:bodyPr/>
          <a:lstStyle/>
          <a:p>
            <a:fld id="{2C37CF20-8BC9-3A43-B843-BCD6A2EF7574}" type="slidenum">
              <a:rPr lang="en-US" smtClean="0"/>
              <a:t>3</a:t>
            </a:fld>
            <a:endParaRPr lang="en-US"/>
          </a:p>
        </p:txBody>
      </p:sp>
    </p:spTree>
    <p:extLst>
      <p:ext uri="{BB962C8B-B14F-4D97-AF65-F5344CB8AC3E}">
        <p14:creationId xmlns:p14="http://schemas.microsoft.com/office/powerpoint/2010/main" val="229682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jumped into the data and decided that the place to start was with the two worst scores</a:t>
            </a:r>
          </a:p>
          <a:p>
            <a:r>
              <a:rPr lang="en-US" dirty="0"/>
              <a:t>Wellness committee brainstormed and used ideas from previous institutions to create a division initiative to target both of these areas</a:t>
            </a:r>
          </a:p>
        </p:txBody>
      </p:sp>
      <p:sp>
        <p:nvSpPr>
          <p:cNvPr id="4" name="Slide Number Placeholder 3"/>
          <p:cNvSpPr>
            <a:spLocks noGrp="1"/>
          </p:cNvSpPr>
          <p:nvPr>
            <p:ph type="sldNum" sz="quarter" idx="5"/>
          </p:nvPr>
        </p:nvSpPr>
        <p:spPr/>
        <p:txBody>
          <a:bodyPr/>
          <a:lstStyle/>
          <a:p>
            <a:fld id="{2C37CF20-8BC9-3A43-B843-BCD6A2EF7574}" type="slidenum">
              <a:rPr lang="en-US" smtClean="0"/>
              <a:t>4</a:t>
            </a:fld>
            <a:endParaRPr lang="en-US"/>
          </a:p>
        </p:txBody>
      </p:sp>
    </p:spTree>
    <p:extLst>
      <p:ext uri="{BB962C8B-B14F-4D97-AF65-F5344CB8AC3E}">
        <p14:creationId xmlns:p14="http://schemas.microsoft.com/office/powerpoint/2010/main" val="159079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GEMs and Pebbles program was born</a:t>
            </a:r>
          </a:p>
          <a:p>
            <a:r>
              <a:rPr lang="en-US" dirty="0"/>
              <a:t>GEM – Going the Extra Mile</a:t>
            </a:r>
          </a:p>
          <a:p>
            <a:r>
              <a:rPr lang="en-US" dirty="0"/>
              <a:t>Pebble – frustration or annoyance that drives you crazy like a pebble in your shoe</a:t>
            </a:r>
          </a:p>
          <a:p>
            <a:r>
              <a:rPr lang="en-US" dirty="0"/>
              <a:t>Created form to fill out and put QR codes in offices, bathrooms, workspaces that allows for named or anonymous submissions</a:t>
            </a:r>
          </a:p>
          <a:p>
            <a:endParaRPr lang="en-US" dirty="0"/>
          </a:p>
        </p:txBody>
      </p:sp>
      <p:sp>
        <p:nvSpPr>
          <p:cNvPr id="4" name="Slide Number Placeholder 3"/>
          <p:cNvSpPr>
            <a:spLocks noGrp="1"/>
          </p:cNvSpPr>
          <p:nvPr>
            <p:ph type="sldNum" sz="quarter" idx="5"/>
          </p:nvPr>
        </p:nvSpPr>
        <p:spPr/>
        <p:txBody>
          <a:bodyPr/>
          <a:lstStyle/>
          <a:p>
            <a:fld id="{2C37CF20-8BC9-3A43-B843-BCD6A2EF7574}" type="slidenum">
              <a:rPr lang="en-US" smtClean="0"/>
              <a:t>5</a:t>
            </a:fld>
            <a:endParaRPr lang="en-US"/>
          </a:p>
        </p:txBody>
      </p:sp>
    </p:spTree>
    <p:extLst>
      <p:ext uri="{BB962C8B-B14F-4D97-AF65-F5344CB8AC3E}">
        <p14:creationId xmlns:p14="http://schemas.microsoft.com/office/powerpoint/2010/main" val="151059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let you review some of the GEMs and Pebbles that were received as I discuss what we did with the information</a:t>
            </a:r>
          </a:p>
          <a:p>
            <a:r>
              <a:rPr lang="en-US" dirty="0"/>
              <a:t>Pebbles: Monthly the PICU medical director and I meet to review and determine next steps: address within the division, escalate to department or hospital, acknowledge as unable to address</a:t>
            </a:r>
          </a:p>
          <a:p>
            <a:r>
              <a:rPr lang="en-US" dirty="0"/>
              <a:t>New pebbles with the plan for next steps or updates on old pebbles are listed in the division monthly newsletter for accountability</a:t>
            </a:r>
          </a:p>
          <a:p>
            <a:r>
              <a:rPr lang="en-US" dirty="0"/>
              <a:t>GEMs: Monthly new GEMs are reviewed and one GEM of the month is chosen to be highlighted with a small prize (Extra gum, stress ball, note). This is presented at division meeting and the submission is read aloud. All other GEMs for that month are listed in the monthly newsletter and put up on slides at the beginning of meetings throughout the month</a:t>
            </a:r>
          </a:p>
          <a:p>
            <a:r>
              <a:rPr lang="en-US" dirty="0"/>
              <a:t>Not just for physicians. APPs, admins, nurses, techs, research staff, etc.</a:t>
            </a:r>
          </a:p>
        </p:txBody>
      </p:sp>
      <p:sp>
        <p:nvSpPr>
          <p:cNvPr id="4" name="Slide Number Placeholder 3"/>
          <p:cNvSpPr>
            <a:spLocks noGrp="1"/>
          </p:cNvSpPr>
          <p:nvPr>
            <p:ph type="sldNum" sz="quarter" idx="5"/>
          </p:nvPr>
        </p:nvSpPr>
        <p:spPr/>
        <p:txBody>
          <a:bodyPr/>
          <a:lstStyle/>
          <a:p>
            <a:fld id="{2C37CF20-8BC9-3A43-B843-BCD6A2EF7574}" type="slidenum">
              <a:rPr lang="en-US" smtClean="0"/>
              <a:t>6</a:t>
            </a:fld>
            <a:endParaRPr lang="en-US"/>
          </a:p>
        </p:txBody>
      </p:sp>
    </p:spTree>
    <p:extLst>
      <p:ext uri="{BB962C8B-B14F-4D97-AF65-F5344CB8AC3E}">
        <p14:creationId xmlns:p14="http://schemas.microsoft.com/office/powerpoint/2010/main" val="426495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began in June 2024</a:t>
            </a:r>
          </a:p>
          <a:p>
            <a:r>
              <a:rPr lang="en-US" dirty="0"/>
              <a:t>Addressed – either we were able to address it in the division or it has been escalated and addressed at another level</a:t>
            </a:r>
          </a:p>
          <a:p>
            <a:r>
              <a:rPr lang="en-US" dirty="0"/>
              <a:t>In Process – escalated, working on it within the division, someone assigned</a:t>
            </a:r>
          </a:p>
          <a:p>
            <a:r>
              <a:rPr lang="en-US" dirty="0"/>
              <a:t>Not addressed – something we talked about but have no good way to make changes on – PARKING!</a:t>
            </a:r>
          </a:p>
        </p:txBody>
      </p:sp>
      <p:sp>
        <p:nvSpPr>
          <p:cNvPr id="4" name="Slide Number Placeholder 3"/>
          <p:cNvSpPr>
            <a:spLocks noGrp="1"/>
          </p:cNvSpPr>
          <p:nvPr>
            <p:ph type="sldNum" sz="quarter" idx="5"/>
          </p:nvPr>
        </p:nvSpPr>
        <p:spPr/>
        <p:txBody>
          <a:bodyPr/>
          <a:lstStyle/>
          <a:p>
            <a:fld id="{2C37CF20-8BC9-3A43-B843-BCD6A2EF7574}" type="slidenum">
              <a:rPr lang="en-US" smtClean="0"/>
              <a:t>7</a:t>
            </a:fld>
            <a:endParaRPr lang="en-US"/>
          </a:p>
        </p:txBody>
      </p:sp>
    </p:spTree>
    <p:extLst>
      <p:ext uri="{BB962C8B-B14F-4D97-AF65-F5344CB8AC3E}">
        <p14:creationId xmlns:p14="http://schemas.microsoft.com/office/powerpoint/2010/main" val="16612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Notable growth between 2023 and 2024 with some </a:t>
            </a:r>
            <a:r>
              <a:rPr lang="en-US" dirty="0" err="1"/>
              <a:t>dropoff</a:t>
            </a:r>
            <a:r>
              <a:rPr lang="en-US" dirty="0"/>
              <a:t> in 2025 but still remaining above the baseline</a:t>
            </a:r>
          </a:p>
          <a:p>
            <a:r>
              <a:rPr lang="en-US" dirty="0"/>
              <a:t>*Specifically of note for the questions on productivity, the hospital had implemented a new EMR the month before this survey came out</a:t>
            </a:r>
          </a:p>
          <a:p>
            <a:r>
              <a:rPr lang="en-US" dirty="0"/>
              <a:t>Determine if there is a more “meaningful” way to provide recognition that would keep that number higher</a:t>
            </a:r>
          </a:p>
          <a:p>
            <a:endParaRPr lang="en-US" dirty="0"/>
          </a:p>
        </p:txBody>
      </p:sp>
      <p:sp>
        <p:nvSpPr>
          <p:cNvPr id="4" name="Slide Number Placeholder 3"/>
          <p:cNvSpPr>
            <a:spLocks noGrp="1"/>
          </p:cNvSpPr>
          <p:nvPr>
            <p:ph type="sldNum" sz="quarter" idx="5"/>
          </p:nvPr>
        </p:nvSpPr>
        <p:spPr/>
        <p:txBody>
          <a:bodyPr/>
          <a:lstStyle/>
          <a:p>
            <a:fld id="{2C37CF20-8BC9-3A43-B843-BCD6A2EF7574}" type="slidenum">
              <a:rPr lang="en-US" smtClean="0"/>
              <a:t>8</a:t>
            </a:fld>
            <a:endParaRPr lang="en-US"/>
          </a:p>
        </p:txBody>
      </p:sp>
    </p:spTree>
    <p:extLst>
      <p:ext uri="{BB962C8B-B14F-4D97-AF65-F5344CB8AC3E}">
        <p14:creationId xmlns:p14="http://schemas.microsoft.com/office/powerpoint/2010/main" val="181397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 Care – also involved in this division and they heard about it from me and wanted to implement; </a:t>
            </a:r>
          </a:p>
          <a:p>
            <a:r>
              <a:rPr lang="en-US" dirty="0"/>
              <a:t>Heart Center – CICU physician is Wellness champion and shared this with them</a:t>
            </a:r>
          </a:p>
          <a:p>
            <a:r>
              <a:rPr lang="en-US" dirty="0"/>
              <a:t>Considerations:</a:t>
            </a:r>
          </a:p>
          <a:p>
            <a:r>
              <a:rPr lang="en-US" dirty="0"/>
              <a:t>Specifically about using employee engagement data</a:t>
            </a:r>
          </a:p>
          <a:p>
            <a:r>
              <a:rPr lang="en-US" dirty="0"/>
              <a:t>-Small divisions may not have the scores available due to number of people filling out the survey; worked extra hard in 2025 to get everyone to fill out survey so we could get data</a:t>
            </a:r>
          </a:p>
          <a:p>
            <a:r>
              <a:rPr lang="en-US" dirty="0"/>
              <a:t>-Large entities have to find ways to combine all the data to get an aggregate that represents the full group</a:t>
            </a:r>
          </a:p>
          <a:p>
            <a:r>
              <a:rPr lang="en-US" dirty="0"/>
              <a:t>Specifically about implementing GEMs and Pebbles program</a:t>
            </a:r>
          </a:p>
          <a:p>
            <a:r>
              <a:rPr lang="en-US" dirty="0"/>
              <a:t>-Complex divisions need to have a process in place to address pebbles and provide feedback on them to stakeholders for accountability</a:t>
            </a:r>
          </a:p>
        </p:txBody>
      </p:sp>
      <p:sp>
        <p:nvSpPr>
          <p:cNvPr id="4" name="Slide Number Placeholder 3"/>
          <p:cNvSpPr>
            <a:spLocks noGrp="1"/>
          </p:cNvSpPr>
          <p:nvPr>
            <p:ph type="sldNum" sz="quarter" idx="5"/>
          </p:nvPr>
        </p:nvSpPr>
        <p:spPr/>
        <p:txBody>
          <a:bodyPr/>
          <a:lstStyle/>
          <a:p>
            <a:fld id="{2C37CF20-8BC9-3A43-B843-BCD6A2EF7574}" type="slidenum">
              <a:rPr lang="en-US" smtClean="0"/>
              <a:t>9</a:t>
            </a:fld>
            <a:endParaRPr lang="en-US"/>
          </a:p>
        </p:txBody>
      </p:sp>
    </p:spTree>
    <p:extLst>
      <p:ext uri="{BB962C8B-B14F-4D97-AF65-F5344CB8AC3E}">
        <p14:creationId xmlns:p14="http://schemas.microsoft.com/office/powerpoint/2010/main" val="246298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7CF20-8BC9-3A43-B843-BCD6A2EF7574}" type="slidenum">
              <a:rPr lang="en-US" smtClean="0"/>
              <a:t>10</a:t>
            </a:fld>
            <a:endParaRPr lang="en-US"/>
          </a:p>
        </p:txBody>
      </p:sp>
    </p:spTree>
    <p:extLst>
      <p:ext uri="{BB962C8B-B14F-4D97-AF65-F5344CB8AC3E}">
        <p14:creationId xmlns:p14="http://schemas.microsoft.com/office/powerpoint/2010/main" val="23530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8EABD4-3FAC-C761-A825-AD96BBB1204C}"/>
              </a:ext>
            </a:extLst>
          </p:cNvPr>
          <p:cNvSpPr/>
          <p:nvPr userDrawn="1"/>
        </p:nvSpPr>
        <p:spPr>
          <a:xfrm>
            <a:off x="0" y="0"/>
            <a:ext cx="8208724"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282BE-C0D5-4401-EA52-CBC407DBC0C0}"/>
              </a:ext>
            </a:extLst>
          </p:cNvPr>
          <p:cNvSpPr>
            <a:spLocks noGrp="1"/>
          </p:cNvSpPr>
          <p:nvPr>
            <p:ph type="ctrTitle" hasCustomPrompt="1"/>
          </p:nvPr>
        </p:nvSpPr>
        <p:spPr>
          <a:xfrm>
            <a:off x="1186670" y="1122363"/>
            <a:ext cx="7222733" cy="2387600"/>
          </a:xfrm>
        </p:spPr>
        <p:txBody>
          <a:bodyPr anchor="b">
            <a:normAutofit/>
          </a:bodyPr>
          <a:lstStyle>
            <a:lvl1pPr algn="l">
              <a:defRPr sz="4800">
                <a:solidFill>
                  <a:schemeClr val="accent3"/>
                </a:solidFill>
              </a:defRPr>
            </a:lvl1pPr>
          </a:lstStyle>
          <a:p>
            <a:r>
              <a:rPr lang="en-US" dirty="0"/>
              <a:t>Presentation Title</a:t>
            </a:r>
          </a:p>
        </p:txBody>
      </p:sp>
      <p:sp>
        <p:nvSpPr>
          <p:cNvPr id="3" name="Subtitle 2">
            <a:extLst>
              <a:ext uri="{FF2B5EF4-FFF2-40B4-BE49-F238E27FC236}">
                <a16:creationId xmlns:a16="http://schemas.microsoft.com/office/drawing/2014/main" id="{3599AB76-149D-1989-136E-417B4B7BBCCB}"/>
              </a:ext>
            </a:extLst>
          </p:cNvPr>
          <p:cNvSpPr>
            <a:spLocks noGrp="1"/>
          </p:cNvSpPr>
          <p:nvPr>
            <p:ph type="subTitle" idx="1" hasCustomPrompt="1"/>
          </p:nvPr>
        </p:nvSpPr>
        <p:spPr>
          <a:xfrm>
            <a:off x="1186670" y="3602038"/>
            <a:ext cx="7222733" cy="1030288"/>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5" name="Footer Placeholder 4">
            <a:extLst>
              <a:ext uri="{FF2B5EF4-FFF2-40B4-BE49-F238E27FC236}">
                <a16:creationId xmlns:a16="http://schemas.microsoft.com/office/drawing/2014/main" id="{3BF393DF-4DEB-7914-3DC1-2E0B02F01E66}"/>
              </a:ext>
            </a:extLst>
          </p:cNvPr>
          <p:cNvSpPr>
            <a:spLocks noGrp="1"/>
          </p:cNvSpPr>
          <p:nvPr>
            <p:ph type="ftr" sz="quarter" idx="11"/>
          </p:nvPr>
        </p:nvSpPr>
        <p:spPr>
          <a:xfrm>
            <a:off x="1186670" y="6356350"/>
            <a:ext cx="4114800" cy="365125"/>
          </a:xfrm>
          <a:prstGeom prst="rect">
            <a:avLst/>
          </a:prstGeom>
        </p:spPr>
        <p:txBody>
          <a:bodyPr/>
          <a:lstStyle>
            <a:lvl1pPr algn="l">
              <a:defRPr sz="800"/>
            </a:lvl1pPr>
          </a:lstStyle>
          <a:p>
            <a:r>
              <a:rPr lang="en-US" dirty="0"/>
              <a:t>Confidential Property of Intermountain Health and U Health</a:t>
            </a:r>
          </a:p>
        </p:txBody>
      </p:sp>
      <p:pic>
        <p:nvPicPr>
          <p:cNvPr id="10" name="Picture 9" descr="A close up of logos&#10;&#10;Description automatically generated">
            <a:extLst>
              <a:ext uri="{FF2B5EF4-FFF2-40B4-BE49-F238E27FC236}">
                <a16:creationId xmlns:a16="http://schemas.microsoft.com/office/drawing/2014/main" id="{2090A119-3F40-0DBC-F563-CAE2B966D873}"/>
              </a:ext>
            </a:extLst>
          </p:cNvPr>
          <p:cNvPicPr>
            <a:picLocks noChangeAspect="1"/>
          </p:cNvPicPr>
          <p:nvPr userDrawn="1"/>
        </p:nvPicPr>
        <p:blipFill>
          <a:blip r:embed="rId2"/>
          <a:stretch>
            <a:fillRect/>
          </a:stretch>
        </p:blipFill>
        <p:spPr>
          <a:xfrm>
            <a:off x="8610600" y="2207017"/>
            <a:ext cx="3007957" cy="2443965"/>
          </a:xfrm>
          <a:prstGeom prst="rect">
            <a:avLst/>
          </a:prstGeom>
        </p:spPr>
      </p:pic>
      <p:sp>
        <p:nvSpPr>
          <p:cNvPr id="16" name="Text Placeholder 15">
            <a:extLst>
              <a:ext uri="{FF2B5EF4-FFF2-40B4-BE49-F238E27FC236}">
                <a16:creationId xmlns:a16="http://schemas.microsoft.com/office/drawing/2014/main" id="{7A194A95-B5DF-10C4-BBD1-ED02EF7D6F55}"/>
              </a:ext>
            </a:extLst>
          </p:cNvPr>
          <p:cNvSpPr>
            <a:spLocks noGrp="1"/>
          </p:cNvSpPr>
          <p:nvPr>
            <p:ph type="body" sz="quarter" idx="13" hasCustomPrompt="1"/>
          </p:nvPr>
        </p:nvSpPr>
        <p:spPr>
          <a:xfrm>
            <a:off x="1186795" y="4773613"/>
            <a:ext cx="7223125" cy="1104900"/>
          </a:xfrm>
        </p:spPr>
        <p:txBody>
          <a:bodyPr>
            <a:normAutofit/>
          </a:bodyPr>
          <a:lstStyle>
            <a:lvl1pPr marL="0" indent="0">
              <a:buFont typeface="+mj-lt"/>
              <a:buNone/>
              <a:defRPr sz="2000"/>
            </a:lvl1pPr>
          </a:lstStyle>
          <a:p>
            <a:pPr lvl="0"/>
            <a:r>
              <a:rPr lang="en-US" dirty="0"/>
              <a:t>Presenters Name</a:t>
            </a:r>
          </a:p>
        </p:txBody>
      </p:sp>
      <p:grpSp>
        <p:nvGrpSpPr>
          <p:cNvPr id="15" name="Group 14">
            <a:extLst>
              <a:ext uri="{FF2B5EF4-FFF2-40B4-BE49-F238E27FC236}">
                <a16:creationId xmlns:a16="http://schemas.microsoft.com/office/drawing/2014/main" id="{C2DE0C3C-87AD-A821-65E4-1ED44B90BECF}"/>
              </a:ext>
            </a:extLst>
          </p:cNvPr>
          <p:cNvGrpSpPr/>
          <p:nvPr userDrawn="1"/>
        </p:nvGrpSpPr>
        <p:grpSpPr>
          <a:xfrm>
            <a:off x="942793" y="2788920"/>
            <a:ext cx="95519" cy="1280160"/>
            <a:chOff x="1825000" y="2730674"/>
            <a:chExt cx="91482" cy="1387257"/>
          </a:xfrm>
        </p:grpSpPr>
        <p:sp>
          <p:nvSpPr>
            <p:cNvPr id="17" name="Rectangle 16">
              <a:extLst>
                <a:ext uri="{FF2B5EF4-FFF2-40B4-BE49-F238E27FC236}">
                  <a16:creationId xmlns:a16="http://schemas.microsoft.com/office/drawing/2014/main" id="{0F02310B-7CB6-F1A3-AFC4-5F58BD315CC4}"/>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101396-A5D9-4E51-1230-61C3479F4B75}"/>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894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12537-DB9B-D521-5D22-BD598A044ACA}"/>
              </a:ext>
            </a:extLst>
          </p:cNvPr>
          <p:cNvSpPr>
            <a:spLocks noGrp="1"/>
          </p:cNvSpPr>
          <p:nvPr>
            <p:ph type="pic" sz="quarter" idx="10" hasCustomPrompt="1"/>
          </p:nvPr>
        </p:nvSpPr>
        <p:spPr>
          <a:xfrm>
            <a:off x="0" y="0"/>
            <a:ext cx="12192000" cy="6080125"/>
          </a:xfrm>
        </p:spPr>
        <p:txBody>
          <a:bodyPr anchor="ctr">
            <a:normAutofit/>
          </a:bodyPr>
          <a:lstStyle>
            <a:lvl1pPr marL="0" indent="0" algn="ctr">
              <a:buNone/>
              <a:defRPr sz="1800"/>
            </a:lvl1pPr>
          </a:lstStyle>
          <a:p>
            <a:r>
              <a:rPr lang="en-US" dirty="0"/>
              <a:t>Add Image</a:t>
            </a:r>
          </a:p>
        </p:txBody>
      </p:sp>
      <p:pic>
        <p:nvPicPr>
          <p:cNvPr id="4" name="Picture 3" descr="A red and blue text on a black background&#10;&#10;Description automatically generated">
            <a:extLst>
              <a:ext uri="{FF2B5EF4-FFF2-40B4-BE49-F238E27FC236}">
                <a16:creationId xmlns:a16="http://schemas.microsoft.com/office/drawing/2014/main" id="{76554A0D-ECA3-E57E-16F4-A7E9B60461BC}"/>
              </a:ext>
            </a:extLst>
          </p:cNvPr>
          <p:cNvPicPr>
            <a:picLocks noChangeAspect="1"/>
          </p:cNvPicPr>
          <p:nvPr userDrawn="1"/>
        </p:nvPicPr>
        <p:blipFill>
          <a:blip r:embed="rId2"/>
          <a:stretch>
            <a:fillRect/>
          </a:stretch>
        </p:blipFill>
        <p:spPr>
          <a:xfrm>
            <a:off x="587680" y="6121400"/>
            <a:ext cx="2743200" cy="600075"/>
          </a:xfrm>
          <a:prstGeom prst="rect">
            <a:avLst/>
          </a:prstGeom>
        </p:spPr>
      </p:pic>
      <p:sp>
        <p:nvSpPr>
          <p:cNvPr id="6" name="Text Placeholder 5">
            <a:extLst>
              <a:ext uri="{FF2B5EF4-FFF2-40B4-BE49-F238E27FC236}">
                <a16:creationId xmlns:a16="http://schemas.microsoft.com/office/drawing/2014/main" id="{FE88C23C-75B0-693A-7CC7-1CEDB993A26B}"/>
              </a:ext>
            </a:extLst>
          </p:cNvPr>
          <p:cNvSpPr>
            <a:spLocks noGrp="1"/>
          </p:cNvSpPr>
          <p:nvPr>
            <p:ph type="body" sz="quarter" idx="11" hasCustomPrompt="1"/>
          </p:nvPr>
        </p:nvSpPr>
        <p:spPr>
          <a:xfrm>
            <a:off x="7381247" y="6318250"/>
            <a:ext cx="3846945" cy="403225"/>
          </a:xfrm>
        </p:spPr>
        <p:txBody>
          <a:bodyPr/>
          <a:lstStyle>
            <a:lvl1pPr marL="0" indent="0" algn="r">
              <a:buNone/>
              <a:defRPr sz="1800"/>
            </a:lvl1pPr>
          </a:lstStyle>
          <a:p>
            <a:pPr lvl="0"/>
            <a:r>
              <a:rPr lang="en-US" dirty="0"/>
              <a:t>Place caption here</a:t>
            </a:r>
          </a:p>
        </p:txBody>
      </p:sp>
      <p:grpSp>
        <p:nvGrpSpPr>
          <p:cNvPr id="2" name="Group 1">
            <a:extLst>
              <a:ext uri="{FF2B5EF4-FFF2-40B4-BE49-F238E27FC236}">
                <a16:creationId xmlns:a16="http://schemas.microsoft.com/office/drawing/2014/main" id="{2811BA47-0150-067A-E5EF-E0AD92E63D7C}"/>
              </a:ext>
            </a:extLst>
          </p:cNvPr>
          <p:cNvGrpSpPr/>
          <p:nvPr userDrawn="1"/>
        </p:nvGrpSpPr>
        <p:grpSpPr>
          <a:xfrm>
            <a:off x="11370849" y="6273278"/>
            <a:ext cx="45719" cy="403225"/>
            <a:chOff x="1825000" y="2730674"/>
            <a:chExt cx="91482" cy="1387257"/>
          </a:xfrm>
        </p:grpSpPr>
        <p:sp>
          <p:nvSpPr>
            <p:cNvPr id="5" name="Rectangle 4">
              <a:extLst>
                <a:ext uri="{FF2B5EF4-FFF2-40B4-BE49-F238E27FC236}">
                  <a16:creationId xmlns:a16="http://schemas.microsoft.com/office/drawing/2014/main" id="{E9F1C6E5-B90F-496C-89D9-C7BE3516C002}"/>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7931BD-C113-FA17-0FFA-3B6DA03E6E35}"/>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711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51B4-CFA4-04DC-466D-6B952ADF2F41}"/>
              </a:ext>
            </a:extLst>
          </p:cNvPr>
          <p:cNvSpPr>
            <a:spLocks noGrp="1"/>
          </p:cNvSpPr>
          <p:nvPr>
            <p:ph type="title"/>
          </p:nvPr>
        </p:nvSpPr>
        <p:spPr>
          <a:xfrm>
            <a:off x="839788" y="1144794"/>
            <a:ext cx="3932237" cy="912605"/>
          </a:xfr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152BDC-501C-DB2A-C528-D6C0BC7E1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DB993A-3A3C-2A95-67DC-E494E3406DD7}"/>
              </a:ext>
            </a:extLst>
          </p:cNvPr>
          <p:cNvSpPr>
            <a:spLocks noGrp="1"/>
          </p:cNvSpPr>
          <p:nvPr>
            <p:ph type="body" sz="half" idx="2"/>
          </p:nvPr>
        </p:nvSpPr>
        <p:spPr>
          <a:xfrm>
            <a:off x="839788" y="2244436"/>
            <a:ext cx="3932237" cy="3624552"/>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A3CF8F-5043-72B0-94F7-D002FDE73AA2}"/>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8" name="Picture 7" descr="A red and blue text on a black background&#10;&#10;Description automatically generated">
            <a:extLst>
              <a:ext uri="{FF2B5EF4-FFF2-40B4-BE49-F238E27FC236}">
                <a16:creationId xmlns:a16="http://schemas.microsoft.com/office/drawing/2014/main" id="{B96714B7-F2CD-1DAB-1D96-46848D4ECDAA}"/>
              </a:ext>
            </a:extLst>
          </p:cNvPr>
          <p:cNvPicPr>
            <a:picLocks noChangeAspect="1"/>
          </p:cNvPicPr>
          <p:nvPr userDrawn="1"/>
        </p:nvPicPr>
        <p:blipFill>
          <a:blip r:embed="rId2"/>
          <a:stretch>
            <a:fillRect/>
          </a:stretch>
        </p:blipFill>
        <p:spPr>
          <a:xfrm>
            <a:off x="587680" y="6121400"/>
            <a:ext cx="2743200" cy="600075"/>
          </a:xfrm>
          <a:prstGeom prst="rect">
            <a:avLst/>
          </a:prstGeom>
        </p:spPr>
      </p:pic>
      <p:grpSp>
        <p:nvGrpSpPr>
          <p:cNvPr id="14" name="Group 13">
            <a:extLst>
              <a:ext uri="{FF2B5EF4-FFF2-40B4-BE49-F238E27FC236}">
                <a16:creationId xmlns:a16="http://schemas.microsoft.com/office/drawing/2014/main" id="{90D64B58-496A-C1C6-168E-8ED70544EE8D}"/>
              </a:ext>
            </a:extLst>
          </p:cNvPr>
          <p:cNvGrpSpPr/>
          <p:nvPr userDrawn="1"/>
        </p:nvGrpSpPr>
        <p:grpSpPr>
          <a:xfrm>
            <a:off x="628709" y="1144795"/>
            <a:ext cx="101887" cy="457200"/>
            <a:chOff x="1825000" y="2730674"/>
            <a:chExt cx="91482" cy="1387257"/>
          </a:xfrm>
        </p:grpSpPr>
        <p:sp>
          <p:nvSpPr>
            <p:cNvPr id="15" name="Rectangle 14">
              <a:extLst>
                <a:ext uri="{FF2B5EF4-FFF2-40B4-BE49-F238E27FC236}">
                  <a16:creationId xmlns:a16="http://schemas.microsoft.com/office/drawing/2014/main" id="{BE2514E6-CC23-0043-AD08-55A13CF497DD}"/>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E9E6C7E-A279-3BCD-F583-6BD2B566A6F4}"/>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1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2431-3E42-2F16-E3B2-154BF3E68F80}"/>
              </a:ext>
            </a:extLst>
          </p:cNvPr>
          <p:cNvSpPr>
            <a:spLocks noGrp="1"/>
          </p:cNvSpPr>
          <p:nvPr>
            <p:ph type="title"/>
          </p:nvPr>
        </p:nvSpPr>
        <p:spPr>
          <a:xfrm>
            <a:off x="839788" y="1144794"/>
            <a:ext cx="3932237" cy="912605"/>
          </a:xfrm>
        </p:spPr>
        <p:txBody>
          <a:bodyPr anchor="t"/>
          <a:lstStyle>
            <a:lvl1pPr>
              <a:defRPr sz="3200">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EA06F4F-48C8-67E9-CF0A-C0DD39B680BC}"/>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3C964F-7DA3-C960-5E99-4BEB7487B438}"/>
              </a:ext>
            </a:extLst>
          </p:cNvPr>
          <p:cNvSpPr>
            <a:spLocks noGrp="1"/>
          </p:cNvSpPr>
          <p:nvPr>
            <p:ph type="body" sz="half" idx="2"/>
          </p:nvPr>
        </p:nvSpPr>
        <p:spPr>
          <a:xfrm>
            <a:off x="839788" y="2363190"/>
            <a:ext cx="3932237" cy="350579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0CAEBA-5CD4-0FC4-180C-361DB4C36A95}"/>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8" name="Picture 7" descr="A red and blue text on a black background&#10;&#10;Description automatically generated">
            <a:extLst>
              <a:ext uri="{FF2B5EF4-FFF2-40B4-BE49-F238E27FC236}">
                <a16:creationId xmlns:a16="http://schemas.microsoft.com/office/drawing/2014/main" id="{504AB024-D29A-C98E-5E1F-572B35C454E4}"/>
              </a:ext>
            </a:extLst>
          </p:cNvPr>
          <p:cNvPicPr>
            <a:picLocks noChangeAspect="1"/>
          </p:cNvPicPr>
          <p:nvPr userDrawn="1"/>
        </p:nvPicPr>
        <p:blipFill>
          <a:blip r:embed="rId2"/>
          <a:stretch>
            <a:fillRect/>
          </a:stretch>
        </p:blipFill>
        <p:spPr>
          <a:xfrm>
            <a:off x="587680" y="6121400"/>
            <a:ext cx="2743200" cy="600075"/>
          </a:xfrm>
          <a:prstGeom prst="rect">
            <a:avLst/>
          </a:prstGeom>
        </p:spPr>
      </p:pic>
      <p:grpSp>
        <p:nvGrpSpPr>
          <p:cNvPr id="20" name="Group 19">
            <a:extLst>
              <a:ext uri="{FF2B5EF4-FFF2-40B4-BE49-F238E27FC236}">
                <a16:creationId xmlns:a16="http://schemas.microsoft.com/office/drawing/2014/main" id="{63C58550-D68F-8835-16F9-3B6055E2E2EE}"/>
              </a:ext>
            </a:extLst>
          </p:cNvPr>
          <p:cNvGrpSpPr/>
          <p:nvPr userDrawn="1"/>
        </p:nvGrpSpPr>
        <p:grpSpPr>
          <a:xfrm>
            <a:off x="628709" y="1144795"/>
            <a:ext cx="101887" cy="457200"/>
            <a:chOff x="1825000" y="2730674"/>
            <a:chExt cx="91482" cy="1387257"/>
          </a:xfrm>
        </p:grpSpPr>
        <p:sp>
          <p:nvSpPr>
            <p:cNvPr id="21" name="Rectangle 20">
              <a:extLst>
                <a:ext uri="{FF2B5EF4-FFF2-40B4-BE49-F238E27FC236}">
                  <a16:creationId xmlns:a16="http://schemas.microsoft.com/office/drawing/2014/main" id="{B2F9A266-4D6F-BF50-7364-B244553E3477}"/>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1B3CED-A6E0-179F-2FF2-AB8DD4055FA4}"/>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036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82BE-C0D5-4401-EA52-CBC407DBC0C0}"/>
              </a:ext>
            </a:extLst>
          </p:cNvPr>
          <p:cNvSpPr>
            <a:spLocks noGrp="1"/>
          </p:cNvSpPr>
          <p:nvPr>
            <p:ph type="ctrTitle" hasCustomPrompt="1"/>
          </p:nvPr>
        </p:nvSpPr>
        <p:spPr>
          <a:xfrm>
            <a:off x="2124057" y="2281946"/>
            <a:ext cx="8345454" cy="1495095"/>
          </a:xfrm>
        </p:spPr>
        <p:txBody>
          <a:bodyPr anchor="b">
            <a:normAutofit/>
          </a:bodyPr>
          <a:lstStyle>
            <a:lvl1pPr algn="l">
              <a:defRPr sz="7200">
                <a:solidFill>
                  <a:schemeClr val="accent3"/>
                </a:solidFill>
              </a:defRPr>
            </a:lvl1pPr>
          </a:lstStyle>
          <a:p>
            <a:r>
              <a:rPr lang="en-US" dirty="0"/>
              <a:t>Heading</a:t>
            </a:r>
          </a:p>
        </p:txBody>
      </p:sp>
      <p:grpSp>
        <p:nvGrpSpPr>
          <p:cNvPr id="6" name="Group 5">
            <a:extLst>
              <a:ext uri="{FF2B5EF4-FFF2-40B4-BE49-F238E27FC236}">
                <a16:creationId xmlns:a16="http://schemas.microsoft.com/office/drawing/2014/main" id="{0451CDDA-EDAC-60B0-91D2-20FCE1F844F4}"/>
              </a:ext>
            </a:extLst>
          </p:cNvPr>
          <p:cNvGrpSpPr/>
          <p:nvPr userDrawn="1"/>
        </p:nvGrpSpPr>
        <p:grpSpPr>
          <a:xfrm>
            <a:off x="1852550" y="2683823"/>
            <a:ext cx="95519" cy="1093218"/>
            <a:chOff x="1825000" y="2730674"/>
            <a:chExt cx="91482" cy="1387257"/>
          </a:xfrm>
        </p:grpSpPr>
        <p:sp>
          <p:nvSpPr>
            <p:cNvPr id="7" name="Rectangle 6">
              <a:extLst>
                <a:ext uri="{FF2B5EF4-FFF2-40B4-BE49-F238E27FC236}">
                  <a16:creationId xmlns:a16="http://schemas.microsoft.com/office/drawing/2014/main" id="{531F3BE1-5A37-E100-DC35-1AB1A486442E}"/>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845D9A-8C8A-F23D-6544-A6C8BF8238C3}"/>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152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E722-FFCC-7998-483E-36D2F01DA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4092F-F74C-A557-0D87-26E25094A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369DE0-01D7-E819-B98F-15DD177EFA99}"/>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9" name="Picture 8" descr="A red and blue text on a black background&#10;&#10;Description automatically generated">
            <a:extLst>
              <a:ext uri="{FF2B5EF4-FFF2-40B4-BE49-F238E27FC236}">
                <a16:creationId xmlns:a16="http://schemas.microsoft.com/office/drawing/2014/main" id="{11A89E7A-39D0-C147-C440-185D02BE5406}"/>
              </a:ext>
            </a:extLst>
          </p:cNvPr>
          <p:cNvPicPr>
            <a:picLocks noChangeAspect="1"/>
          </p:cNvPicPr>
          <p:nvPr userDrawn="1"/>
        </p:nvPicPr>
        <p:blipFill>
          <a:blip r:embed="rId2"/>
          <a:stretch>
            <a:fillRect/>
          </a:stretch>
        </p:blipFill>
        <p:spPr>
          <a:xfrm>
            <a:off x="772860" y="6121400"/>
            <a:ext cx="2743200" cy="600075"/>
          </a:xfrm>
          <a:prstGeom prst="rect">
            <a:avLst/>
          </a:prstGeom>
        </p:spPr>
      </p:pic>
      <p:grpSp>
        <p:nvGrpSpPr>
          <p:cNvPr id="22" name="Group 21">
            <a:extLst>
              <a:ext uri="{FF2B5EF4-FFF2-40B4-BE49-F238E27FC236}">
                <a16:creationId xmlns:a16="http://schemas.microsoft.com/office/drawing/2014/main" id="{D4FC50B0-7B38-8257-BDE0-D67ED934ECFF}"/>
              </a:ext>
            </a:extLst>
          </p:cNvPr>
          <p:cNvGrpSpPr/>
          <p:nvPr userDrawn="1"/>
        </p:nvGrpSpPr>
        <p:grpSpPr>
          <a:xfrm>
            <a:off x="628709" y="799306"/>
            <a:ext cx="101887" cy="457200"/>
            <a:chOff x="1825000" y="2730674"/>
            <a:chExt cx="91482" cy="1387257"/>
          </a:xfrm>
        </p:grpSpPr>
        <p:sp>
          <p:nvSpPr>
            <p:cNvPr id="23" name="Rectangle 22">
              <a:extLst>
                <a:ext uri="{FF2B5EF4-FFF2-40B4-BE49-F238E27FC236}">
                  <a16:creationId xmlns:a16="http://schemas.microsoft.com/office/drawing/2014/main" id="{17A1D542-E38C-C615-216A-2B23686D967C}"/>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9B5E739-07B9-8977-7390-825492B84839}"/>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208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82BE-C0D5-4401-EA52-CBC407DBC0C0}"/>
              </a:ext>
            </a:extLst>
          </p:cNvPr>
          <p:cNvSpPr>
            <a:spLocks noGrp="1"/>
          </p:cNvSpPr>
          <p:nvPr>
            <p:ph type="ctrTitle" hasCustomPrompt="1"/>
          </p:nvPr>
        </p:nvSpPr>
        <p:spPr>
          <a:xfrm>
            <a:off x="2561112" y="1145350"/>
            <a:ext cx="9630888" cy="2387600"/>
          </a:xfrm>
        </p:spPr>
        <p:txBody>
          <a:bodyPr anchor="b">
            <a:normAutofit/>
          </a:bodyPr>
          <a:lstStyle>
            <a:lvl1pPr algn="l">
              <a:defRPr sz="4800">
                <a:solidFill>
                  <a:schemeClr val="accent3"/>
                </a:solidFill>
              </a:defRPr>
            </a:lvl1pPr>
          </a:lstStyle>
          <a:p>
            <a:r>
              <a:rPr lang="en-US" dirty="0"/>
              <a:t>Section Title</a:t>
            </a:r>
          </a:p>
        </p:txBody>
      </p:sp>
      <p:sp>
        <p:nvSpPr>
          <p:cNvPr id="3" name="Subtitle 2">
            <a:extLst>
              <a:ext uri="{FF2B5EF4-FFF2-40B4-BE49-F238E27FC236}">
                <a16:creationId xmlns:a16="http://schemas.microsoft.com/office/drawing/2014/main" id="{3599AB76-149D-1989-136E-417B4B7BBCCB}"/>
              </a:ext>
            </a:extLst>
          </p:cNvPr>
          <p:cNvSpPr>
            <a:spLocks noGrp="1"/>
          </p:cNvSpPr>
          <p:nvPr>
            <p:ph type="subTitle" idx="1" hasCustomPrompt="1"/>
          </p:nvPr>
        </p:nvSpPr>
        <p:spPr>
          <a:xfrm>
            <a:off x="2561112" y="3532950"/>
            <a:ext cx="9630888"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grpSp>
        <p:nvGrpSpPr>
          <p:cNvPr id="11" name="Group 10">
            <a:extLst>
              <a:ext uri="{FF2B5EF4-FFF2-40B4-BE49-F238E27FC236}">
                <a16:creationId xmlns:a16="http://schemas.microsoft.com/office/drawing/2014/main" id="{C8144B86-A163-A78B-0DEF-84DE4A376F20}"/>
              </a:ext>
            </a:extLst>
          </p:cNvPr>
          <p:cNvGrpSpPr/>
          <p:nvPr userDrawn="1"/>
        </p:nvGrpSpPr>
        <p:grpSpPr>
          <a:xfrm>
            <a:off x="2320610" y="2657751"/>
            <a:ext cx="95519" cy="1280160"/>
            <a:chOff x="1825000" y="2730674"/>
            <a:chExt cx="91482" cy="1387257"/>
          </a:xfrm>
        </p:grpSpPr>
        <p:sp>
          <p:nvSpPr>
            <p:cNvPr id="12" name="Rectangle 11">
              <a:extLst>
                <a:ext uri="{FF2B5EF4-FFF2-40B4-BE49-F238E27FC236}">
                  <a16:creationId xmlns:a16="http://schemas.microsoft.com/office/drawing/2014/main" id="{54177F26-30C8-6230-7EAB-DFCBBF309BA6}"/>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E73408-6A57-6C4C-629C-CC59C2D7A338}"/>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06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7498A3D-D806-2A99-A497-0A2DEF29567F}"/>
              </a:ext>
            </a:extLst>
          </p:cNvPr>
          <p:cNvSpPr>
            <a:spLocks noGrp="1"/>
          </p:cNvSpPr>
          <p:nvPr>
            <p:ph type="pic" sz="quarter" idx="13" hasCustomPrompt="1"/>
          </p:nvPr>
        </p:nvSpPr>
        <p:spPr>
          <a:xfrm>
            <a:off x="6662056" y="0"/>
            <a:ext cx="5529943" cy="6858000"/>
          </a:xfrm>
          <a:solidFill>
            <a:schemeClr val="accent6"/>
          </a:solidFill>
        </p:spPr>
        <p:txBody>
          <a:bodyPr anchor="ctr">
            <a:normAutofit/>
          </a:bodyPr>
          <a:lstStyle>
            <a:lvl1pPr marL="0" indent="0" algn="ctr">
              <a:buNone/>
              <a:defRPr sz="1800"/>
            </a:lvl1pPr>
          </a:lstStyle>
          <a:p>
            <a:r>
              <a:rPr lang="en-US" dirty="0"/>
              <a:t>Add Image</a:t>
            </a:r>
          </a:p>
        </p:txBody>
      </p:sp>
      <p:sp>
        <p:nvSpPr>
          <p:cNvPr id="2" name="Title 1">
            <a:extLst>
              <a:ext uri="{FF2B5EF4-FFF2-40B4-BE49-F238E27FC236}">
                <a16:creationId xmlns:a16="http://schemas.microsoft.com/office/drawing/2014/main" id="{785282BE-C0D5-4401-EA52-CBC407DBC0C0}"/>
              </a:ext>
            </a:extLst>
          </p:cNvPr>
          <p:cNvSpPr>
            <a:spLocks noGrp="1"/>
          </p:cNvSpPr>
          <p:nvPr>
            <p:ph type="ctrTitle" hasCustomPrompt="1"/>
          </p:nvPr>
        </p:nvSpPr>
        <p:spPr>
          <a:xfrm>
            <a:off x="1114470" y="1214438"/>
            <a:ext cx="5257699" cy="2387600"/>
          </a:xfrm>
        </p:spPr>
        <p:txBody>
          <a:bodyPr anchor="b">
            <a:normAutofit/>
          </a:bodyPr>
          <a:lstStyle>
            <a:lvl1pPr algn="l">
              <a:defRPr sz="4800">
                <a:solidFill>
                  <a:schemeClr val="accent3"/>
                </a:solidFill>
              </a:defRPr>
            </a:lvl1pPr>
          </a:lstStyle>
          <a:p>
            <a:r>
              <a:rPr lang="en-US" dirty="0"/>
              <a:t>Section Title</a:t>
            </a:r>
          </a:p>
        </p:txBody>
      </p:sp>
      <p:sp>
        <p:nvSpPr>
          <p:cNvPr id="3" name="Subtitle 2">
            <a:extLst>
              <a:ext uri="{FF2B5EF4-FFF2-40B4-BE49-F238E27FC236}">
                <a16:creationId xmlns:a16="http://schemas.microsoft.com/office/drawing/2014/main" id="{3599AB76-149D-1989-136E-417B4B7BBCCB}"/>
              </a:ext>
            </a:extLst>
          </p:cNvPr>
          <p:cNvSpPr>
            <a:spLocks noGrp="1"/>
          </p:cNvSpPr>
          <p:nvPr>
            <p:ph type="subTitle" idx="1" hasCustomPrompt="1"/>
          </p:nvPr>
        </p:nvSpPr>
        <p:spPr>
          <a:xfrm>
            <a:off x="1114470" y="3605853"/>
            <a:ext cx="5257699"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grpSp>
        <p:nvGrpSpPr>
          <p:cNvPr id="7" name="Group 6">
            <a:extLst>
              <a:ext uri="{FF2B5EF4-FFF2-40B4-BE49-F238E27FC236}">
                <a16:creationId xmlns:a16="http://schemas.microsoft.com/office/drawing/2014/main" id="{1342EB0E-2F80-BB85-CBE0-A1A5B367A035}"/>
              </a:ext>
            </a:extLst>
          </p:cNvPr>
          <p:cNvGrpSpPr/>
          <p:nvPr userDrawn="1"/>
        </p:nvGrpSpPr>
        <p:grpSpPr>
          <a:xfrm>
            <a:off x="914399" y="2817095"/>
            <a:ext cx="106183" cy="1223809"/>
            <a:chOff x="1825000" y="2730674"/>
            <a:chExt cx="91482" cy="1387257"/>
          </a:xfrm>
        </p:grpSpPr>
        <p:sp>
          <p:nvSpPr>
            <p:cNvPr id="9" name="Rectangle 8">
              <a:extLst>
                <a:ext uri="{FF2B5EF4-FFF2-40B4-BE49-F238E27FC236}">
                  <a16:creationId xmlns:a16="http://schemas.microsoft.com/office/drawing/2014/main" id="{95F3BCC2-8F0D-31B8-0E8A-AA7BEB7F77C5}"/>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F2A861-5789-9DE7-985B-D4056A4650CC}"/>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864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0EE7-5025-D796-D8F4-029B2B832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D5CCA-F54B-0863-5750-409F311C6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EFEF3F-4778-789D-619D-38EF7C5F9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82301AE-5136-A61A-718F-CB44C4765E98}"/>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11" name="Picture 10" descr="A red and blue text on a black background&#10;&#10;Description automatically generated">
            <a:extLst>
              <a:ext uri="{FF2B5EF4-FFF2-40B4-BE49-F238E27FC236}">
                <a16:creationId xmlns:a16="http://schemas.microsoft.com/office/drawing/2014/main" id="{444E5179-7CB0-555B-4DB4-82FBC97CA525}"/>
              </a:ext>
            </a:extLst>
          </p:cNvPr>
          <p:cNvPicPr>
            <a:picLocks noChangeAspect="1"/>
          </p:cNvPicPr>
          <p:nvPr userDrawn="1"/>
        </p:nvPicPr>
        <p:blipFill>
          <a:blip r:embed="rId2"/>
          <a:stretch>
            <a:fillRect/>
          </a:stretch>
        </p:blipFill>
        <p:spPr>
          <a:xfrm>
            <a:off x="587680" y="6121400"/>
            <a:ext cx="2743200" cy="600075"/>
          </a:xfrm>
          <a:prstGeom prst="rect">
            <a:avLst/>
          </a:prstGeom>
        </p:spPr>
      </p:pic>
      <p:grpSp>
        <p:nvGrpSpPr>
          <p:cNvPr id="23" name="Group 22">
            <a:extLst>
              <a:ext uri="{FF2B5EF4-FFF2-40B4-BE49-F238E27FC236}">
                <a16:creationId xmlns:a16="http://schemas.microsoft.com/office/drawing/2014/main" id="{5A05FB10-4FA6-9619-3587-5A9994F147DA}"/>
              </a:ext>
            </a:extLst>
          </p:cNvPr>
          <p:cNvGrpSpPr/>
          <p:nvPr userDrawn="1"/>
        </p:nvGrpSpPr>
        <p:grpSpPr>
          <a:xfrm>
            <a:off x="628709" y="799306"/>
            <a:ext cx="101887" cy="457200"/>
            <a:chOff x="1825000" y="2730674"/>
            <a:chExt cx="91482" cy="1387257"/>
          </a:xfrm>
        </p:grpSpPr>
        <p:sp>
          <p:nvSpPr>
            <p:cNvPr id="24" name="Rectangle 23">
              <a:extLst>
                <a:ext uri="{FF2B5EF4-FFF2-40B4-BE49-F238E27FC236}">
                  <a16:creationId xmlns:a16="http://schemas.microsoft.com/office/drawing/2014/main" id="{0367B40C-CBE3-A5D5-B8FD-EBDAD1A7CE22}"/>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0A8CB60-D132-E7E1-D66F-34CD258DBD27}"/>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729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E8B0D2-F9B6-5281-075F-BA68932D3039}"/>
              </a:ext>
            </a:extLst>
          </p:cNvPr>
          <p:cNvSpPr/>
          <p:nvPr userDrawn="1"/>
        </p:nvSpPr>
        <p:spPr>
          <a:xfrm>
            <a:off x="0" y="0"/>
            <a:ext cx="12192000" cy="288098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70EE7-5025-D796-D8F4-029B2B8324BE}"/>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F82301AE-5136-A61A-718F-CB44C4765E98}"/>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11" name="Picture 10" descr="A red and blue text on a black background&#10;&#10;Description automatically generated">
            <a:extLst>
              <a:ext uri="{FF2B5EF4-FFF2-40B4-BE49-F238E27FC236}">
                <a16:creationId xmlns:a16="http://schemas.microsoft.com/office/drawing/2014/main" id="{444E5179-7CB0-555B-4DB4-82FBC97CA525}"/>
              </a:ext>
            </a:extLst>
          </p:cNvPr>
          <p:cNvPicPr>
            <a:picLocks noChangeAspect="1"/>
          </p:cNvPicPr>
          <p:nvPr userDrawn="1"/>
        </p:nvPicPr>
        <p:blipFill>
          <a:blip r:embed="rId2"/>
          <a:stretch>
            <a:fillRect/>
          </a:stretch>
        </p:blipFill>
        <p:spPr>
          <a:xfrm>
            <a:off x="587680" y="6121400"/>
            <a:ext cx="2743200" cy="600075"/>
          </a:xfrm>
          <a:prstGeom prst="rect">
            <a:avLst/>
          </a:prstGeom>
        </p:spPr>
      </p:pic>
      <p:sp>
        <p:nvSpPr>
          <p:cNvPr id="6" name="Picture Placeholder 5">
            <a:extLst>
              <a:ext uri="{FF2B5EF4-FFF2-40B4-BE49-F238E27FC236}">
                <a16:creationId xmlns:a16="http://schemas.microsoft.com/office/drawing/2014/main" id="{B2909676-A78C-83E6-6E2A-55C603CEBB0C}"/>
              </a:ext>
            </a:extLst>
          </p:cNvPr>
          <p:cNvSpPr>
            <a:spLocks noGrp="1"/>
          </p:cNvSpPr>
          <p:nvPr>
            <p:ph type="pic" sz="quarter" idx="13" hasCustomPrompt="1"/>
          </p:nvPr>
        </p:nvSpPr>
        <p:spPr>
          <a:xfrm>
            <a:off x="838200" y="1829027"/>
            <a:ext cx="3318164" cy="2184400"/>
          </a:xfrm>
          <a:solidFill>
            <a:schemeClr val="bg1"/>
          </a:solidFill>
        </p:spPr>
        <p:txBody>
          <a:bodyPr anchor="ctr">
            <a:normAutofit/>
          </a:bodyPr>
          <a:lstStyle>
            <a:lvl1pPr marL="0" indent="0" algn="ctr">
              <a:buNone/>
              <a:defRPr sz="1800"/>
            </a:lvl1pPr>
          </a:lstStyle>
          <a:p>
            <a:r>
              <a:rPr lang="en-US" dirty="0"/>
              <a:t>Insert Image</a:t>
            </a:r>
          </a:p>
        </p:txBody>
      </p:sp>
      <p:sp>
        <p:nvSpPr>
          <p:cNvPr id="10" name="Picture Placeholder 5">
            <a:extLst>
              <a:ext uri="{FF2B5EF4-FFF2-40B4-BE49-F238E27FC236}">
                <a16:creationId xmlns:a16="http://schemas.microsoft.com/office/drawing/2014/main" id="{EFD08CE1-C825-8333-0EA7-A14D4DD9CF31}"/>
              </a:ext>
            </a:extLst>
          </p:cNvPr>
          <p:cNvSpPr>
            <a:spLocks noGrp="1"/>
          </p:cNvSpPr>
          <p:nvPr>
            <p:ph type="pic" sz="quarter" idx="14" hasCustomPrompt="1"/>
          </p:nvPr>
        </p:nvSpPr>
        <p:spPr>
          <a:xfrm>
            <a:off x="4436423" y="1829027"/>
            <a:ext cx="3318164" cy="2184400"/>
          </a:xfrm>
          <a:solidFill>
            <a:schemeClr val="bg1"/>
          </a:solidFill>
        </p:spPr>
        <p:txBody>
          <a:bodyPr anchor="ctr">
            <a:normAutofit/>
          </a:bodyPr>
          <a:lstStyle>
            <a:lvl1pPr marL="0" indent="0" algn="ctr">
              <a:buNone/>
              <a:defRPr sz="1800"/>
            </a:lvl1pPr>
          </a:lstStyle>
          <a:p>
            <a:r>
              <a:rPr lang="en-US" dirty="0"/>
              <a:t>Insert Image</a:t>
            </a:r>
          </a:p>
        </p:txBody>
      </p:sp>
      <p:sp>
        <p:nvSpPr>
          <p:cNvPr id="13" name="Picture Placeholder 5">
            <a:extLst>
              <a:ext uri="{FF2B5EF4-FFF2-40B4-BE49-F238E27FC236}">
                <a16:creationId xmlns:a16="http://schemas.microsoft.com/office/drawing/2014/main" id="{2DE6900B-1FA2-EE6E-B15A-489747FB5807}"/>
              </a:ext>
            </a:extLst>
          </p:cNvPr>
          <p:cNvSpPr>
            <a:spLocks noGrp="1"/>
          </p:cNvSpPr>
          <p:nvPr>
            <p:ph type="pic" sz="quarter" idx="15" hasCustomPrompt="1"/>
          </p:nvPr>
        </p:nvSpPr>
        <p:spPr>
          <a:xfrm>
            <a:off x="8022770" y="1829027"/>
            <a:ext cx="3318164" cy="2184400"/>
          </a:xfrm>
          <a:solidFill>
            <a:schemeClr val="bg1"/>
          </a:solidFill>
        </p:spPr>
        <p:txBody>
          <a:bodyPr anchor="ctr">
            <a:normAutofit/>
          </a:bodyPr>
          <a:lstStyle>
            <a:lvl1pPr marL="0" indent="0" algn="ctr">
              <a:buNone/>
              <a:defRPr sz="1800"/>
            </a:lvl1pPr>
          </a:lstStyle>
          <a:p>
            <a:r>
              <a:rPr lang="en-US" dirty="0"/>
              <a:t>Insert Image</a:t>
            </a:r>
          </a:p>
        </p:txBody>
      </p:sp>
      <p:sp>
        <p:nvSpPr>
          <p:cNvPr id="15" name="Text Placeholder 14">
            <a:extLst>
              <a:ext uri="{FF2B5EF4-FFF2-40B4-BE49-F238E27FC236}">
                <a16:creationId xmlns:a16="http://schemas.microsoft.com/office/drawing/2014/main" id="{E3122F39-3788-0339-8CBC-BE71A82B8140}"/>
              </a:ext>
            </a:extLst>
          </p:cNvPr>
          <p:cNvSpPr>
            <a:spLocks noGrp="1"/>
          </p:cNvSpPr>
          <p:nvPr>
            <p:ph type="body" sz="quarter" idx="16" hasCustomPrompt="1"/>
          </p:nvPr>
        </p:nvSpPr>
        <p:spPr>
          <a:xfrm>
            <a:off x="838200" y="4216400"/>
            <a:ext cx="3317875" cy="1744663"/>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a:t>
            </a:r>
            <a:r>
              <a:rPr lang="en-US" dirty="0" err="1"/>
              <a:t>porttitor</a:t>
            </a:r>
            <a:r>
              <a:rPr lang="en-US" dirty="0"/>
              <a:t> </a:t>
            </a:r>
            <a:r>
              <a:rPr lang="en-US" dirty="0" err="1"/>
              <a:t>congue</a:t>
            </a:r>
            <a:r>
              <a:rPr lang="en-US" dirty="0"/>
              <a:t>. </a:t>
            </a:r>
          </a:p>
          <a:p>
            <a:pPr lvl="0"/>
            <a:endParaRPr lang="en-US" dirty="0"/>
          </a:p>
        </p:txBody>
      </p:sp>
      <p:sp>
        <p:nvSpPr>
          <p:cNvPr id="16" name="Text Placeholder 14">
            <a:extLst>
              <a:ext uri="{FF2B5EF4-FFF2-40B4-BE49-F238E27FC236}">
                <a16:creationId xmlns:a16="http://schemas.microsoft.com/office/drawing/2014/main" id="{9F43EED5-196C-EA14-5535-B7063E167218}"/>
              </a:ext>
            </a:extLst>
          </p:cNvPr>
          <p:cNvSpPr>
            <a:spLocks noGrp="1"/>
          </p:cNvSpPr>
          <p:nvPr>
            <p:ph type="body" sz="quarter" idx="17" hasCustomPrompt="1"/>
          </p:nvPr>
        </p:nvSpPr>
        <p:spPr>
          <a:xfrm>
            <a:off x="4412673" y="4216400"/>
            <a:ext cx="3317875" cy="1744663"/>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a:t>
            </a:r>
            <a:r>
              <a:rPr lang="en-US" dirty="0" err="1"/>
              <a:t>porttitor</a:t>
            </a:r>
            <a:r>
              <a:rPr lang="en-US" dirty="0"/>
              <a:t> </a:t>
            </a:r>
            <a:r>
              <a:rPr lang="en-US" dirty="0" err="1"/>
              <a:t>congue</a:t>
            </a:r>
            <a:r>
              <a:rPr lang="en-US" dirty="0"/>
              <a:t>. </a:t>
            </a:r>
          </a:p>
          <a:p>
            <a:pPr lvl="0"/>
            <a:endParaRPr lang="en-US" dirty="0"/>
          </a:p>
        </p:txBody>
      </p:sp>
      <p:sp>
        <p:nvSpPr>
          <p:cNvPr id="17" name="Text Placeholder 14">
            <a:extLst>
              <a:ext uri="{FF2B5EF4-FFF2-40B4-BE49-F238E27FC236}">
                <a16:creationId xmlns:a16="http://schemas.microsoft.com/office/drawing/2014/main" id="{8E0354F8-0678-8F46-0BD0-7972E646CE2E}"/>
              </a:ext>
            </a:extLst>
          </p:cNvPr>
          <p:cNvSpPr>
            <a:spLocks noGrp="1"/>
          </p:cNvSpPr>
          <p:nvPr>
            <p:ph type="body" sz="quarter" idx="18" hasCustomPrompt="1"/>
          </p:nvPr>
        </p:nvSpPr>
        <p:spPr>
          <a:xfrm>
            <a:off x="8010896" y="4216400"/>
            <a:ext cx="3317875" cy="1744663"/>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a:t>
            </a:r>
            <a:r>
              <a:rPr lang="en-US" dirty="0" err="1"/>
              <a:t>porttitor</a:t>
            </a:r>
            <a:r>
              <a:rPr lang="en-US" dirty="0"/>
              <a:t> </a:t>
            </a:r>
            <a:r>
              <a:rPr lang="en-US" dirty="0" err="1"/>
              <a:t>congue</a:t>
            </a:r>
            <a:r>
              <a:rPr lang="en-US" dirty="0"/>
              <a:t>. </a:t>
            </a:r>
          </a:p>
          <a:p>
            <a:pPr lvl="0"/>
            <a:endParaRPr lang="en-US" dirty="0"/>
          </a:p>
        </p:txBody>
      </p:sp>
      <p:grpSp>
        <p:nvGrpSpPr>
          <p:cNvPr id="22" name="Group 21">
            <a:extLst>
              <a:ext uri="{FF2B5EF4-FFF2-40B4-BE49-F238E27FC236}">
                <a16:creationId xmlns:a16="http://schemas.microsoft.com/office/drawing/2014/main" id="{13BB47C1-C5BF-1F27-6672-57B85EE6B2BA}"/>
              </a:ext>
            </a:extLst>
          </p:cNvPr>
          <p:cNvGrpSpPr/>
          <p:nvPr userDrawn="1"/>
        </p:nvGrpSpPr>
        <p:grpSpPr>
          <a:xfrm>
            <a:off x="628709" y="799306"/>
            <a:ext cx="101887" cy="457200"/>
            <a:chOff x="1825000" y="2730674"/>
            <a:chExt cx="91482" cy="1387257"/>
          </a:xfrm>
        </p:grpSpPr>
        <p:sp>
          <p:nvSpPr>
            <p:cNvPr id="23" name="Rectangle 22">
              <a:extLst>
                <a:ext uri="{FF2B5EF4-FFF2-40B4-BE49-F238E27FC236}">
                  <a16:creationId xmlns:a16="http://schemas.microsoft.com/office/drawing/2014/main" id="{BE0423EE-C724-8C5E-091A-9B8EF6355A27}"/>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613A60-E97C-D49F-6053-A9CD72FD630B}"/>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573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732D-7F7A-3CAE-8340-69A0B08048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8699D-F314-C43C-3C6C-0A542116DA84}"/>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E2D1D-C0F9-BCC7-9BAF-BCFBFC1FC0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C4030-3173-0B88-6B9E-A5A602DA5CE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EF81C-9E7E-594E-29EA-DE0B0D8BE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25792F7-3E35-9A0E-684D-31F832CC04BE}"/>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11" name="Picture 10" descr="A red and blue text on a black background&#10;&#10;Description automatically generated">
            <a:extLst>
              <a:ext uri="{FF2B5EF4-FFF2-40B4-BE49-F238E27FC236}">
                <a16:creationId xmlns:a16="http://schemas.microsoft.com/office/drawing/2014/main" id="{58704E37-9725-029B-3114-29A7C64B517A}"/>
              </a:ext>
            </a:extLst>
          </p:cNvPr>
          <p:cNvPicPr>
            <a:picLocks noChangeAspect="1"/>
          </p:cNvPicPr>
          <p:nvPr userDrawn="1"/>
        </p:nvPicPr>
        <p:blipFill>
          <a:blip r:embed="rId2"/>
          <a:stretch>
            <a:fillRect/>
          </a:stretch>
        </p:blipFill>
        <p:spPr>
          <a:xfrm>
            <a:off x="587680" y="6121400"/>
            <a:ext cx="2743200" cy="600075"/>
          </a:xfrm>
          <a:prstGeom prst="rect">
            <a:avLst/>
          </a:prstGeom>
        </p:spPr>
      </p:pic>
      <p:grpSp>
        <p:nvGrpSpPr>
          <p:cNvPr id="22" name="Group 21">
            <a:extLst>
              <a:ext uri="{FF2B5EF4-FFF2-40B4-BE49-F238E27FC236}">
                <a16:creationId xmlns:a16="http://schemas.microsoft.com/office/drawing/2014/main" id="{921A6D4C-115C-AA39-C71C-2210936D85CF}"/>
              </a:ext>
            </a:extLst>
          </p:cNvPr>
          <p:cNvGrpSpPr/>
          <p:nvPr userDrawn="1"/>
        </p:nvGrpSpPr>
        <p:grpSpPr>
          <a:xfrm>
            <a:off x="628709" y="799306"/>
            <a:ext cx="101887" cy="457200"/>
            <a:chOff x="1825000" y="2730674"/>
            <a:chExt cx="91482" cy="1387257"/>
          </a:xfrm>
        </p:grpSpPr>
        <p:sp>
          <p:nvSpPr>
            <p:cNvPr id="23" name="Rectangle 22">
              <a:extLst>
                <a:ext uri="{FF2B5EF4-FFF2-40B4-BE49-F238E27FC236}">
                  <a16:creationId xmlns:a16="http://schemas.microsoft.com/office/drawing/2014/main" id="{45BDAE7D-3DF7-FDD4-642F-8D29D53ECA1D}"/>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F3FB257-D57D-1696-6B01-BE6FFE107CDF}"/>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96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56EE-8DD0-1208-0000-FDBD64A0096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2092C7A0-A626-2989-EAB6-544693E80B8D}"/>
              </a:ext>
            </a:extLst>
          </p:cNvPr>
          <p:cNvSpPr>
            <a:spLocks noGrp="1"/>
          </p:cNvSpPr>
          <p:nvPr>
            <p:ph type="sldNum" sz="quarter" idx="12"/>
          </p:nvPr>
        </p:nvSpPr>
        <p:spPr/>
        <p:txBody>
          <a:bodyPr/>
          <a:lstStyle/>
          <a:p>
            <a:fld id="{5A902E13-41D3-144E-82CB-818BCB816AD3}" type="slidenum">
              <a:rPr lang="en-US" smtClean="0"/>
              <a:t>‹#›</a:t>
            </a:fld>
            <a:endParaRPr lang="en-US"/>
          </a:p>
        </p:txBody>
      </p:sp>
      <p:pic>
        <p:nvPicPr>
          <p:cNvPr id="7" name="Picture 6" descr="A red and blue text on a black background&#10;&#10;Description automatically generated">
            <a:extLst>
              <a:ext uri="{FF2B5EF4-FFF2-40B4-BE49-F238E27FC236}">
                <a16:creationId xmlns:a16="http://schemas.microsoft.com/office/drawing/2014/main" id="{4751498C-CA9E-240D-1DF3-FBB338BFE84F}"/>
              </a:ext>
            </a:extLst>
          </p:cNvPr>
          <p:cNvPicPr>
            <a:picLocks noChangeAspect="1"/>
          </p:cNvPicPr>
          <p:nvPr userDrawn="1"/>
        </p:nvPicPr>
        <p:blipFill>
          <a:blip r:embed="rId2"/>
          <a:stretch>
            <a:fillRect/>
          </a:stretch>
        </p:blipFill>
        <p:spPr>
          <a:xfrm>
            <a:off x="587680" y="6121400"/>
            <a:ext cx="2743200" cy="600075"/>
          </a:xfrm>
          <a:prstGeom prst="rect">
            <a:avLst/>
          </a:prstGeom>
        </p:spPr>
      </p:pic>
      <p:grpSp>
        <p:nvGrpSpPr>
          <p:cNvPr id="18" name="Group 17">
            <a:extLst>
              <a:ext uri="{FF2B5EF4-FFF2-40B4-BE49-F238E27FC236}">
                <a16:creationId xmlns:a16="http://schemas.microsoft.com/office/drawing/2014/main" id="{542D5FEC-A698-31F9-008B-3BC95784ED88}"/>
              </a:ext>
            </a:extLst>
          </p:cNvPr>
          <p:cNvGrpSpPr/>
          <p:nvPr userDrawn="1"/>
        </p:nvGrpSpPr>
        <p:grpSpPr>
          <a:xfrm>
            <a:off x="628709" y="799306"/>
            <a:ext cx="101887" cy="457200"/>
            <a:chOff x="1825000" y="2730674"/>
            <a:chExt cx="91482" cy="1387257"/>
          </a:xfrm>
        </p:grpSpPr>
        <p:sp>
          <p:nvSpPr>
            <p:cNvPr id="19" name="Rectangle 18">
              <a:extLst>
                <a:ext uri="{FF2B5EF4-FFF2-40B4-BE49-F238E27FC236}">
                  <a16:creationId xmlns:a16="http://schemas.microsoft.com/office/drawing/2014/main" id="{C8471156-0A69-A3F5-0F2A-36B0C9C84CA4}"/>
                </a:ext>
              </a:extLst>
            </p:cNvPr>
            <p:cNvSpPr/>
            <p:nvPr userDrawn="1"/>
          </p:nvSpPr>
          <p:spPr>
            <a:xfrm>
              <a:off x="1825000" y="2730674"/>
              <a:ext cx="91482" cy="6983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E6FEED-03AD-84EF-6FDB-43329F73ADC1}"/>
                </a:ext>
              </a:extLst>
            </p:cNvPr>
            <p:cNvSpPr/>
            <p:nvPr userDrawn="1"/>
          </p:nvSpPr>
          <p:spPr>
            <a:xfrm>
              <a:off x="1825000" y="3419605"/>
              <a:ext cx="91482" cy="6983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27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5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D548B-7DDD-7812-C639-FEA23EF36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BAF82E-D1C8-B0D0-C8DC-DF006DF1B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F50FE76-0D69-B550-6DDD-E7630BAC4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5A902E13-41D3-144E-82CB-818BCB816AD3}" type="slidenum">
              <a:rPr lang="en-US" smtClean="0"/>
              <a:pPr/>
              <a:t>‹#›</a:t>
            </a:fld>
            <a:endParaRPr lang="en-US" dirty="0"/>
          </a:p>
        </p:txBody>
      </p:sp>
    </p:spTree>
    <p:extLst>
      <p:ext uri="{BB962C8B-B14F-4D97-AF65-F5344CB8AC3E}">
        <p14:creationId xmlns:p14="http://schemas.microsoft.com/office/powerpoint/2010/main" val="66956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8" r:id="rId4"/>
    <p:sldLayoutId id="2147483652" r:id="rId5"/>
    <p:sldLayoutId id="2147483659" r:id="rId6"/>
    <p:sldLayoutId id="2147483653" r:id="rId7"/>
    <p:sldLayoutId id="2147483654" r:id="rId8"/>
    <p:sldLayoutId id="2147483655" r:id="rId9"/>
    <p:sldLayoutId id="2147483660" r:id="rId10"/>
    <p:sldLayoutId id="2147483656" r:id="rId11"/>
    <p:sldLayoutId id="2147483657"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2E25D5-0892-1F13-9CD7-794D8DA1E49C}"/>
              </a:ext>
            </a:extLst>
          </p:cNvPr>
          <p:cNvSpPr>
            <a:spLocks noGrp="1"/>
          </p:cNvSpPr>
          <p:nvPr>
            <p:ph type="ctrTitle"/>
          </p:nvPr>
        </p:nvSpPr>
        <p:spPr>
          <a:xfrm>
            <a:off x="1186670" y="1122363"/>
            <a:ext cx="7222733" cy="2387600"/>
          </a:xfrm>
        </p:spPr>
        <p:txBody>
          <a:bodyPr/>
          <a:lstStyle/>
          <a:p>
            <a:r>
              <a:rPr lang="en-US" dirty="0"/>
              <a:t>GEMs and Pebbles:</a:t>
            </a:r>
          </a:p>
        </p:txBody>
      </p:sp>
      <p:sp>
        <p:nvSpPr>
          <p:cNvPr id="7" name="Subtitle 6">
            <a:extLst>
              <a:ext uri="{FF2B5EF4-FFF2-40B4-BE49-F238E27FC236}">
                <a16:creationId xmlns:a16="http://schemas.microsoft.com/office/drawing/2014/main" id="{C5753A3A-F7A9-0297-20AD-A99343F1D7C2}"/>
              </a:ext>
            </a:extLst>
          </p:cNvPr>
          <p:cNvSpPr>
            <a:spLocks noGrp="1"/>
          </p:cNvSpPr>
          <p:nvPr>
            <p:ph type="subTitle" idx="1"/>
          </p:nvPr>
        </p:nvSpPr>
        <p:spPr>
          <a:xfrm>
            <a:off x="1186670" y="3602038"/>
            <a:ext cx="7222733" cy="1030288"/>
          </a:xfrm>
        </p:spPr>
        <p:txBody>
          <a:bodyPr/>
          <a:lstStyle/>
          <a:p>
            <a:r>
              <a:rPr lang="en-US" dirty="0"/>
              <a:t>Where Employee Engagement Data Meets Action</a:t>
            </a:r>
          </a:p>
        </p:txBody>
      </p:sp>
      <p:sp>
        <p:nvSpPr>
          <p:cNvPr id="8" name="Text Placeholder 7">
            <a:extLst>
              <a:ext uri="{FF2B5EF4-FFF2-40B4-BE49-F238E27FC236}">
                <a16:creationId xmlns:a16="http://schemas.microsoft.com/office/drawing/2014/main" id="{AF77C9C6-702D-C762-4AE4-87653AAC6B8B}"/>
              </a:ext>
            </a:extLst>
          </p:cNvPr>
          <p:cNvSpPr>
            <a:spLocks noGrp="1"/>
          </p:cNvSpPr>
          <p:nvPr>
            <p:ph type="body" sz="quarter" idx="13"/>
          </p:nvPr>
        </p:nvSpPr>
        <p:spPr>
          <a:xfrm>
            <a:off x="1186795" y="4773613"/>
            <a:ext cx="7223125" cy="1104900"/>
          </a:xfrm>
        </p:spPr>
        <p:txBody>
          <a:bodyPr/>
          <a:lstStyle/>
          <a:p>
            <a:r>
              <a:rPr lang="en-US" dirty="0"/>
              <a:t>Julia Evans, MA, OTR/L, MBA</a:t>
            </a:r>
          </a:p>
        </p:txBody>
      </p:sp>
    </p:spTree>
    <p:extLst>
      <p:ext uri="{BB962C8B-B14F-4D97-AF65-F5344CB8AC3E}">
        <p14:creationId xmlns:p14="http://schemas.microsoft.com/office/powerpoint/2010/main" val="104694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E0B4-CFE8-C8F4-F698-767ED74DF7C6}"/>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5854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C558-49AC-A67F-5B86-6C6515F17F8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FD15F22-13EE-6D03-5A88-DF17342CF18E}"/>
              </a:ext>
            </a:extLst>
          </p:cNvPr>
          <p:cNvSpPr>
            <a:spLocks noGrp="1"/>
          </p:cNvSpPr>
          <p:nvPr>
            <p:ph idx="1"/>
          </p:nvPr>
        </p:nvSpPr>
        <p:spPr/>
        <p:txBody>
          <a:bodyPr/>
          <a:lstStyle/>
          <a:p>
            <a:pPr marL="0" marR="0" indent="0">
              <a:spcBef>
                <a:spcPts val="0"/>
              </a:spcBef>
              <a:spcAft>
                <a:spcPts val="0"/>
              </a:spcAft>
              <a:buNone/>
            </a:pPr>
            <a:r>
              <a:rPr lang="en-US" sz="2800" dirty="0">
                <a:solidFill>
                  <a:schemeClr val="tx1"/>
                </a:solidFill>
                <a:latin typeface="ABC Social" panose="020B0504040202060203" pitchFamily="34" charset="77"/>
              </a:rPr>
              <a:t>1) Explain how employee engagement survey data can be translated into actionable insights that guide program development and organizational culture initiatives.</a:t>
            </a:r>
          </a:p>
          <a:p>
            <a:pPr marL="0" marR="0" indent="0">
              <a:spcBef>
                <a:spcPts val="0"/>
              </a:spcBef>
              <a:spcAft>
                <a:spcPts val="0"/>
              </a:spcAft>
              <a:buNone/>
            </a:pPr>
            <a:endParaRPr lang="en-US" sz="2800" dirty="0">
              <a:solidFill>
                <a:schemeClr val="tx1"/>
              </a:solidFill>
              <a:latin typeface="ABC Social" panose="020B0504040202060203" pitchFamily="34" charset="77"/>
            </a:endParaRPr>
          </a:p>
          <a:p>
            <a:pPr marL="0" marR="0" indent="0">
              <a:spcBef>
                <a:spcPts val="0"/>
              </a:spcBef>
              <a:spcAft>
                <a:spcPts val="0"/>
              </a:spcAft>
              <a:buNone/>
            </a:pPr>
            <a:r>
              <a:rPr lang="en-US" sz="2800" dirty="0">
                <a:solidFill>
                  <a:schemeClr val="tx1"/>
                </a:solidFill>
                <a:latin typeface="ABC Social" panose="020B0504040202060203" pitchFamily="34" charset="77"/>
              </a:rPr>
              <a:t>2) Describe the design and purpose of the GEMs &amp; Pebbles program and how it impacted specific employee engagement scores.</a:t>
            </a:r>
          </a:p>
          <a:p>
            <a:pPr marL="0" marR="0" indent="0">
              <a:spcBef>
                <a:spcPts val="0"/>
              </a:spcBef>
              <a:spcAft>
                <a:spcPts val="0"/>
              </a:spcAft>
              <a:buNone/>
            </a:pPr>
            <a:endParaRPr lang="en-US" sz="2800" dirty="0">
              <a:solidFill>
                <a:schemeClr val="tx1"/>
              </a:solidFill>
              <a:latin typeface="ABC Social" panose="020B0504040202060203" pitchFamily="34" charset="77"/>
            </a:endParaRPr>
          </a:p>
          <a:p>
            <a:pPr marL="0" marR="0" indent="0">
              <a:spcBef>
                <a:spcPts val="0"/>
              </a:spcBef>
              <a:spcAft>
                <a:spcPts val="0"/>
              </a:spcAft>
              <a:buNone/>
            </a:pPr>
            <a:r>
              <a:rPr lang="en-US" sz="2800" dirty="0">
                <a:solidFill>
                  <a:schemeClr val="tx1"/>
                </a:solidFill>
                <a:latin typeface="ABC Social" panose="020B0504040202060203" pitchFamily="34" charset="77"/>
              </a:rPr>
              <a:t>3) Assess strategies for scaling the GEMs &amp; Pebbles program to additional divisions.</a:t>
            </a:r>
          </a:p>
          <a:p>
            <a:pPr lvl="2"/>
            <a:endParaRPr lang="en-US" dirty="0"/>
          </a:p>
        </p:txBody>
      </p:sp>
    </p:spTree>
    <p:extLst>
      <p:ext uri="{BB962C8B-B14F-4D97-AF65-F5344CB8AC3E}">
        <p14:creationId xmlns:p14="http://schemas.microsoft.com/office/powerpoint/2010/main" val="235246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F4FA88-4C03-3263-A504-124F251D0CED}"/>
              </a:ext>
            </a:extLst>
          </p:cNvPr>
          <p:cNvPicPr>
            <a:picLocks noChangeAspect="1"/>
          </p:cNvPicPr>
          <p:nvPr/>
        </p:nvPicPr>
        <p:blipFill>
          <a:blip r:embed="rId3"/>
          <a:stretch>
            <a:fillRect/>
          </a:stretch>
        </p:blipFill>
        <p:spPr>
          <a:xfrm>
            <a:off x="2522217" y="3038875"/>
            <a:ext cx="7044175" cy="940942"/>
          </a:xfrm>
          <a:prstGeom prst="rect">
            <a:avLst/>
          </a:prstGeom>
        </p:spPr>
      </p:pic>
      <p:pic>
        <p:nvPicPr>
          <p:cNvPr id="5" name="Content Placeholder 4">
            <a:extLst>
              <a:ext uri="{FF2B5EF4-FFF2-40B4-BE49-F238E27FC236}">
                <a16:creationId xmlns:a16="http://schemas.microsoft.com/office/drawing/2014/main" id="{B946575C-46A7-3678-D269-CD1874825E1E}"/>
              </a:ext>
            </a:extLst>
          </p:cNvPr>
          <p:cNvPicPr>
            <a:picLocks noGrp="1" noChangeAspect="1"/>
          </p:cNvPicPr>
          <p:nvPr>
            <p:ph idx="1"/>
          </p:nvPr>
        </p:nvPicPr>
        <p:blipFill>
          <a:blip r:embed="rId4"/>
          <a:stretch>
            <a:fillRect/>
          </a:stretch>
        </p:blipFill>
        <p:spPr>
          <a:xfrm>
            <a:off x="1244600" y="714986"/>
            <a:ext cx="10515600" cy="2323889"/>
          </a:xfrm>
        </p:spPr>
      </p:pic>
      <p:pic>
        <p:nvPicPr>
          <p:cNvPr id="7" name="Picture 6">
            <a:extLst>
              <a:ext uri="{FF2B5EF4-FFF2-40B4-BE49-F238E27FC236}">
                <a16:creationId xmlns:a16="http://schemas.microsoft.com/office/drawing/2014/main" id="{42C88077-8E35-47AD-977E-78DAFCBB18F9}"/>
              </a:ext>
            </a:extLst>
          </p:cNvPr>
          <p:cNvPicPr>
            <a:picLocks noChangeAspect="1"/>
          </p:cNvPicPr>
          <p:nvPr/>
        </p:nvPicPr>
        <p:blipFill>
          <a:blip r:embed="rId5"/>
          <a:stretch>
            <a:fillRect/>
          </a:stretch>
        </p:blipFill>
        <p:spPr>
          <a:xfrm rot="1666342">
            <a:off x="738184" y="3488010"/>
            <a:ext cx="5129429" cy="1829008"/>
          </a:xfrm>
          <a:prstGeom prst="rect">
            <a:avLst/>
          </a:prstGeom>
        </p:spPr>
      </p:pic>
      <p:pic>
        <p:nvPicPr>
          <p:cNvPr id="15" name="Picture 14">
            <a:extLst>
              <a:ext uri="{FF2B5EF4-FFF2-40B4-BE49-F238E27FC236}">
                <a16:creationId xmlns:a16="http://schemas.microsoft.com/office/drawing/2014/main" id="{9427B12D-6CD0-E856-3947-0DFC4610F874}"/>
              </a:ext>
            </a:extLst>
          </p:cNvPr>
          <p:cNvPicPr>
            <a:picLocks noChangeAspect="1"/>
          </p:cNvPicPr>
          <p:nvPr/>
        </p:nvPicPr>
        <p:blipFill>
          <a:blip r:embed="rId6"/>
          <a:stretch>
            <a:fillRect/>
          </a:stretch>
        </p:blipFill>
        <p:spPr>
          <a:xfrm>
            <a:off x="2438395" y="1916185"/>
            <a:ext cx="2124371" cy="752580"/>
          </a:xfrm>
          <a:prstGeom prst="rect">
            <a:avLst/>
          </a:prstGeom>
        </p:spPr>
      </p:pic>
      <p:pic>
        <p:nvPicPr>
          <p:cNvPr id="19" name="Picture 18">
            <a:extLst>
              <a:ext uri="{FF2B5EF4-FFF2-40B4-BE49-F238E27FC236}">
                <a16:creationId xmlns:a16="http://schemas.microsoft.com/office/drawing/2014/main" id="{795D99EB-1120-991F-0079-DC3C3A0BEBA5}"/>
              </a:ext>
            </a:extLst>
          </p:cNvPr>
          <p:cNvPicPr>
            <a:picLocks noChangeAspect="1"/>
          </p:cNvPicPr>
          <p:nvPr/>
        </p:nvPicPr>
        <p:blipFill>
          <a:blip r:embed="rId7"/>
          <a:stretch>
            <a:fillRect/>
          </a:stretch>
        </p:blipFill>
        <p:spPr>
          <a:xfrm rot="1934822">
            <a:off x="8704490" y="1861560"/>
            <a:ext cx="1362265" cy="685896"/>
          </a:xfrm>
          <a:prstGeom prst="rect">
            <a:avLst/>
          </a:prstGeom>
        </p:spPr>
      </p:pic>
      <p:pic>
        <p:nvPicPr>
          <p:cNvPr id="21" name="Picture 20">
            <a:extLst>
              <a:ext uri="{FF2B5EF4-FFF2-40B4-BE49-F238E27FC236}">
                <a16:creationId xmlns:a16="http://schemas.microsoft.com/office/drawing/2014/main" id="{57F9EEDB-96BE-B71C-541B-2B18EEB3CBC1}"/>
              </a:ext>
            </a:extLst>
          </p:cNvPr>
          <p:cNvPicPr>
            <a:picLocks noChangeAspect="1"/>
          </p:cNvPicPr>
          <p:nvPr/>
        </p:nvPicPr>
        <p:blipFill>
          <a:blip r:embed="rId8"/>
          <a:stretch>
            <a:fillRect/>
          </a:stretch>
        </p:blipFill>
        <p:spPr>
          <a:xfrm rot="20065067">
            <a:off x="9391181" y="5570032"/>
            <a:ext cx="2572109" cy="609685"/>
          </a:xfrm>
          <a:prstGeom prst="rect">
            <a:avLst/>
          </a:prstGeom>
        </p:spPr>
      </p:pic>
      <p:pic>
        <p:nvPicPr>
          <p:cNvPr id="11" name="Picture 10">
            <a:extLst>
              <a:ext uri="{FF2B5EF4-FFF2-40B4-BE49-F238E27FC236}">
                <a16:creationId xmlns:a16="http://schemas.microsoft.com/office/drawing/2014/main" id="{A584003D-CEDE-6DF9-3F23-46178E53D05D}"/>
              </a:ext>
            </a:extLst>
          </p:cNvPr>
          <p:cNvPicPr>
            <a:picLocks noChangeAspect="1"/>
          </p:cNvPicPr>
          <p:nvPr/>
        </p:nvPicPr>
        <p:blipFill>
          <a:blip r:embed="rId9"/>
          <a:stretch>
            <a:fillRect/>
          </a:stretch>
        </p:blipFill>
        <p:spPr>
          <a:xfrm rot="20203985">
            <a:off x="4897064" y="3596676"/>
            <a:ext cx="6987415" cy="1865726"/>
          </a:xfrm>
          <a:prstGeom prst="rect">
            <a:avLst/>
          </a:prstGeom>
        </p:spPr>
      </p:pic>
      <p:pic>
        <p:nvPicPr>
          <p:cNvPr id="23" name="Picture 22">
            <a:extLst>
              <a:ext uri="{FF2B5EF4-FFF2-40B4-BE49-F238E27FC236}">
                <a16:creationId xmlns:a16="http://schemas.microsoft.com/office/drawing/2014/main" id="{E4EF07B1-E3C9-A823-59E6-5B7DCF834287}"/>
              </a:ext>
            </a:extLst>
          </p:cNvPr>
          <p:cNvPicPr>
            <a:picLocks noChangeAspect="1"/>
          </p:cNvPicPr>
          <p:nvPr/>
        </p:nvPicPr>
        <p:blipFill>
          <a:blip r:embed="rId10"/>
          <a:stretch>
            <a:fillRect/>
          </a:stretch>
        </p:blipFill>
        <p:spPr>
          <a:xfrm>
            <a:off x="5199865" y="804059"/>
            <a:ext cx="2546864" cy="2041883"/>
          </a:xfrm>
          <a:prstGeom prst="rect">
            <a:avLst/>
          </a:prstGeom>
        </p:spPr>
      </p:pic>
      <p:sp>
        <p:nvSpPr>
          <p:cNvPr id="24" name="TextBox 23">
            <a:extLst>
              <a:ext uri="{FF2B5EF4-FFF2-40B4-BE49-F238E27FC236}">
                <a16:creationId xmlns:a16="http://schemas.microsoft.com/office/drawing/2014/main" id="{9413D4B3-7B77-70D6-A879-4066AF795E65}"/>
              </a:ext>
            </a:extLst>
          </p:cNvPr>
          <p:cNvSpPr txBox="1"/>
          <p:nvPr/>
        </p:nvSpPr>
        <p:spPr>
          <a:xfrm>
            <a:off x="2379249" y="1905506"/>
            <a:ext cx="7238094" cy="3046988"/>
          </a:xfrm>
          <a:prstGeom prst="rect">
            <a:avLst/>
          </a:prstGeom>
          <a:solidFill>
            <a:schemeClr val="accent1">
              <a:lumMod val="90000"/>
              <a:lumOff val="10000"/>
            </a:schemeClr>
          </a:solidFill>
          <a:effectLst>
            <a:outerShdw blurRad="50800" dist="38100" dir="5400000" algn="t" rotWithShape="0">
              <a:prstClr val="black">
                <a:alpha val="40000"/>
              </a:prstClr>
            </a:outerShdw>
          </a:effectLst>
        </p:spPr>
        <p:txBody>
          <a:bodyPr wrap="square" rtlCol="0">
            <a:spAutoFit/>
          </a:bodyPr>
          <a:lstStyle/>
          <a:p>
            <a:pPr algn="ctr"/>
            <a:r>
              <a:rPr lang="en-US" sz="9600" dirty="0">
                <a:solidFill>
                  <a:schemeClr val="accent2"/>
                </a:solidFill>
              </a:rPr>
              <a:t>What do you do next??</a:t>
            </a:r>
          </a:p>
        </p:txBody>
      </p:sp>
    </p:spTree>
    <p:extLst>
      <p:ext uri="{BB962C8B-B14F-4D97-AF65-F5344CB8AC3E}">
        <p14:creationId xmlns:p14="http://schemas.microsoft.com/office/powerpoint/2010/main" val="37525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C558-49AC-A67F-5B86-6C6515F17F8D}"/>
              </a:ext>
            </a:extLst>
          </p:cNvPr>
          <p:cNvSpPr>
            <a:spLocks noGrp="1"/>
          </p:cNvSpPr>
          <p:nvPr>
            <p:ph type="title"/>
          </p:nvPr>
        </p:nvSpPr>
        <p:spPr/>
        <p:txBody>
          <a:bodyPr/>
          <a:lstStyle/>
          <a:p>
            <a:r>
              <a:rPr lang="en-US" dirty="0"/>
              <a:t>2023 Critical Care Bottom 2 Responses</a:t>
            </a:r>
          </a:p>
        </p:txBody>
      </p:sp>
      <p:pic>
        <p:nvPicPr>
          <p:cNvPr id="5" name="Content Placeholder 4">
            <a:extLst>
              <a:ext uri="{FF2B5EF4-FFF2-40B4-BE49-F238E27FC236}">
                <a16:creationId xmlns:a16="http://schemas.microsoft.com/office/drawing/2014/main" id="{0119802B-7B4D-158C-EF9D-7B42F746A608}"/>
              </a:ext>
            </a:extLst>
          </p:cNvPr>
          <p:cNvPicPr>
            <a:picLocks noGrp="1" noChangeAspect="1"/>
          </p:cNvPicPr>
          <p:nvPr>
            <p:ph idx="1"/>
          </p:nvPr>
        </p:nvPicPr>
        <p:blipFill>
          <a:blip r:embed="rId3"/>
          <a:stretch>
            <a:fillRect/>
          </a:stretch>
        </p:blipFill>
        <p:spPr>
          <a:xfrm>
            <a:off x="2369690" y="2598094"/>
            <a:ext cx="7452619" cy="706341"/>
          </a:xfrm>
        </p:spPr>
      </p:pic>
      <p:pic>
        <p:nvPicPr>
          <p:cNvPr id="7" name="Picture 6">
            <a:extLst>
              <a:ext uri="{FF2B5EF4-FFF2-40B4-BE49-F238E27FC236}">
                <a16:creationId xmlns:a16="http://schemas.microsoft.com/office/drawing/2014/main" id="{9BA3BE70-52D3-0C41-02C9-6FF3FFA5D9F3}"/>
              </a:ext>
            </a:extLst>
          </p:cNvPr>
          <p:cNvPicPr>
            <a:picLocks noChangeAspect="1"/>
          </p:cNvPicPr>
          <p:nvPr/>
        </p:nvPicPr>
        <p:blipFill>
          <a:blip r:embed="rId4"/>
          <a:stretch>
            <a:fillRect/>
          </a:stretch>
        </p:blipFill>
        <p:spPr>
          <a:xfrm>
            <a:off x="2369690" y="3760356"/>
            <a:ext cx="7452619" cy="690590"/>
          </a:xfrm>
          <a:prstGeom prst="rect">
            <a:avLst/>
          </a:prstGeom>
        </p:spPr>
      </p:pic>
    </p:spTree>
    <p:extLst>
      <p:ext uri="{BB962C8B-B14F-4D97-AF65-F5344CB8AC3E}">
        <p14:creationId xmlns:p14="http://schemas.microsoft.com/office/powerpoint/2010/main" val="33905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D467A89-D963-068D-CDE5-EF5EA7887640}"/>
              </a:ext>
            </a:extLst>
          </p:cNvPr>
          <p:cNvPicPr>
            <a:picLocks noGrp="1" noChangeAspect="1"/>
          </p:cNvPicPr>
          <p:nvPr>
            <p:ph type="pic" sz="quarter" idx="10"/>
          </p:nvPr>
        </p:nvPicPr>
        <p:blipFill rotWithShape="1">
          <a:blip r:embed="rId3"/>
          <a:srcRect t="1318" b="1318"/>
          <a:stretch/>
        </p:blipFill>
        <p:spPr/>
      </p:pic>
    </p:spTree>
    <p:extLst>
      <p:ext uri="{BB962C8B-B14F-4D97-AF65-F5344CB8AC3E}">
        <p14:creationId xmlns:p14="http://schemas.microsoft.com/office/powerpoint/2010/main" val="329458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49DB5F-9ED3-669F-4588-45EF6C4DBE6D}"/>
              </a:ext>
            </a:extLst>
          </p:cNvPr>
          <p:cNvSpPr>
            <a:spLocks noGrp="1"/>
          </p:cNvSpPr>
          <p:nvPr>
            <p:ph type="title"/>
          </p:nvPr>
        </p:nvSpPr>
        <p:spPr/>
        <p:txBody>
          <a:bodyPr/>
          <a:lstStyle/>
          <a:p>
            <a:r>
              <a:rPr lang="en-US" dirty="0"/>
              <a:t>Example Submissions</a:t>
            </a:r>
          </a:p>
        </p:txBody>
      </p:sp>
      <p:sp>
        <p:nvSpPr>
          <p:cNvPr id="10" name="Text Placeholder 9">
            <a:extLst>
              <a:ext uri="{FF2B5EF4-FFF2-40B4-BE49-F238E27FC236}">
                <a16:creationId xmlns:a16="http://schemas.microsoft.com/office/drawing/2014/main" id="{68E6BCA6-93D5-422E-A1C7-CCD695BB923A}"/>
              </a:ext>
            </a:extLst>
          </p:cNvPr>
          <p:cNvSpPr>
            <a:spLocks noGrp="1"/>
          </p:cNvSpPr>
          <p:nvPr>
            <p:ph type="body" idx="1"/>
          </p:nvPr>
        </p:nvSpPr>
        <p:spPr/>
        <p:txBody>
          <a:bodyPr/>
          <a:lstStyle/>
          <a:p>
            <a:r>
              <a:rPr lang="en-US" dirty="0">
                <a:solidFill>
                  <a:schemeClr val="accent3"/>
                </a:solidFill>
              </a:rPr>
              <a:t>GEMs</a:t>
            </a:r>
          </a:p>
        </p:txBody>
      </p:sp>
      <p:sp>
        <p:nvSpPr>
          <p:cNvPr id="11" name="Content Placeholder 10">
            <a:extLst>
              <a:ext uri="{FF2B5EF4-FFF2-40B4-BE49-F238E27FC236}">
                <a16:creationId xmlns:a16="http://schemas.microsoft.com/office/drawing/2014/main" id="{A3DE2BC6-EE11-CFE5-233D-CAE02A463921}"/>
              </a:ext>
            </a:extLst>
          </p:cNvPr>
          <p:cNvSpPr>
            <a:spLocks noGrp="1"/>
          </p:cNvSpPr>
          <p:nvPr>
            <p:ph sz="half" idx="2"/>
          </p:nvPr>
        </p:nvSpPr>
        <p:spPr/>
        <p:txBody>
          <a:bodyPr>
            <a:normAutofit fontScale="92500" lnSpcReduction="10000"/>
          </a:bodyPr>
          <a:lstStyle/>
          <a:p>
            <a:r>
              <a:rPr lang="en-US" sz="2000" dirty="0"/>
              <a:t>“Provider 1- she has checked in on me multiple times following some hard patients the past few months and it means the world.”</a:t>
            </a:r>
          </a:p>
          <a:p>
            <a:r>
              <a:rPr lang="en-US" sz="2000" dirty="0"/>
              <a:t>“Provider 2 searched high and low for a surgeon to take out 2 ECMO sutures, saving the patient an ED visit."</a:t>
            </a:r>
          </a:p>
          <a:p>
            <a:r>
              <a:rPr lang="en-US" sz="2200" dirty="0"/>
              <a:t>"I wanted to let you all know that the research team did an excellent job this last week and weekend.  We have had a flurry of flu admissions and they are doing awesome getting kiddos enrolled.  Excellent teamwork, excellent communication.  I am so pleased."</a:t>
            </a:r>
          </a:p>
        </p:txBody>
      </p:sp>
      <p:sp>
        <p:nvSpPr>
          <p:cNvPr id="12" name="Text Placeholder 11">
            <a:extLst>
              <a:ext uri="{FF2B5EF4-FFF2-40B4-BE49-F238E27FC236}">
                <a16:creationId xmlns:a16="http://schemas.microsoft.com/office/drawing/2014/main" id="{3120A5CE-D599-A0CD-8BD5-F0F48275996E}"/>
              </a:ext>
            </a:extLst>
          </p:cNvPr>
          <p:cNvSpPr>
            <a:spLocks noGrp="1"/>
          </p:cNvSpPr>
          <p:nvPr>
            <p:ph type="body" sz="quarter" idx="3"/>
          </p:nvPr>
        </p:nvSpPr>
        <p:spPr/>
        <p:txBody>
          <a:bodyPr/>
          <a:lstStyle/>
          <a:p>
            <a:r>
              <a:rPr lang="en-US" dirty="0">
                <a:solidFill>
                  <a:schemeClr val="accent3"/>
                </a:solidFill>
              </a:rPr>
              <a:t>Pebbles</a:t>
            </a:r>
          </a:p>
        </p:txBody>
      </p:sp>
      <p:sp>
        <p:nvSpPr>
          <p:cNvPr id="13" name="Content Placeholder 12">
            <a:extLst>
              <a:ext uri="{FF2B5EF4-FFF2-40B4-BE49-F238E27FC236}">
                <a16:creationId xmlns:a16="http://schemas.microsoft.com/office/drawing/2014/main" id="{9112A651-F398-285E-3D81-076C5A13D35B}"/>
              </a:ext>
            </a:extLst>
          </p:cNvPr>
          <p:cNvSpPr>
            <a:spLocks noGrp="1"/>
          </p:cNvSpPr>
          <p:nvPr>
            <p:ph sz="quarter" idx="4"/>
          </p:nvPr>
        </p:nvSpPr>
        <p:spPr/>
        <p:txBody>
          <a:bodyPr>
            <a:normAutofit fontScale="92500" lnSpcReduction="10000"/>
          </a:bodyPr>
          <a:lstStyle/>
          <a:p>
            <a:r>
              <a:rPr lang="en-US" sz="2100" dirty="0"/>
              <a:t>Admit calls are not reaching the docs in a consistent or protocolized manner, some come through text, pages, cell calls, etc.</a:t>
            </a:r>
          </a:p>
          <a:p>
            <a:r>
              <a:rPr lang="en-US" sz="2100" dirty="0"/>
              <a:t>In the PICU call room for the attendings, the keyboard letters, x and z don’t work. Seems like a new keyboard is in order or somebody who’s good at fixing them? </a:t>
            </a:r>
          </a:p>
          <a:p>
            <a:r>
              <a:rPr lang="en-US" sz="2100" dirty="0"/>
              <a:t>Perhaps a small request, but can we have a shower curtain in the Lehi call room? </a:t>
            </a:r>
          </a:p>
          <a:p>
            <a:r>
              <a:rPr lang="en-US" sz="2100" dirty="0"/>
              <a:t>We do not get daily weights in either unit! If we get beds and cribs that can weigh patients and if we change the culture to prioritize this, then we will do it more often. </a:t>
            </a:r>
          </a:p>
        </p:txBody>
      </p:sp>
    </p:spTree>
    <p:extLst>
      <p:ext uri="{BB962C8B-B14F-4D97-AF65-F5344CB8AC3E}">
        <p14:creationId xmlns:p14="http://schemas.microsoft.com/office/powerpoint/2010/main" val="114940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2A72D-D5E6-5EBF-7F00-41630B56FDF3}"/>
              </a:ext>
            </a:extLst>
          </p:cNvPr>
          <p:cNvSpPr>
            <a:spLocks noGrp="1"/>
          </p:cNvSpPr>
          <p:nvPr>
            <p:ph type="title"/>
          </p:nvPr>
        </p:nvSpPr>
        <p:spPr/>
        <p:txBody>
          <a:bodyPr/>
          <a:lstStyle/>
          <a:p>
            <a:r>
              <a:rPr lang="en-US" dirty="0"/>
              <a:t>Participation and Outcomes</a:t>
            </a:r>
          </a:p>
        </p:txBody>
      </p:sp>
      <p:graphicFrame>
        <p:nvGraphicFramePr>
          <p:cNvPr id="4" name="Picture Placeholder 3">
            <a:extLst>
              <a:ext uri="{FF2B5EF4-FFF2-40B4-BE49-F238E27FC236}">
                <a16:creationId xmlns:a16="http://schemas.microsoft.com/office/drawing/2014/main" id="{AEB0AEE3-4FBC-C5A5-40D9-11385102E1E3}"/>
              </a:ext>
            </a:extLst>
          </p:cNvPr>
          <p:cNvGraphicFramePr>
            <a:graphicFrameLocks noGrp="1"/>
          </p:cNvGraphicFramePr>
          <p:nvPr>
            <p:ph type="pic" sz="quarter" idx="13"/>
            <p:extLst>
              <p:ext uri="{D42A27DB-BD31-4B8C-83A1-F6EECF244321}">
                <p14:modId xmlns:p14="http://schemas.microsoft.com/office/powerpoint/2010/main" val="3759120065"/>
              </p:ext>
            </p:extLst>
          </p:nvPr>
        </p:nvGraphicFramePr>
        <p:xfrm>
          <a:off x="1073871" y="2205873"/>
          <a:ext cx="4424546" cy="3164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Picture Placeholder 11">
            <a:extLst>
              <a:ext uri="{FF2B5EF4-FFF2-40B4-BE49-F238E27FC236}">
                <a16:creationId xmlns:a16="http://schemas.microsoft.com/office/drawing/2014/main" id="{9F128A45-AA1F-8EFF-4C7E-4932C3938EF7}"/>
              </a:ext>
            </a:extLst>
          </p:cNvPr>
          <p:cNvGraphicFramePr>
            <a:graphicFrameLocks noGrp="1"/>
          </p:cNvGraphicFramePr>
          <p:nvPr>
            <p:ph type="pic" sz="quarter" idx="14"/>
            <p:extLst>
              <p:ext uri="{D42A27DB-BD31-4B8C-83A1-F6EECF244321}">
                <p14:modId xmlns:p14="http://schemas.microsoft.com/office/powerpoint/2010/main" val="3670697920"/>
              </p:ext>
            </p:extLst>
          </p:nvPr>
        </p:nvGraphicFramePr>
        <p:xfrm>
          <a:off x="6693584" y="2205873"/>
          <a:ext cx="4424545" cy="3164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819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2A72D-D5E6-5EBF-7F00-41630B56FDF3}"/>
              </a:ext>
            </a:extLst>
          </p:cNvPr>
          <p:cNvSpPr>
            <a:spLocks noGrp="1"/>
          </p:cNvSpPr>
          <p:nvPr>
            <p:ph type="title"/>
          </p:nvPr>
        </p:nvSpPr>
        <p:spPr/>
        <p:txBody>
          <a:bodyPr/>
          <a:lstStyle/>
          <a:p>
            <a:r>
              <a:rPr lang="en-US" dirty="0"/>
              <a:t>Engagement Survey Results</a:t>
            </a:r>
          </a:p>
        </p:txBody>
      </p:sp>
      <p:sp>
        <p:nvSpPr>
          <p:cNvPr id="20" name="Text Placeholder 19">
            <a:extLst>
              <a:ext uri="{FF2B5EF4-FFF2-40B4-BE49-F238E27FC236}">
                <a16:creationId xmlns:a16="http://schemas.microsoft.com/office/drawing/2014/main" id="{F74E6895-89CD-D529-9AD5-2BB3D3E0A1E5}"/>
              </a:ext>
            </a:extLst>
          </p:cNvPr>
          <p:cNvSpPr>
            <a:spLocks noGrp="1"/>
          </p:cNvSpPr>
          <p:nvPr>
            <p:ph type="body" sz="quarter" idx="16"/>
          </p:nvPr>
        </p:nvSpPr>
        <p:spPr>
          <a:xfrm>
            <a:off x="1641963" y="1690688"/>
            <a:ext cx="3317875" cy="1744663"/>
          </a:xfrm>
        </p:spPr>
        <p:txBody>
          <a:bodyPr/>
          <a:lstStyle/>
          <a:p>
            <a:r>
              <a:rPr lang="en-US" dirty="0"/>
              <a:t>Percent of division who reported “I receive meaningful recognition when I do a good job”</a:t>
            </a:r>
          </a:p>
        </p:txBody>
      </p:sp>
      <p:sp>
        <p:nvSpPr>
          <p:cNvPr id="11" name="Text Placeholder 10">
            <a:extLst>
              <a:ext uri="{FF2B5EF4-FFF2-40B4-BE49-F238E27FC236}">
                <a16:creationId xmlns:a16="http://schemas.microsoft.com/office/drawing/2014/main" id="{2E7DDACF-CC3A-0C2A-9A19-28FCDAC03122}"/>
              </a:ext>
            </a:extLst>
          </p:cNvPr>
          <p:cNvSpPr>
            <a:spLocks noGrp="1"/>
          </p:cNvSpPr>
          <p:nvPr>
            <p:ph type="body" sz="quarter" idx="18"/>
          </p:nvPr>
        </p:nvSpPr>
        <p:spPr>
          <a:xfrm>
            <a:off x="7232162" y="1684337"/>
            <a:ext cx="3317875" cy="1744663"/>
          </a:xfrm>
        </p:spPr>
        <p:txBody>
          <a:bodyPr/>
          <a:lstStyle/>
          <a:p>
            <a:r>
              <a:rPr lang="en-US" dirty="0"/>
              <a:t>Percent of division who reported “Our work processes allow employees to be as productive as possible”</a:t>
            </a:r>
          </a:p>
          <a:p>
            <a:endParaRPr lang="en-US" dirty="0"/>
          </a:p>
        </p:txBody>
      </p:sp>
      <p:graphicFrame>
        <p:nvGraphicFramePr>
          <p:cNvPr id="4" name="Picture Placeholder 3">
            <a:extLst>
              <a:ext uri="{FF2B5EF4-FFF2-40B4-BE49-F238E27FC236}">
                <a16:creationId xmlns:a16="http://schemas.microsoft.com/office/drawing/2014/main" id="{6FA92D72-DD31-BA23-8C75-3D59C0C1F112}"/>
              </a:ext>
            </a:extLst>
          </p:cNvPr>
          <p:cNvGraphicFramePr>
            <a:graphicFrameLocks noGrp="1"/>
          </p:cNvGraphicFramePr>
          <p:nvPr>
            <p:ph type="pic" sz="quarter" idx="13"/>
            <p:extLst>
              <p:ext uri="{D42A27DB-BD31-4B8C-83A1-F6EECF244321}">
                <p14:modId xmlns:p14="http://schemas.microsoft.com/office/powerpoint/2010/main" val="4216310645"/>
              </p:ext>
            </p:extLst>
          </p:nvPr>
        </p:nvGraphicFramePr>
        <p:xfrm>
          <a:off x="1166578" y="2822509"/>
          <a:ext cx="4268644" cy="3072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icture Placeholder 15">
            <a:extLst>
              <a:ext uri="{FF2B5EF4-FFF2-40B4-BE49-F238E27FC236}">
                <a16:creationId xmlns:a16="http://schemas.microsoft.com/office/drawing/2014/main" id="{233248B1-ABCD-3469-76EC-C49E40043F27}"/>
              </a:ext>
            </a:extLst>
          </p:cNvPr>
          <p:cNvGraphicFramePr>
            <a:graphicFrameLocks noGrp="1"/>
          </p:cNvGraphicFramePr>
          <p:nvPr>
            <p:ph type="pic" sz="quarter" idx="15"/>
            <p:extLst>
              <p:ext uri="{D42A27DB-BD31-4B8C-83A1-F6EECF244321}">
                <p14:modId xmlns:p14="http://schemas.microsoft.com/office/powerpoint/2010/main" val="1035111014"/>
              </p:ext>
            </p:extLst>
          </p:nvPr>
        </p:nvGraphicFramePr>
        <p:xfrm>
          <a:off x="6756780" y="2822508"/>
          <a:ext cx="4268644" cy="3072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63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C558-49AC-A67F-5B86-6C6515F17F8D}"/>
              </a:ext>
            </a:extLst>
          </p:cNvPr>
          <p:cNvSpPr>
            <a:spLocks noGrp="1"/>
          </p:cNvSpPr>
          <p:nvPr>
            <p:ph type="title"/>
          </p:nvPr>
        </p:nvSpPr>
        <p:spPr/>
        <p:txBody>
          <a:bodyPr/>
          <a:lstStyle/>
          <a:p>
            <a:r>
              <a:rPr lang="en-US" dirty="0"/>
              <a:t>Expanding to Other Groups</a:t>
            </a:r>
          </a:p>
        </p:txBody>
      </p:sp>
      <p:sp>
        <p:nvSpPr>
          <p:cNvPr id="3" name="Content Placeholder 2">
            <a:extLst>
              <a:ext uri="{FF2B5EF4-FFF2-40B4-BE49-F238E27FC236}">
                <a16:creationId xmlns:a16="http://schemas.microsoft.com/office/drawing/2014/main" id="{BFD15F22-13EE-6D03-5A88-DF17342CF18E}"/>
              </a:ext>
            </a:extLst>
          </p:cNvPr>
          <p:cNvSpPr>
            <a:spLocks noGrp="1"/>
          </p:cNvSpPr>
          <p:nvPr>
            <p:ph idx="1"/>
          </p:nvPr>
        </p:nvSpPr>
        <p:spPr/>
        <p:txBody>
          <a:bodyPr/>
          <a:lstStyle/>
          <a:p>
            <a:r>
              <a:rPr lang="en-US" dirty="0"/>
              <a:t>Pediatric Palliative Care</a:t>
            </a:r>
          </a:p>
          <a:p>
            <a:pPr lvl="1"/>
            <a:r>
              <a:rPr lang="en-US" dirty="0"/>
              <a:t>Relatively small division (8 providers)</a:t>
            </a:r>
          </a:p>
          <a:p>
            <a:r>
              <a:rPr lang="en-US" dirty="0"/>
              <a:t>The Heart Center</a:t>
            </a:r>
          </a:p>
          <a:p>
            <a:pPr lvl="1"/>
            <a:r>
              <a:rPr lang="en-US" dirty="0"/>
              <a:t>Large, complex division</a:t>
            </a:r>
          </a:p>
          <a:p>
            <a:r>
              <a:rPr lang="en-US" dirty="0"/>
              <a:t>Points to consider when implementing</a:t>
            </a:r>
          </a:p>
          <a:p>
            <a:pPr lvl="1"/>
            <a:r>
              <a:rPr lang="en-US" dirty="0"/>
              <a:t>Ease of gathering meaningful data </a:t>
            </a:r>
          </a:p>
          <a:p>
            <a:pPr lvl="1"/>
            <a:r>
              <a:rPr lang="en-US" dirty="0"/>
              <a:t>Determining who will address Pebbles</a:t>
            </a:r>
          </a:p>
          <a:p>
            <a:pPr lvl="2"/>
            <a:endParaRPr lang="en-US" dirty="0"/>
          </a:p>
        </p:txBody>
      </p:sp>
    </p:spTree>
    <p:extLst>
      <p:ext uri="{BB962C8B-B14F-4D97-AF65-F5344CB8AC3E}">
        <p14:creationId xmlns:p14="http://schemas.microsoft.com/office/powerpoint/2010/main" val="1327523203"/>
      </p:ext>
    </p:extLst>
  </p:cSld>
  <p:clrMapOvr>
    <a:masterClrMapping/>
  </p:clrMapOvr>
</p:sld>
</file>

<file path=ppt/theme/theme1.xml><?xml version="1.0" encoding="utf-8"?>
<a:theme xmlns:a="http://schemas.openxmlformats.org/drawingml/2006/main" name="Office Theme">
  <a:themeElements>
    <a:clrScheme name="ICH + UH 2024">
      <a:dk1>
        <a:srgbClr val="4D4E4D"/>
      </a:dk1>
      <a:lt1>
        <a:srgbClr val="FFFFFF"/>
      </a:lt1>
      <a:dk2>
        <a:srgbClr val="1A1918"/>
      </a:dk2>
      <a:lt2>
        <a:srgbClr val="E8E8E8"/>
      </a:lt2>
      <a:accent1>
        <a:srgbClr val="110057"/>
      </a:accent1>
      <a:accent2>
        <a:srgbClr val="BE0032"/>
      </a:accent2>
      <a:accent3>
        <a:srgbClr val="4C4D4C"/>
      </a:accent3>
      <a:accent4>
        <a:srgbClr val="898A89"/>
      </a:accent4>
      <a:accent5>
        <a:srgbClr val="CACBCA"/>
      </a:accent5>
      <a:accent6>
        <a:srgbClr val="E3E3E2"/>
      </a:accent6>
      <a:hlink>
        <a:srgbClr val="0432FF"/>
      </a:hlink>
      <a:folHlink>
        <a:srgbClr val="9437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HC-UH-Presentation-TMP-091024" id="{BDC93DB6-55EE-F440-968A-1BA9D0E439DF}" vid="{9021A578-9F5E-894F-858B-AEE5B70C2A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5801AEE351348AA14BD39A5BFBE74" ma:contentTypeVersion="11" ma:contentTypeDescription="Create a new document." ma:contentTypeScope="" ma:versionID="a84fd43ccfa7df653ce1a1659fae4306">
  <xsd:schema xmlns:xsd="http://www.w3.org/2001/XMLSchema" xmlns:xs="http://www.w3.org/2001/XMLSchema" xmlns:p="http://schemas.microsoft.com/office/2006/metadata/properties" xmlns:ns2="d8d41547-1d18-4a53-bf11-696c78735cb6" xmlns:ns3="dec6a61c-3b6a-42d9-9f77-9ad7039717ea" targetNamespace="http://schemas.microsoft.com/office/2006/metadata/properties" ma:root="true" ma:fieldsID="15588e8e89e970eaf7e987a83e76f877" ns2:_="" ns3:_="">
    <xsd:import namespace="d8d41547-1d18-4a53-bf11-696c78735cb6"/>
    <xsd:import namespace="dec6a61c-3b6a-42d9-9f77-9ad7039717e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41547-1d18-4a53-bf11-696c78735cb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573f668-f3c2-41a3-9de5-80cf810034a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c6a61c-3b6a-42d9-9f77-9ad7039717e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4bbb0fe-3735-4842-9dd8-7a13162b4045}" ma:internalName="TaxCatchAll" ma:showField="CatchAllData" ma:web="dec6a61c-3b6a-42d9-9f77-9ad7039717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d41547-1d18-4a53-bf11-696c78735cb6">
      <Terms xmlns="http://schemas.microsoft.com/office/infopath/2007/PartnerControls"/>
    </lcf76f155ced4ddcb4097134ff3c332f>
    <TaxCatchAll xmlns="dec6a61c-3b6a-42d9-9f77-9ad7039717ea" xsi:nil="true"/>
  </documentManagement>
</p:properties>
</file>

<file path=customXml/itemProps1.xml><?xml version="1.0" encoding="utf-8"?>
<ds:datastoreItem xmlns:ds="http://schemas.openxmlformats.org/officeDocument/2006/customXml" ds:itemID="{DCDF90A2-19C2-4EC3-90FF-724CD67D2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41547-1d18-4a53-bf11-696c78735cb6"/>
    <ds:schemaRef ds:uri="dec6a61c-3b6a-42d9-9f77-9ad703971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C020E-216B-4C1F-AAF4-D1DB52917693}">
  <ds:schemaRefs>
    <ds:schemaRef ds:uri="http://schemas.microsoft.com/sharepoint/v3/contenttype/forms"/>
  </ds:schemaRefs>
</ds:datastoreItem>
</file>

<file path=customXml/itemProps3.xml><?xml version="1.0" encoding="utf-8"?>
<ds:datastoreItem xmlns:ds="http://schemas.openxmlformats.org/officeDocument/2006/customXml" ds:itemID="{AF0762BB-9D4B-4C0A-8B11-A67261073735}">
  <ds:schemaRefs>
    <ds:schemaRef ds:uri="http://schemas.microsoft.com/office/2006/metadata/properties"/>
    <ds:schemaRef ds:uri="http://schemas.microsoft.com/office/infopath/2007/PartnerControls"/>
    <ds:schemaRef ds:uri="d8d41547-1d18-4a53-bf11-696c78735cb6"/>
    <ds:schemaRef ds:uri="dec6a61c-3b6a-42d9-9f77-9ad7039717ea"/>
  </ds:schemaRefs>
</ds:datastoreItem>
</file>

<file path=docMetadata/LabelInfo.xml><?xml version="1.0" encoding="utf-8"?>
<clbl:labelList xmlns:clbl="http://schemas.microsoft.com/office/2020/mipLabelMetadata">
  <clbl:label id="{1a229230-59b3-4fd8-af36-138931aade8d}" enabled="1" method="Standard" siteId="{a79016de-bdd0-4e47-91f4-79416ab912ad}" contentBits="0" removed="0"/>
</clbl:labelList>
</file>

<file path=docProps/app.xml><?xml version="1.0" encoding="utf-8"?>
<Properties xmlns="http://schemas.openxmlformats.org/officeDocument/2006/extended-properties" xmlns:vt="http://schemas.openxmlformats.org/officeDocument/2006/docPropsVTypes">
  <Template>IHC-UH-Presentation</Template>
  <TotalTime>121</TotalTime>
  <Words>1026</Words>
  <Application>Microsoft Office PowerPoint</Application>
  <PresentationFormat>Widescreen</PresentationFormat>
  <Paragraphs>74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ABC Social</vt:lpstr>
      <vt:lpstr>Aptos</vt:lpstr>
      <vt:lpstr>Arial</vt:lpstr>
      <vt:lpstr>Office Theme</vt:lpstr>
      <vt:lpstr>GEMs and Pebbles:</vt:lpstr>
      <vt:lpstr>Learning Objectives</vt:lpstr>
      <vt:lpstr>PowerPoint Presentation</vt:lpstr>
      <vt:lpstr>2023 Critical Care Bottom 2 Responses</vt:lpstr>
      <vt:lpstr>PowerPoint Presentation</vt:lpstr>
      <vt:lpstr>Example Submissions</vt:lpstr>
      <vt:lpstr>Participation and Outcomes</vt:lpstr>
      <vt:lpstr>Engagement Survey Results</vt:lpstr>
      <vt:lpstr>Expanding to Other Groups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GEMs and Pebbles:</dc:title>
  <dc:creator>Julia Evans</dc:creator>
  <cp:lastModifiedBy>Julia Evans</cp:lastModifiedBy>
  <cp:revision>8</cp:revision>
  <dcterms:created xsi:type="dcterms:W3CDTF">2026-05-07T22:27:16Z</dcterms:created>
  <dcterms:modified xsi:type="dcterms:W3CDTF">2026-05-08T20:54:16Z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0x010100A395801AEE351348AA14BD39A5BFBE74</vt:lpwstr>
  </property>
</Properties>
</file>