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79" r:id="rId2"/>
    <p:sldId id="569" r:id="rId3"/>
    <p:sldId id="594" r:id="rId4"/>
    <p:sldId id="257" r:id="rId5"/>
    <p:sldId id="577" r:id="rId6"/>
    <p:sldId id="555" r:id="rId7"/>
    <p:sldId id="582" r:id="rId8"/>
    <p:sldId id="588" r:id="rId9"/>
    <p:sldId id="589" r:id="rId10"/>
    <p:sldId id="567" r:id="rId11"/>
    <p:sldId id="590" r:id="rId12"/>
    <p:sldId id="593" r:id="rId13"/>
    <p:sldId id="59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802D38-AF56-BF64-6CCE-30C63BDA1DE6}" name="Fountaine, Jaime" initials="JF" userId="S::FOUNTAINEJ@CHOP.EDU::62ea18f1-badd-4b21-aee8-f5eee894970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>
      <p:cViewPr varScale="1">
        <p:scale>
          <a:sx n="64" d="100"/>
          <a:sy n="64" d="100"/>
        </p:scale>
        <p:origin x="7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svg"/><Relationship Id="rId1" Type="http://schemas.openxmlformats.org/officeDocument/2006/relationships/image" Target="../media/image5.png"/><Relationship Id="rId6" Type="http://schemas.openxmlformats.org/officeDocument/2006/relationships/image" Target="../media/image13.svg"/><Relationship Id="rId5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16.png"/><Relationship Id="rId7" Type="http://schemas.openxmlformats.org/officeDocument/2006/relationships/image" Target="../media/image9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svg"/><Relationship Id="rId1" Type="http://schemas.openxmlformats.org/officeDocument/2006/relationships/image" Target="../media/image5.png"/><Relationship Id="rId6" Type="http://schemas.openxmlformats.org/officeDocument/2006/relationships/image" Target="../media/image13.svg"/><Relationship Id="rId5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16.png"/><Relationship Id="rId7" Type="http://schemas.openxmlformats.org/officeDocument/2006/relationships/image" Target="../media/image9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DE8194-2472-41BC-AABD-FDD8B87EF552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DAE74FB-F354-40A5-9E15-484806B2EF0D}">
      <dgm:prSet/>
      <dgm:spPr/>
      <dgm:t>
        <a:bodyPr/>
        <a:lstStyle/>
        <a:p>
          <a:r>
            <a:rPr lang="en-US" dirty="0"/>
            <a:t>Improve:</a:t>
          </a:r>
        </a:p>
      </dgm:t>
    </dgm:pt>
    <dgm:pt modelId="{2F0AF41D-C0DF-48FD-835B-5AC56A6C7091}" type="parTrans" cxnId="{1088ED32-9992-40CF-9571-4577C0E51409}">
      <dgm:prSet/>
      <dgm:spPr/>
      <dgm:t>
        <a:bodyPr/>
        <a:lstStyle/>
        <a:p>
          <a:endParaRPr lang="en-US"/>
        </a:p>
      </dgm:t>
    </dgm:pt>
    <dgm:pt modelId="{A22BC9C4-1521-4382-BE9D-D41C1DC68BD6}" type="sibTrans" cxnId="{1088ED32-9992-40CF-9571-4577C0E51409}">
      <dgm:prSet/>
      <dgm:spPr/>
      <dgm:t>
        <a:bodyPr/>
        <a:lstStyle/>
        <a:p>
          <a:endParaRPr lang="en-US"/>
        </a:p>
      </dgm:t>
    </dgm:pt>
    <dgm:pt modelId="{2A3E4F58-7D5F-4696-8C28-B17882FC3997}">
      <dgm:prSet/>
      <dgm:spPr/>
      <dgm:t>
        <a:bodyPr/>
        <a:lstStyle/>
        <a:p>
          <a:r>
            <a:rPr lang="en-US" dirty="0"/>
            <a:t>Satisfaction</a:t>
          </a:r>
        </a:p>
      </dgm:t>
    </dgm:pt>
    <dgm:pt modelId="{11DDD27A-F83F-44D2-8A14-DABD144F739C}" type="parTrans" cxnId="{70D203E0-55BA-481E-9972-4C73953D116D}">
      <dgm:prSet/>
      <dgm:spPr/>
      <dgm:t>
        <a:bodyPr/>
        <a:lstStyle/>
        <a:p>
          <a:endParaRPr lang="en-US"/>
        </a:p>
      </dgm:t>
    </dgm:pt>
    <dgm:pt modelId="{27C5F8E2-E85D-4049-A12E-A14B43B6A01F}" type="sibTrans" cxnId="{70D203E0-55BA-481E-9972-4C73953D116D}">
      <dgm:prSet/>
      <dgm:spPr/>
      <dgm:t>
        <a:bodyPr/>
        <a:lstStyle/>
        <a:p>
          <a:endParaRPr lang="en-US"/>
        </a:p>
      </dgm:t>
    </dgm:pt>
    <dgm:pt modelId="{67BC5E45-9F48-443B-8C2D-48726C60ABC8}">
      <dgm:prSet/>
      <dgm:spPr/>
      <dgm:t>
        <a:bodyPr/>
        <a:lstStyle/>
        <a:p>
          <a:r>
            <a:rPr lang="en-US" dirty="0"/>
            <a:t>Performance</a:t>
          </a:r>
        </a:p>
      </dgm:t>
    </dgm:pt>
    <dgm:pt modelId="{37257081-5F6E-4A8E-8FB4-E44F62DB756A}" type="parTrans" cxnId="{25A93493-98AF-49A7-A9AE-FED7F9298F65}">
      <dgm:prSet/>
      <dgm:spPr/>
      <dgm:t>
        <a:bodyPr/>
        <a:lstStyle/>
        <a:p>
          <a:endParaRPr lang="en-US"/>
        </a:p>
      </dgm:t>
    </dgm:pt>
    <dgm:pt modelId="{6AAAEC43-137A-4EBD-B3C3-D7582200C9B7}" type="sibTrans" cxnId="{25A93493-98AF-49A7-A9AE-FED7F9298F65}">
      <dgm:prSet/>
      <dgm:spPr/>
      <dgm:t>
        <a:bodyPr/>
        <a:lstStyle/>
        <a:p>
          <a:endParaRPr lang="en-US"/>
        </a:p>
      </dgm:t>
    </dgm:pt>
    <dgm:pt modelId="{4F254F08-E278-4B1F-9AF0-E90D2E543922}">
      <dgm:prSet/>
      <dgm:spPr/>
      <dgm:t>
        <a:bodyPr/>
        <a:lstStyle/>
        <a:p>
          <a:r>
            <a:rPr lang="en-US" dirty="0"/>
            <a:t>Retention</a:t>
          </a:r>
        </a:p>
      </dgm:t>
    </dgm:pt>
    <dgm:pt modelId="{A1F8B017-2F5E-4FE9-A4E3-5B857568B07F}" type="parTrans" cxnId="{CE209988-634F-4A57-817A-9DAD611D5162}">
      <dgm:prSet/>
      <dgm:spPr/>
      <dgm:t>
        <a:bodyPr/>
        <a:lstStyle/>
        <a:p>
          <a:endParaRPr lang="en-US"/>
        </a:p>
      </dgm:t>
    </dgm:pt>
    <dgm:pt modelId="{43762209-07ED-4A2C-9400-0B7EFA44F4BC}" type="sibTrans" cxnId="{CE209988-634F-4A57-817A-9DAD611D5162}">
      <dgm:prSet/>
      <dgm:spPr/>
      <dgm:t>
        <a:bodyPr/>
        <a:lstStyle/>
        <a:p>
          <a:endParaRPr lang="en-US"/>
        </a:p>
      </dgm:t>
    </dgm:pt>
    <dgm:pt modelId="{1A2AC961-3A35-4268-8BBF-F19EFAC8A028}">
      <dgm:prSet/>
      <dgm:spPr/>
      <dgm:t>
        <a:bodyPr/>
        <a:lstStyle/>
        <a:p>
          <a:r>
            <a:rPr lang="en-US" dirty="0"/>
            <a:t>Wellness</a:t>
          </a:r>
        </a:p>
      </dgm:t>
    </dgm:pt>
    <dgm:pt modelId="{BDC95DD1-E8F5-471A-B6B5-52347A1B85D8}" type="parTrans" cxnId="{58DD3DD1-3489-43AF-B167-4607C08F4F4F}">
      <dgm:prSet/>
      <dgm:spPr/>
      <dgm:t>
        <a:bodyPr/>
        <a:lstStyle/>
        <a:p>
          <a:endParaRPr lang="en-US"/>
        </a:p>
      </dgm:t>
    </dgm:pt>
    <dgm:pt modelId="{6356D22E-C085-417D-A111-19C862F4CC38}" type="sibTrans" cxnId="{58DD3DD1-3489-43AF-B167-4607C08F4F4F}">
      <dgm:prSet/>
      <dgm:spPr/>
      <dgm:t>
        <a:bodyPr/>
        <a:lstStyle/>
        <a:p>
          <a:endParaRPr lang="en-US"/>
        </a:p>
      </dgm:t>
    </dgm:pt>
    <dgm:pt modelId="{2D1808DB-3ABC-406A-8760-4601CDBEBEDA}">
      <dgm:prSet/>
      <dgm:spPr/>
      <dgm:t>
        <a:bodyPr/>
        <a:lstStyle/>
        <a:p>
          <a:r>
            <a:rPr lang="en-US" dirty="0"/>
            <a:t>Help faculty identify components for success and connect them with resources</a:t>
          </a:r>
        </a:p>
      </dgm:t>
    </dgm:pt>
    <dgm:pt modelId="{A4C5562B-9DE8-40E0-8DD1-945E7C547F67}" type="parTrans" cxnId="{BFCF6D3B-CD63-42F1-AE08-F26B6F976AC3}">
      <dgm:prSet/>
      <dgm:spPr/>
      <dgm:t>
        <a:bodyPr/>
        <a:lstStyle/>
        <a:p>
          <a:endParaRPr lang="en-US"/>
        </a:p>
      </dgm:t>
    </dgm:pt>
    <dgm:pt modelId="{063B322A-3BB7-4ED0-A26E-BCAAA557747D}" type="sibTrans" cxnId="{BFCF6D3B-CD63-42F1-AE08-F26B6F976AC3}">
      <dgm:prSet/>
      <dgm:spPr/>
      <dgm:t>
        <a:bodyPr/>
        <a:lstStyle/>
        <a:p>
          <a:endParaRPr lang="en-US"/>
        </a:p>
      </dgm:t>
    </dgm:pt>
    <dgm:pt modelId="{C19DDB20-F656-49A8-9985-3634F326FA71}" type="pres">
      <dgm:prSet presAssocID="{E0DE8194-2472-41BC-AABD-FDD8B87EF552}" presName="diagram" presStyleCnt="0">
        <dgm:presLayoutVars>
          <dgm:dir/>
          <dgm:resizeHandles val="exact"/>
        </dgm:presLayoutVars>
      </dgm:prSet>
      <dgm:spPr/>
    </dgm:pt>
    <dgm:pt modelId="{8BD399E0-9504-4408-8BBE-6EEB40AEB2CB}" type="pres">
      <dgm:prSet presAssocID="{9DAE74FB-F354-40A5-9E15-484806B2EF0D}" presName="node" presStyleLbl="node1" presStyleIdx="0" presStyleCnt="1">
        <dgm:presLayoutVars>
          <dgm:bulletEnabled val="1"/>
        </dgm:presLayoutVars>
      </dgm:prSet>
      <dgm:spPr/>
    </dgm:pt>
  </dgm:ptLst>
  <dgm:cxnLst>
    <dgm:cxn modelId="{1088ED32-9992-40CF-9571-4577C0E51409}" srcId="{E0DE8194-2472-41BC-AABD-FDD8B87EF552}" destId="{9DAE74FB-F354-40A5-9E15-484806B2EF0D}" srcOrd="0" destOrd="0" parTransId="{2F0AF41D-C0DF-48FD-835B-5AC56A6C7091}" sibTransId="{A22BC9C4-1521-4382-BE9D-D41C1DC68BD6}"/>
    <dgm:cxn modelId="{BFCF6D3B-CD63-42F1-AE08-F26B6F976AC3}" srcId="{9DAE74FB-F354-40A5-9E15-484806B2EF0D}" destId="{2D1808DB-3ABC-406A-8760-4601CDBEBEDA}" srcOrd="4" destOrd="0" parTransId="{A4C5562B-9DE8-40E0-8DD1-945E7C547F67}" sibTransId="{063B322A-3BB7-4ED0-A26E-BCAAA557747D}"/>
    <dgm:cxn modelId="{DE605A3D-2836-4D58-8CCA-EA79BED1A5A0}" type="presOf" srcId="{67BC5E45-9F48-443B-8C2D-48726C60ABC8}" destId="{8BD399E0-9504-4408-8BBE-6EEB40AEB2CB}" srcOrd="0" destOrd="2" presId="urn:microsoft.com/office/officeart/2005/8/layout/default"/>
    <dgm:cxn modelId="{CE209988-634F-4A57-817A-9DAD611D5162}" srcId="{9DAE74FB-F354-40A5-9E15-484806B2EF0D}" destId="{4F254F08-E278-4B1F-9AF0-E90D2E543922}" srcOrd="2" destOrd="0" parTransId="{A1F8B017-2F5E-4FE9-A4E3-5B857568B07F}" sibTransId="{43762209-07ED-4A2C-9400-0B7EFA44F4BC}"/>
    <dgm:cxn modelId="{1BC0AB8F-B15C-4FB4-BF76-2CFEF1551B23}" type="presOf" srcId="{4F254F08-E278-4B1F-9AF0-E90D2E543922}" destId="{8BD399E0-9504-4408-8BBE-6EEB40AEB2CB}" srcOrd="0" destOrd="3" presId="urn:microsoft.com/office/officeart/2005/8/layout/default"/>
    <dgm:cxn modelId="{38C15492-6DC7-4D16-AD3A-DF0B49AE7F2B}" type="presOf" srcId="{E0DE8194-2472-41BC-AABD-FDD8B87EF552}" destId="{C19DDB20-F656-49A8-9985-3634F326FA71}" srcOrd="0" destOrd="0" presId="urn:microsoft.com/office/officeart/2005/8/layout/default"/>
    <dgm:cxn modelId="{25A93493-98AF-49A7-A9AE-FED7F9298F65}" srcId="{9DAE74FB-F354-40A5-9E15-484806B2EF0D}" destId="{67BC5E45-9F48-443B-8C2D-48726C60ABC8}" srcOrd="1" destOrd="0" parTransId="{37257081-5F6E-4A8E-8FB4-E44F62DB756A}" sibTransId="{6AAAEC43-137A-4EBD-B3C3-D7582200C9B7}"/>
    <dgm:cxn modelId="{58DD3DD1-3489-43AF-B167-4607C08F4F4F}" srcId="{9DAE74FB-F354-40A5-9E15-484806B2EF0D}" destId="{1A2AC961-3A35-4268-8BBF-F19EFAC8A028}" srcOrd="3" destOrd="0" parTransId="{BDC95DD1-E8F5-471A-B6B5-52347A1B85D8}" sibTransId="{6356D22E-C085-417D-A111-19C862F4CC38}"/>
    <dgm:cxn modelId="{28CBE0D1-C7E8-4B07-963C-C19F56F8D70F}" type="presOf" srcId="{2D1808DB-3ABC-406A-8760-4601CDBEBEDA}" destId="{8BD399E0-9504-4408-8BBE-6EEB40AEB2CB}" srcOrd="0" destOrd="5" presId="urn:microsoft.com/office/officeart/2005/8/layout/default"/>
    <dgm:cxn modelId="{38D5B1D6-616E-4303-AE38-CE56E02A348B}" type="presOf" srcId="{2A3E4F58-7D5F-4696-8C28-B17882FC3997}" destId="{8BD399E0-9504-4408-8BBE-6EEB40AEB2CB}" srcOrd="0" destOrd="1" presId="urn:microsoft.com/office/officeart/2005/8/layout/default"/>
    <dgm:cxn modelId="{70D203E0-55BA-481E-9972-4C73953D116D}" srcId="{9DAE74FB-F354-40A5-9E15-484806B2EF0D}" destId="{2A3E4F58-7D5F-4696-8C28-B17882FC3997}" srcOrd="0" destOrd="0" parTransId="{11DDD27A-F83F-44D2-8A14-DABD144F739C}" sibTransId="{27C5F8E2-E85D-4049-A12E-A14B43B6A01F}"/>
    <dgm:cxn modelId="{7D7DBAEE-AE75-42F2-A3C5-9A6A2EA7B295}" type="presOf" srcId="{9DAE74FB-F354-40A5-9E15-484806B2EF0D}" destId="{8BD399E0-9504-4408-8BBE-6EEB40AEB2CB}" srcOrd="0" destOrd="0" presId="urn:microsoft.com/office/officeart/2005/8/layout/default"/>
    <dgm:cxn modelId="{CFDA6BFA-71F8-4105-B6D8-7CFE97148B6A}" type="presOf" srcId="{1A2AC961-3A35-4268-8BBF-F19EFAC8A028}" destId="{8BD399E0-9504-4408-8BBE-6EEB40AEB2CB}" srcOrd="0" destOrd="4" presId="urn:microsoft.com/office/officeart/2005/8/layout/default"/>
    <dgm:cxn modelId="{FE054C42-937A-4095-BD0E-2490A0969C4C}" type="presParOf" srcId="{C19DDB20-F656-49A8-9985-3634F326FA71}" destId="{8BD399E0-9504-4408-8BBE-6EEB40AEB2CB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25D7E6-DAB3-46B0-844F-76F1A9512DC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4BC7C97-226F-4268-8B17-30E95D72BEFB}">
      <dgm:prSet/>
      <dgm:spPr/>
      <dgm:t>
        <a:bodyPr/>
        <a:lstStyle/>
        <a:p>
          <a:r>
            <a:rPr lang="en-US" dirty="0"/>
            <a:t>Although not mandated, it is strongly encouraged that all junior faculty enroll as the program provides excellent resources.</a:t>
          </a:r>
        </a:p>
      </dgm:t>
    </dgm:pt>
    <dgm:pt modelId="{9287AE89-2CD1-4C04-8DA6-45B6988CBB88}" type="parTrans" cxnId="{0CC37F59-20B0-4C9B-BDEE-3F8999085717}">
      <dgm:prSet/>
      <dgm:spPr/>
      <dgm:t>
        <a:bodyPr/>
        <a:lstStyle/>
        <a:p>
          <a:endParaRPr lang="en-US"/>
        </a:p>
      </dgm:t>
    </dgm:pt>
    <dgm:pt modelId="{09886970-9902-4DD7-8370-CE8C9FB09015}" type="sibTrans" cxnId="{0CC37F59-20B0-4C9B-BDEE-3F8999085717}">
      <dgm:prSet/>
      <dgm:spPr/>
      <dgm:t>
        <a:bodyPr/>
        <a:lstStyle/>
        <a:p>
          <a:endParaRPr lang="en-US"/>
        </a:p>
      </dgm:t>
    </dgm:pt>
    <dgm:pt modelId="{7A06B600-6FE2-41AA-A6FD-081A3D2A2107}">
      <dgm:prSet/>
      <dgm:spPr/>
      <dgm:t>
        <a:bodyPr/>
        <a:lstStyle/>
        <a:p>
          <a:r>
            <a:rPr lang="en-US" dirty="0"/>
            <a:t>Once enrolled, the advisee is asked to rank their preferred advisors via the online faculty profile site. They are assigned an advisor prior to the scheduled Kick-Off Session.</a:t>
          </a:r>
        </a:p>
      </dgm:t>
    </dgm:pt>
    <dgm:pt modelId="{CB5847A2-6499-4949-908D-45874CA8D86D}" type="parTrans" cxnId="{40D099C6-1EA4-4D79-B43A-9DC1ED509310}">
      <dgm:prSet/>
      <dgm:spPr/>
      <dgm:t>
        <a:bodyPr/>
        <a:lstStyle/>
        <a:p>
          <a:endParaRPr lang="en-US"/>
        </a:p>
      </dgm:t>
    </dgm:pt>
    <dgm:pt modelId="{2DA9860C-E83E-41D3-879F-EDBD3DD26AC6}" type="sibTrans" cxnId="{40D099C6-1EA4-4D79-B43A-9DC1ED509310}">
      <dgm:prSet/>
      <dgm:spPr/>
      <dgm:t>
        <a:bodyPr/>
        <a:lstStyle/>
        <a:p>
          <a:endParaRPr lang="en-US"/>
        </a:p>
      </dgm:t>
    </dgm:pt>
    <dgm:pt modelId="{27CBFDCA-CC31-4828-84AF-BAB16698ADA2}">
      <dgm:prSet/>
      <dgm:spPr/>
      <dgm:t>
        <a:bodyPr/>
        <a:lstStyle/>
        <a:p>
          <a:r>
            <a:rPr lang="en-US" dirty="0"/>
            <a:t>Instructors in the program are assigned advisors who are research-oriented and specialize in areas of interest specific to Instructors.</a:t>
          </a:r>
        </a:p>
      </dgm:t>
    </dgm:pt>
    <dgm:pt modelId="{54AA2AC0-78CE-4197-88A7-A2B25C28B9B9}" type="parTrans" cxnId="{DF63AF30-40BB-4BCF-98D5-67CE5E0957A1}">
      <dgm:prSet/>
      <dgm:spPr/>
      <dgm:t>
        <a:bodyPr/>
        <a:lstStyle/>
        <a:p>
          <a:endParaRPr lang="en-US"/>
        </a:p>
      </dgm:t>
    </dgm:pt>
    <dgm:pt modelId="{0EC542B7-DD4D-423E-A551-22B8617A291E}" type="sibTrans" cxnId="{DF63AF30-40BB-4BCF-98D5-67CE5E0957A1}">
      <dgm:prSet/>
      <dgm:spPr/>
      <dgm:t>
        <a:bodyPr/>
        <a:lstStyle/>
        <a:p>
          <a:endParaRPr lang="en-US"/>
        </a:p>
      </dgm:t>
    </dgm:pt>
    <dgm:pt modelId="{C38838C5-AFF7-4A07-92B8-0B6396D39E53}" type="pres">
      <dgm:prSet presAssocID="{7A25D7E6-DAB3-46B0-844F-76F1A9512DC9}" presName="root" presStyleCnt="0">
        <dgm:presLayoutVars>
          <dgm:dir/>
          <dgm:resizeHandles val="exact"/>
        </dgm:presLayoutVars>
      </dgm:prSet>
      <dgm:spPr/>
    </dgm:pt>
    <dgm:pt modelId="{E5A9FC8D-53D1-4EEE-B958-1A0D2F1F848F}" type="pres">
      <dgm:prSet presAssocID="{14BC7C97-226F-4268-8B17-30E95D72BEFB}" presName="compNode" presStyleCnt="0"/>
      <dgm:spPr/>
    </dgm:pt>
    <dgm:pt modelId="{856A6A35-B28D-478C-918C-3BD49111C28B}" type="pres">
      <dgm:prSet presAssocID="{14BC7C97-226F-4268-8B17-30E95D72BEFB}" presName="bgRect" presStyleLbl="bgShp" presStyleIdx="0" presStyleCnt="3"/>
      <dgm:spPr/>
    </dgm:pt>
    <dgm:pt modelId="{6D7CE14B-5538-4855-AE6F-A0A8D6A6D32D}" type="pres">
      <dgm:prSet presAssocID="{14BC7C97-226F-4268-8B17-30E95D72BEF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C53B2619-9710-4CCC-A6A2-B7C52568558A}" type="pres">
      <dgm:prSet presAssocID="{14BC7C97-226F-4268-8B17-30E95D72BEFB}" presName="spaceRect" presStyleCnt="0"/>
      <dgm:spPr/>
    </dgm:pt>
    <dgm:pt modelId="{C5893059-67B5-4D0C-BDEB-4959874E014E}" type="pres">
      <dgm:prSet presAssocID="{14BC7C97-226F-4268-8B17-30E95D72BEFB}" presName="parTx" presStyleLbl="revTx" presStyleIdx="0" presStyleCnt="3">
        <dgm:presLayoutVars>
          <dgm:chMax val="0"/>
          <dgm:chPref val="0"/>
        </dgm:presLayoutVars>
      </dgm:prSet>
      <dgm:spPr/>
    </dgm:pt>
    <dgm:pt modelId="{AD6F388C-2BB9-4821-B789-EC260BBF7D77}" type="pres">
      <dgm:prSet presAssocID="{09886970-9902-4DD7-8370-CE8C9FB09015}" presName="sibTrans" presStyleCnt="0"/>
      <dgm:spPr/>
    </dgm:pt>
    <dgm:pt modelId="{5641677B-8AE4-461E-A589-65B2621F86C0}" type="pres">
      <dgm:prSet presAssocID="{7A06B600-6FE2-41AA-A6FD-081A3D2A2107}" presName="compNode" presStyleCnt="0"/>
      <dgm:spPr/>
    </dgm:pt>
    <dgm:pt modelId="{DA9BEEDC-1463-4E38-B289-739601C092FD}" type="pres">
      <dgm:prSet presAssocID="{7A06B600-6FE2-41AA-A6FD-081A3D2A2107}" presName="bgRect" presStyleLbl="bgShp" presStyleIdx="1" presStyleCnt="3"/>
      <dgm:spPr/>
    </dgm:pt>
    <dgm:pt modelId="{B7FD23AF-5A8C-4572-8D46-768D12E010B0}" type="pres">
      <dgm:prSet presAssocID="{7A06B600-6FE2-41AA-A6FD-081A3D2A210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DE269589-076F-4C97-BA95-43E88A1A331E}" type="pres">
      <dgm:prSet presAssocID="{7A06B600-6FE2-41AA-A6FD-081A3D2A2107}" presName="spaceRect" presStyleCnt="0"/>
      <dgm:spPr/>
    </dgm:pt>
    <dgm:pt modelId="{3DBD868F-EC35-4289-BCAA-4AEDC156140D}" type="pres">
      <dgm:prSet presAssocID="{7A06B600-6FE2-41AA-A6FD-081A3D2A2107}" presName="parTx" presStyleLbl="revTx" presStyleIdx="1" presStyleCnt="3">
        <dgm:presLayoutVars>
          <dgm:chMax val="0"/>
          <dgm:chPref val="0"/>
        </dgm:presLayoutVars>
      </dgm:prSet>
      <dgm:spPr/>
    </dgm:pt>
    <dgm:pt modelId="{76323FD4-91D8-4F0C-8770-9324DE0F189F}" type="pres">
      <dgm:prSet presAssocID="{2DA9860C-E83E-41D3-879F-EDBD3DD26AC6}" presName="sibTrans" presStyleCnt="0"/>
      <dgm:spPr/>
    </dgm:pt>
    <dgm:pt modelId="{8A569E71-8636-44E9-8D3C-181D2D5F963F}" type="pres">
      <dgm:prSet presAssocID="{27CBFDCA-CC31-4828-84AF-BAB16698ADA2}" presName="compNode" presStyleCnt="0"/>
      <dgm:spPr/>
    </dgm:pt>
    <dgm:pt modelId="{3FB231D3-1B36-406A-9A6C-E10A40855744}" type="pres">
      <dgm:prSet presAssocID="{27CBFDCA-CC31-4828-84AF-BAB16698ADA2}" presName="bgRect" presStyleLbl="bgShp" presStyleIdx="2" presStyleCnt="3"/>
      <dgm:spPr/>
    </dgm:pt>
    <dgm:pt modelId="{30E7C663-AFAE-4F85-8D7C-75805A8066A4}" type="pres">
      <dgm:prSet presAssocID="{27CBFDCA-CC31-4828-84AF-BAB16698ADA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ABBCC53-6D31-4C4B-9D91-7834C2E0946E}" type="pres">
      <dgm:prSet presAssocID="{27CBFDCA-CC31-4828-84AF-BAB16698ADA2}" presName="spaceRect" presStyleCnt="0"/>
      <dgm:spPr/>
    </dgm:pt>
    <dgm:pt modelId="{DC155EF3-E33B-4DDB-8DAC-59A8DAF3C820}" type="pres">
      <dgm:prSet presAssocID="{27CBFDCA-CC31-4828-84AF-BAB16698ADA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DB1112C-D400-45A7-AFA7-555D732B03DA}" type="presOf" srcId="{14BC7C97-226F-4268-8B17-30E95D72BEFB}" destId="{C5893059-67B5-4D0C-BDEB-4959874E014E}" srcOrd="0" destOrd="0" presId="urn:microsoft.com/office/officeart/2018/2/layout/IconVerticalSolidList"/>
    <dgm:cxn modelId="{7AFDBF2E-DF3A-40F5-91C3-F1D7E9156C6E}" type="presOf" srcId="{7A25D7E6-DAB3-46B0-844F-76F1A9512DC9}" destId="{C38838C5-AFF7-4A07-92B8-0B6396D39E53}" srcOrd="0" destOrd="0" presId="urn:microsoft.com/office/officeart/2018/2/layout/IconVerticalSolidList"/>
    <dgm:cxn modelId="{DF63AF30-40BB-4BCF-98D5-67CE5E0957A1}" srcId="{7A25D7E6-DAB3-46B0-844F-76F1A9512DC9}" destId="{27CBFDCA-CC31-4828-84AF-BAB16698ADA2}" srcOrd="2" destOrd="0" parTransId="{54AA2AC0-78CE-4197-88A7-A2B25C28B9B9}" sibTransId="{0EC542B7-DD4D-423E-A551-22B8617A291E}"/>
    <dgm:cxn modelId="{0CC37F59-20B0-4C9B-BDEE-3F8999085717}" srcId="{7A25D7E6-DAB3-46B0-844F-76F1A9512DC9}" destId="{14BC7C97-226F-4268-8B17-30E95D72BEFB}" srcOrd="0" destOrd="0" parTransId="{9287AE89-2CD1-4C04-8DA6-45B6988CBB88}" sibTransId="{09886970-9902-4DD7-8370-CE8C9FB09015}"/>
    <dgm:cxn modelId="{40D099C6-1EA4-4D79-B43A-9DC1ED509310}" srcId="{7A25D7E6-DAB3-46B0-844F-76F1A9512DC9}" destId="{7A06B600-6FE2-41AA-A6FD-081A3D2A2107}" srcOrd="1" destOrd="0" parTransId="{CB5847A2-6499-4949-908D-45874CA8D86D}" sibTransId="{2DA9860C-E83E-41D3-879F-EDBD3DD26AC6}"/>
    <dgm:cxn modelId="{C8DE1DD3-5EBA-4994-9B1E-E0F12E4FDDB4}" type="presOf" srcId="{27CBFDCA-CC31-4828-84AF-BAB16698ADA2}" destId="{DC155EF3-E33B-4DDB-8DAC-59A8DAF3C820}" srcOrd="0" destOrd="0" presId="urn:microsoft.com/office/officeart/2018/2/layout/IconVerticalSolidList"/>
    <dgm:cxn modelId="{D3A41BEB-9195-4ECB-8059-CEDCCC02BB82}" type="presOf" srcId="{7A06B600-6FE2-41AA-A6FD-081A3D2A2107}" destId="{3DBD868F-EC35-4289-BCAA-4AEDC156140D}" srcOrd="0" destOrd="0" presId="urn:microsoft.com/office/officeart/2018/2/layout/IconVerticalSolidList"/>
    <dgm:cxn modelId="{3AEE2F25-4A54-41E0-996A-05142402C82E}" type="presParOf" srcId="{C38838C5-AFF7-4A07-92B8-0B6396D39E53}" destId="{E5A9FC8D-53D1-4EEE-B958-1A0D2F1F848F}" srcOrd="0" destOrd="0" presId="urn:microsoft.com/office/officeart/2018/2/layout/IconVerticalSolidList"/>
    <dgm:cxn modelId="{5107E6A7-DD6C-4FD8-A08E-6A2DA8548C8B}" type="presParOf" srcId="{E5A9FC8D-53D1-4EEE-B958-1A0D2F1F848F}" destId="{856A6A35-B28D-478C-918C-3BD49111C28B}" srcOrd="0" destOrd="0" presId="urn:microsoft.com/office/officeart/2018/2/layout/IconVerticalSolidList"/>
    <dgm:cxn modelId="{30647A3A-D8F9-42CD-AD5F-2E138A70D852}" type="presParOf" srcId="{E5A9FC8D-53D1-4EEE-B958-1A0D2F1F848F}" destId="{6D7CE14B-5538-4855-AE6F-A0A8D6A6D32D}" srcOrd="1" destOrd="0" presId="urn:microsoft.com/office/officeart/2018/2/layout/IconVerticalSolidList"/>
    <dgm:cxn modelId="{4AE2D12F-3A90-4CE8-9A33-3CB4DDD4F18C}" type="presParOf" srcId="{E5A9FC8D-53D1-4EEE-B958-1A0D2F1F848F}" destId="{C53B2619-9710-4CCC-A6A2-B7C52568558A}" srcOrd="2" destOrd="0" presId="urn:microsoft.com/office/officeart/2018/2/layout/IconVerticalSolidList"/>
    <dgm:cxn modelId="{4B454245-8B65-4ED9-BB00-32084877B35F}" type="presParOf" srcId="{E5A9FC8D-53D1-4EEE-B958-1A0D2F1F848F}" destId="{C5893059-67B5-4D0C-BDEB-4959874E014E}" srcOrd="3" destOrd="0" presId="urn:microsoft.com/office/officeart/2018/2/layout/IconVerticalSolidList"/>
    <dgm:cxn modelId="{46F03F18-58C4-44E8-8364-EFE8C92DC8DE}" type="presParOf" srcId="{C38838C5-AFF7-4A07-92B8-0B6396D39E53}" destId="{AD6F388C-2BB9-4821-B789-EC260BBF7D77}" srcOrd="1" destOrd="0" presId="urn:microsoft.com/office/officeart/2018/2/layout/IconVerticalSolidList"/>
    <dgm:cxn modelId="{EE091217-EAD9-4184-A52A-CE0CD39EDFF5}" type="presParOf" srcId="{C38838C5-AFF7-4A07-92B8-0B6396D39E53}" destId="{5641677B-8AE4-461E-A589-65B2621F86C0}" srcOrd="2" destOrd="0" presId="urn:microsoft.com/office/officeart/2018/2/layout/IconVerticalSolidList"/>
    <dgm:cxn modelId="{04355F53-AA84-4319-9F99-766D124D02B6}" type="presParOf" srcId="{5641677B-8AE4-461E-A589-65B2621F86C0}" destId="{DA9BEEDC-1463-4E38-B289-739601C092FD}" srcOrd="0" destOrd="0" presId="urn:microsoft.com/office/officeart/2018/2/layout/IconVerticalSolidList"/>
    <dgm:cxn modelId="{25FC0B47-89E8-4EF8-B945-624A4AEB6703}" type="presParOf" srcId="{5641677B-8AE4-461E-A589-65B2621F86C0}" destId="{B7FD23AF-5A8C-4572-8D46-768D12E010B0}" srcOrd="1" destOrd="0" presId="urn:microsoft.com/office/officeart/2018/2/layout/IconVerticalSolidList"/>
    <dgm:cxn modelId="{555B2840-395F-4689-8069-8BB1B233DE95}" type="presParOf" srcId="{5641677B-8AE4-461E-A589-65B2621F86C0}" destId="{DE269589-076F-4C97-BA95-43E88A1A331E}" srcOrd="2" destOrd="0" presId="urn:microsoft.com/office/officeart/2018/2/layout/IconVerticalSolidList"/>
    <dgm:cxn modelId="{100CE8BE-2BC0-4C74-AFC6-9C71CBEFA9FD}" type="presParOf" srcId="{5641677B-8AE4-461E-A589-65B2621F86C0}" destId="{3DBD868F-EC35-4289-BCAA-4AEDC156140D}" srcOrd="3" destOrd="0" presId="urn:microsoft.com/office/officeart/2018/2/layout/IconVerticalSolidList"/>
    <dgm:cxn modelId="{EC331569-10EE-437A-9DEF-F6FB9C367125}" type="presParOf" srcId="{C38838C5-AFF7-4A07-92B8-0B6396D39E53}" destId="{76323FD4-91D8-4F0C-8770-9324DE0F189F}" srcOrd="3" destOrd="0" presId="urn:microsoft.com/office/officeart/2018/2/layout/IconVerticalSolidList"/>
    <dgm:cxn modelId="{1B4D51D1-C081-4F41-A1D0-CE2A7A3FAB4E}" type="presParOf" srcId="{C38838C5-AFF7-4A07-92B8-0B6396D39E53}" destId="{8A569E71-8636-44E9-8D3C-181D2D5F963F}" srcOrd="4" destOrd="0" presId="urn:microsoft.com/office/officeart/2018/2/layout/IconVerticalSolidList"/>
    <dgm:cxn modelId="{8D317678-3D3F-4E87-8C4A-D817E11E3F49}" type="presParOf" srcId="{8A569E71-8636-44E9-8D3C-181D2D5F963F}" destId="{3FB231D3-1B36-406A-9A6C-E10A40855744}" srcOrd="0" destOrd="0" presId="urn:microsoft.com/office/officeart/2018/2/layout/IconVerticalSolidList"/>
    <dgm:cxn modelId="{E590BFA1-8789-4CD8-BA77-94BA311E2A82}" type="presParOf" srcId="{8A569E71-8636-44E9-8D3C-181D2D5F963F}" destId="{30E7C663-AFAE-4F85-8D7C-75805A8066A4}" srcOrd="1" destOrd="0" presId="urn:microsoft.com/office/officeart/2018/2/layout/IconVerticalSolidList"/>
    <dgm:cxn modelId="{057C3221-B58B-4957-959E-D7FEA9BC3812}" type="presParOf" srcId="{8A569E71-8636-44E9-8D3C-181D2D5F963F}" destId="{CABBCC53-6D31-4C4B-9D91-7834C2E0946E}" srcOrd="2" destOrd="0" presId="urn:microsoft.com/office/officeart/2018/2/layout/IconVerticalSolidList"/>
    <dgm:cxn modelId="{8707CA6C-D50F-420B-B91E-4345EF24D86B}" type="presParOf" srcId="{8A569E71-8636-44E9-8D3C-181D2D5F963F}" destId="{DC155EF3-E33B-4DDB-8DAC-59A8DAF3C82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25D7E6-DAB3-46B0-844F-76F1A9512DC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2" csCatId="colorful" phldr="1"/>
      <dgm:spPr/>
      <dgm:t>
        <a:bodyPr/>
        <a:lstStyle/>
        <a:p>
          <a:endParaRPr lang="en-US"/>
        </a:p>
      </dgm:t>
    </dgm:pt>
    <dgm:pt modelId="{14BC7C97-226F-4268-8B17-30E95D72BEFB}">
      <dgm:prSet custT="1"/>
      <dgm:spPr/>
      <dgm:t>
        <a:bodyPr/>
        <a:lstStyle/>
        <a:p>
          <a:r>
            <a:rPr lang="en-US" sz="1800" dirty="0">
              <a:latin typeface="+mj-lt"/>
            </a:rPr>
            <a:t>Advisees currently in years 1-</a:t>
          </a:r>
          <a:r>
            <a:rPr lang="en-US" sz="1800" b="0" dirty="0">
              <a:latin typeface="+mj-lt"/>
            </a:rPr>
            <a:t>3 </a:t>
          </a:r>
          <a:r>
            <a:rPr lang="en-US" sz="1800" dirty="0">
              <a:latin typeface="+mj-lt"/>
            </a:rPr>
            <a:t>of their appointment are expected to meet with their assigned Advisor at least 2-3 times per year, while Advisees currently in year </a:t>
          </a:r>
          <a:r>
            <a:rPr lang="en-US" sz="1800" b="1" dirty="0">
              <a:latin typeface="+mj-lt"/>
            </a:rPr>
            <a:t>4- 6 </a:t>
          </a:r>
          <a:r>
            <a:rPr lang="en-US" sz="1800" dirty="0">
              <a:latin typeface="+mj-lt"/>
            </a:rPr>
            <a:t>of their appointment take part in monthly</a:t>
          </a:r>
          <a:r>
            <a:rPr lang="en-US" sz="1800" dirty="0">
              <a:latin typeface="+mj-lt"/>
              <a:ea typeface="Arial" panose="020B0604020202020204" pitchFamily="34" charset="0"/>
              <a:cs typeface="Arial" panose="020B0604020202020204" pitchFamily="34" charset="0"/>
            </a:rPr>
            <a:t> group peer sessions (peer-mentoring group). </a:t>
          </a:r>
        </a:p>
        <a:p>
          <a:r>
            <a:rPr lang="en-US" sz="1800" dirty="0">
              <a:latin typeface="+mj-lt"/>
              <a:ea typeface="Arial" panose="020B0604020202020204" pitchFamily="34" charset="0"/>
              <a:cs typeface="Arial" panose="020B0604020202020204" pitchFamily="34" charset="0"/>
            </a:rPr>
            <a:t>Smaller subgroups available for advisees who desire more of a peer-to-peer format. </a:t>
          </a:r>
          <a:endParaRPr lang="en-US" sz="1800" dirty="0"/>
        </a:p>
      </dgm:t>
    </dgm:pt>
    <dgm:pt modelId="{9287AE89-2CD1-4C04-8DA6-45B6988CBB88}" type="parTrans" cxnId="{0CC37F59-20B0-4C9B-BDEE-3F8999085717}">
      <dgm:prSet/>
      <dgm:spPr/>
      <dgm:t>
        <a:bodyPr/>
        <a:lstStyle/>
        <a:p>
          <a:endParaRPr lang="en-US"/>
        </a:p>
      </dgm:t>
    </dgm:pt>
    <dgm:pt modelId="{09886970-9902-4DD7-8370-CE8C9FB09015}" type="sibTrans" cxnId="{0CC37F59-20B0-4C9B-BDEE-3F8999085717}">
      <dgm:prSet/>
      <dgm:spPr/>
      <dgm:t>
        <a:bodyPr/>
        <a:lstStyle/>
        <a:p>
          <a:endParaRPr lang="en-US"/>
        </a:p>
      </dgm:t>
    </dgm:pt>
    <dgm:pt modelId="{7A06B600-6FE2-41AA-A6FD-081A3D2A2107}">
      <dgm:prSet custT="1"/>
      <dgm:spPr/>
      <dgm:t>
        <a:bodyPr/>
        <a:lstStyle/>
        <a:p>
          <a:r>
            <a:rPr lang="en-US" sz="2000" dirty="0">
              <a:latin typeface="+mj-lt"/>
            </a:rPr>
            <a:t>Advisees are expected to participate in kick-off, program networking and education sessions, and complete end of year advising feedback survey.</a:t>
          </a:r>
          <a:endParaRPr lang="en-US" sz="2000" dirty="0"/>
        </a:p>
      </dgm:t>
    </dgm:pt>
    <dgm:pt modelId="{CB5847A2-6499-4949-908D-45874CA8D86D}" type="parTrans" cxnId="{40D099C6-1EA4-4D79-B43A-9DC1ED509310}">
      <dgm:prSet/>
      <dgm:spPr/>
      <dgm:t>
        <a:bodyPr/>
        <a:lstStyle/>
        <a:p>
          <a:endParaRPr lang="en-US"/>
        </a:p>
      </dgm:t>
    </dgm:pt>
    <dgm:pt modelId="{2DA9860C-E83E-41D3-879F-EDBD3DD26AC6}" type="sibTrans" cxnId="{40D099C6-1EA4-4D79-B43A-9DC1ED509310}">
      <dgm:prSet/>
      <dgm:spPr/>
      <dgm:t>
        <a:bodyPr/>
        <a:lstStyle/>
        <a:p>
          <a:endParaRPr lang="en-US"/>
        </a:p>
      </dgm:t>
    </dgm:pt>
    <dgm:pt modelId="{27CBFDCA-CC31-4828-84AF-BAB16698ADA2}">
      <dgm:prSet custT="1"/>
      <dgm:spPr/>
      <dgm:t>
        <a:bodyPr/>
        <a:lstStyle/>
        <a:p>
          <a:r>
            <a:rPr lang="en-US" sz="2000" dirty="0">
              <a:latin typeface="+mj-lt"/>
            </a:rPr>
            <a:t>Respond to email communication (from Advisor and program leadership)</a:t>
          </a:r>
        </a:p>
        <a:p>
          <a:pPr>
            <a:buFont typeface="Wingdings" panose="05000000000000000000" pitchFamily="2" charset="2"/>
            <a:buChar char="Ø"/>
          </a:pPr>
          <a:r>
            <a:rPr lang="en-US" sz="2000" dirty="0">
              <a:latin typeface="+mj-lt"/>
            </a:rPr>
            <a:t>If an advisor/ leadership team doesn’t hear from an advisee </a:t>
          </a:r>
          <a:r>
            <a:rPr lang="en-US" sz="2000" dirty="0">
              <a:effectLst/>
              <a:latin typeface="+mj-lt"/>
              <a:ea typeface="Times New Roman" panose="02020603050405020304" pitchFamily="18" charset="0"/>
            </a:rPr>
            <a:t>after multiple attempts</a:t>
          </a:r>
          <a:r>
            <a:rPr lang="en-US" sz="2000" dirty="0">
              <a:latin typeface="+mj-lt"/>
            </a:rPr>
            <a:t>, they are removed from the program but can continue participation in the Education Sessions. </a:t>
          </a:r>
          <a:endParaRPr lang="en-US" sz="2000" dirty="0"/>
        </a:p>
      </dgm:t>
    </dgm:pt>
    <dgm:pt modelId="{54AA2AC0-78CE-4197-88A7-A2B25C28B9B9}" type="parTrans" cxnId="{DF63AF30-40BB-4BCF-98D5-67CE5E0957A1}">
      <dgm:prSet/>
      <dgm:spPr/>
      <dgm:t>
        <a:bodyPr/>
        <a:lstStyle/>
        <a:p>
          <a:endParaRPr lang="en-US"/>
        </a:p>
      </dgm:t>
    </dgm:pt>
    <dgm:pt modelId="{0EC542B7-DD4D-423E-A551-22B8617A291E}" type="sibTrans" cxnId="{DF63AF30-40BB-4BCF-98D5-67CE5E0957A1}">
      <dgm:prSet/>
      <dgm:spPr/>
      <dgm:t>
        <a:bodyPr/>
        <a:lstStyle/>
        <a:p>
          <a:endParaRPr lang="en-US"/>
        </a:p>
      </dgm:t>
    </dgm:pt>
    <dgm:pt modelId="{C38838C5-AFF7-4A07-92B8-0B6396D39E53}" type="pres">
      <dgm:prSet presAssocID="{7A25D7E6-DAB3-46B0-844F-76F1A9512DC9}" presName="root" presStyleCnt="0">
        <dgm:presLayoutVars>
          <dgm:dir/>
          <dgm:resizeHandles val="exact"/>
        </dgm:presLayoutVars>
      </dgm:prSet>
      <dgm:spPr/>
    </dgm:pt>
    <dgm:pt modelId="{E5A9FC8D-53D1-4EEE-B958-1A0D2F1F848F}" type="pres">
      <dgm:prSet presAssocID="{14BC7C97-226F-4268-8B17-30E95D72BEFB}" presName="compNode" presStyleCnt="0"/>
      <dgm:spPr/>
    </dgm:pt>
    <dgm:pt modelId="{856A6A35-B28D-478C-918C-3BD49111C28B}" type="pres">
      <dgm:prSet presAssocID="{14BC7C97-226F-4268-8B17-30E95D72BEFB}" presName="bgRect" presStyleLbl="bgShp" presStyleIdx="0" presStyleCnt="3" custLinFactNeighborX="9574" custLinFactNeighborY="2236"/>
      <dgm:spPr/>
    </dgm:pt>
    <dgm:pt modelId="{6D7CE14B-5538-4855-AE6F-A0A8D6A6D32D}" type="pres">
      <dgm:prSet presAssocID="{14BC7C97-226F-4268-8B17-30E95D72BEF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C53B2619-9710-4CCC-A6A2-B7C52568558A}" type="pres">
      <dgm:prSet presAssocID="{14BC7C97-226F-4268-8B17-30E95D72BEFB}" presName="spaceRect" presStyleCnt="0"/>
      <dgm:spPr/>
    </dgm:pt>
    <dgm:pt modelId="{C5893059-67B5-4D0C-BDEB-4959874E014E}" type="pres">
      <dgm:prSet presAssocID="{14BC7C97-226F-4268-8B17-30E95D72BEFB}" presName="parTx" presStyleLbl="revTx" presStyleIdx="0" presStyleCnt="3" custScaleX="105502">
        <dgm:presLayoutVars>
          <dgm:chMax val="0"/>
          <dgm:chPref val="0"/>
        </dgm:presLayoutVars>
      </dgm:prSet>
      <dgm:spPr/>
    </dgm:pt>
    <dgm:pt modelId="{AD6F388C-2BB9-4821-B789-EC260BBF7D77}" type="pres">
      <dgm:prSet presAssocID="{09886970-9902-4DD7-8370-CE8C9FB09015}" presName="sibTrans" presStyleCnt="0"/>
      <dgm:spPr/>
    </dgm:pt>
    <dgm:pt modelId="{5641677B-8AE4-461E-A589-65B2621F86C0}" type="pres">
      <dgm:prSet presAssocID="{7A06B600-6FE2-41AA-A6FD-081A3D2A2107}" presName="compNode" presStyleCnt="0"/>
      <dgm:spPr/>
    </dgm:pt>
    <dgm:pt modelId="{DA9BEEDC-1463-4E38-B289-739601C092FD}" type="pres">
      <dgm:prSet presAssocID="{7A06B600-6FE2-41AA-A6FD-081A3D2A2107}" presName="bgRect" presStyleLbl="bgShp" presStyleIdx="1" presStyleCnt="3"/>
      <dgm:spPr/>
    </dgm:pt>
    <dgm:pt modelId="{B7FD23AF-5A8C-4572-8D46-768D12E010B0}" type="pres">
      <dgm:prSet presAssocID="{7A06B600-6FE2-41AA-A6FD-081A3D2A210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DE269589-076F-4C97-BA95-43E88A1A331E}" type="pres">
      <dgm:prSet presAssocID="{7A06B600-6FE2-41AA-A6FD-081A3D2A2107}" presName="spaceRect" presStyleCnt="0"/>
      <dgm:spPr/>
    </dgm:pt>
    <dgm:pt modelId="{3DBD868F-EC35-4289-BCAA-4AEDC156140D}" type="pres">
      <dgm:prSet presAssocID="{7A06B600-6FE2-41AA-A6FD-081A3D2A2107}" presName="parTx" presStyleLbl="revTx" presStyleIdx="1" presStyleCnt="3" custScaleX="104290" custScaleY="108741">
        <dgm:presLayoutVars>
          <dgm:chMax val="0"/>
          <dgm:chPref val="0"/>
        </dgm:presLayoutVars>
      </dgm:prSet>
      <dgm:spPr/>
    </dgm:pt>
    <dgm:pt modelId="{76323FD4-91D8-4F0C-8770-9324DE0F189F}" type="pres">
      <dgm:prSet presAssocID="{2DA9860C-E83E-41D3-879F-EDBD3DD26AC6}" presName="sibTrans" presStyleCnt="0"/>
      <dgm:spPr/>
    </dgm:pt>
    <dgm:pt modelId="{8A569E71-8636-44E9-8D3C-181D2D5F963F}" type="pres">
      <dgm:prSet presAssocID="{27CBFDCA-CC31-4828-84AF-BAB16698ADA2}" presName="compNode" presStyleCnt="0"/>
      <dgm:spPr/>
    </dgm:pt>
    <dgm:pt modelId="{3FB231D3-1B36-406A-9A6C-E10A40855744}" type="pres">
      <dgm:prSet presAssocID="{27CBFDCA-CC31-4828-84AF-BAB16698ADA2}" presName="bgRect" presStyleLbl="bgShp" presStyleIdx="2" presStyleCnt="3"/>
      <dgm:spPr/>
    </dgm:pt>
    <dgm:pt modelId="{30E7C663-AFAE-4F85-8D7C-75805A8066A4}" type="pres">
      <dgm:prSet presAssocID="{27CBFDCA-CC31-4828-84AF-BAB16698ADA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ABBCC53-6D31-4C4B-9D91-7834C2E0946E}" type="pres">
      <dgm:prSet presAssocID="{27CBFDCA-CC31-4828-84AF-BAB16698ADA2}" presName="spaceRect" presStyleCnt="0"/>
      <dgm:spPr/>
    </dgm:pt>
    <dgm:pt modelId="{DC155EF3-E33B-4DDB-8DAC-59A8DAF3C820}" type="pres">
      <dgm:prSet presAssocID="{27CBFDCA-CC31-4828-84AF-BAB16698ADA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DB1112C-D400-45A7-AFA7-555D732B03DA}" type="presOf" srcId="{14BC7C97-226F-4268-8B17-30E95D72BEFB}" destId="{C5893059-67B5-4D0C-BDEB-4959874E014E}" srcOrd="0" destOrd="0" presId="urn:microsoft.com/office/officeart/2018/2/layout/IconVerticalSolidList"/>
    <dgm:cxn modelId="{7AFDBF2E-DF3A-40F5-91C3-F1D7E9156C6E}" type="presOf" srcId="{7A25D7E6-DAB3-46B0-844F-76F1A9512DC9}" destId="{C38838C5-AFF7-4A07-92B8-0B6396D39E53}" srcOrd="0" destOrd="0" presId="urn:microsoft.com/office/officeart/2018/2/layout/IconVerticalSolidList"/>
    <dgm:cxn modelId="{DF63AF30-40BB-4BCF-98D5-67CE5E0957A1}" srcId="{7A25D7E6-DAB3-46B0-844F-76F1A9512DC9}" destId="{27CBFDCA-CC31-4828-84AF-BAB16698ADA2}" srcOrd="2" destOrd="0" parTransId="{54AA2AC0-78CE-4197-88A7-A2B25C28B9B9}" sibTransId="{0EC542B7-DD4D-423E-A551-22B8617A291E}"/>
    <dgm:cxn modelId="{0CC37F59-20B0-4C9B-BDEE-3F8999085717}" srcId="{7A25D7E6-DAB3-46B0-844F-76F1A9512DC9}" destId="{14BC7C97-226F-4268-8B17-30E95D72BEFB}" srcOrd="0" destOrd="0" parTransId="{9287AE89-2CD1-4C04-8DA6-45B6988CBB88}" sibTransId="{09886970-9902-4DD7-8370-CE8C9FB09015}"/>
    <dgm:cxn modelId="{40D099C6-1EA4-4D79-B43A-9DC1ED509310}" srcId="{7A25D7E6-DAB3-46B0-844F-76F1A9512DC9}" destId="{7A06B600-6FE2-41AA-A6FD-081A3D2A2107}" srcOrd="1" destOrd="0" parTransId="{CB5847A2-6499-4949-908D-45874CA8D86D}" sibTransId="{2DA9860C-E83E-41D3-879F-EDBD3DD26AC6}"/>
    <dgm:cxn modelId="{C8DE1DD3-5EBA-4994-9B1E-E0F12E4FDDB4}" type="presOf" srcId="{27CBFDCA-CC31-4828-84AF-BAB16698ADA2}" destId="{DC155EF3-E33B-4DDB-8DAC-59A8DAF3C820}" srcOrd="0" destOrd="0" presId="urn:microsoft.com/office/officeart/2018/2/layout/IconVerticalSolidList"/>
    <dgm:cxn modelId="{D3A41BEB-9195-4ECB-8059-CEDCCC02BB82}" type="presOf" srcId="{7A06B600-6FE2-41AA-A6FD-081A3D2A2107}" destId="{3DBD868F-EC35-4289-BCAA-4AEDC156140D}" srcOrd="0" destOrd="0" presId="urn:microsoft.com/office/officeart/2018/2/layout/IconVerticalSolidList"/>
    <dgm:cxn modelId="{3AEE2F25-4A54-41E0-996A-05142402C82E}" type="presParOf" srcId="{C38838C5-AFF7-4A07-92B8-0B6396D39E53}" destId="{E5A9FC8D-53D1-4EEE-B958-1A0D2F1F848F}" srcOrd="0" destOrd="0" presId="urn:microsoft.com/office/officeart/2018/2/layout/IconVerticalSolidList"/>
    <dgm:cxn modelId="{5107E6A7-DD6C-4FD8-A08E-6A2DA8548C8B}" type="presParOf" srcId="{E5A9FC8D-53D1-4EEE-B958-1A0D2F1F848F}" destId="{856A6A35-B28D-478C-918C-3BD49111C28B}" srcOrd="0" destOrd="0" presId="urn:microsoft.com/office/officeart/2018/2/layout/IconVerticalSolidList"/>
    <dgm:cxn modelId="{30647A3A-D8F9-42CD-AD5F-2E138A70D852}" type="presParOf" srcId="{E5A9FC8D-53D1-4EEE-B958-1A0D2F1F848F}" destId="{6D7CE14B-5538-4855-AE6F-A0A8D6A6D32D}" srcOrd="1" destOrd="0" presId="urn:microsoft.com/office/officeart/2018/2/layout/IconVerticalSolidList"/>
    <dgm:cxn modelId="{4AE2D12F-3A90-4CE8-9A33-3CB4DDD4F18C}" type="presParOf" srcId="{E5A9FC8D-53D1-4EEE-B958-1A0D2F1F848F}" destId="{C53B2619-9710-4CCC-A6A2-B7C52568558A}" srcOrd="2" destOrd="0" presId="urn:microsoft.com/office/officeart/2018/2/layout/IconVerticalSolidList"/>
    <dgm:cxn modelId="{4B454245-8B65-4ED9-BB00-32084877B35F}" type="presParOf" srcId="{E5A9FC8D-53D1-4EEE-B958-1A0D2F1F848F}" destId="{C5893059-67B5-4D0C-BDEB-4959874E014E}" srcOrd="3" destOrd="0" presId="urn:microsoft.com/office/officeart/2018/2/layout/IconVerticalSolidList"/>
    <dgm:cxn modelId="{46F03F18-58C4-44E8-8364-EFE8C92DC8DE}" type="presParOf" srcId="{C38838C5-AFF7-4A07-92B8-0B6396D39E53}" destId="{AD6F388C-2BB9-4821-B789-EC260BBF7D77}" srcOrd="1" destOrd="0" presId="urn:microsoft.com/office/officeart/2018/2/layout/IconVerticalSolidList"/>
    <dgm:cxn modelId="{EE091217-EAD9-4184-A52A-CE0CD39EDFF5}" type="presParOf" srcId="{C38838C5-AFF7-4A07-92B8-0B6396D39E53}" destId="{5641677B-8AE4-461E-A589-65B2621F86C0}" srcOrd="2" destOrd="0" presId="urn:microsoft.com/office/officeart/2018/2/layout/IconVerticalSolidList"/>
    <dgm:cxn modelId="{04355F53-AA84-4319-9F99-766D124D02B6}" type="presParOf" srcId="{5641677B-8AE4-461E-A589-65B2621F86C0}" destId="{DA9BEEDC-1463-4E38-B289-739601C092FD}" srcOrd="0" destOrd="0" presId="urn:microsoft.com/office/officeart/2018/2/layout/IconVerticalSolidList"/>
    <dgm:cxn modelId="{25FC0B47-89E8-4EF8-B945-624A4AEB6703}" type="presParOf" srcId="{5641677B-8AE4-461E-A589-65B2621F86C0}" destId="{B7FD23AF-5A8C-4572-8D46-768D12E010B0}" srcOrd="1" destOrd="0" presId="urn:microsoft.com/office/officeart/2018/2/layout/IconVerticalSolidList"/>
    <dgm:cxn modelId="{555B2840-395F-4689-8069-8BB1B233DE95}" type="presParOf" srcId="{5641677B-8AE4-461E-A589-65B2621F86C0}" destId="{DE269589-076F-4C97-BA95-43E88A1A331E}" srcOrd="2" destOrd="0" presId="urn:microsoft.com/office/officeart/2018/2/layout/IconVerticalSolidList"/>
    <dgm:cxn modelId="{100CE8BE-2BC0-4C74-AFC6-9C71CBEFA9FD}" type="presParOf" srcId="{5641677B-8AE4-461E-A589-65B2621F86C0}" destId="{3DBD868F-EC35-4289-BCAA-4AEDC156140D}" srcOrd="3" destOrd="0" presId="urn:microsoft.com/office/officeart/2018/2/layout/IconVerticalSolidList"/>
    <dgm:cxn modelId="{EC331569-10EE-437A-9DEF-F6FB9C367125}" type="presParOf" srcId="{C38838C5-AFF7-4A07-92B8-0B6396D39E53}" destId="{76323FD4-91D8-4F0C-8770-9324DE0F189F}" srcOrd="3" destOrd="0" presId="urn:microsoft.com/office/officeart/2018/2/layout/IconVerticalSolidList"/>
    <dgm:cxn modelId="{1B4D51D1-C081-4F41-A1D0-CE2A7A3FAB4E}" type="presParOf" srcId="{C38838C5-AFF7-4A07-92B8-0B6396D39E53}" destId="{8A569E71-8636-44E9-8D3C-181D2D5F963F}" srcOrd="4" destOrd="0" presId="urn:microsoft.com/office/officeart/2018/2/layout/IconVerticalSolidList"/>
    <dgm:cxn modelId="{8D317678-3D3F-4E87-8C4A-D817E11E3F49}" type="presParOf" srcId="{8A569E71-8636-44E9-8D3C-181D2D5F963F}" destId="{3FB231D3-1B36-406A-9A6C-E10A40855744}" srcOrd="0" destOrd="0" presId="urn:microsoft.com/office/officeart/2018/2/layout/IconVerticalSolidList"/>
    <dgm:cxn modelId="{E590BFA1-8789-4CD8-BA77-94BA311E2A82}" type="presParOf" srcId="{8A569E71-8636-44E9-8D3C-181D2D5F963F}" destId="{30E7C663-AFAE-4F85-8D7C-75805A8066A4}" srcOrd="1" destOrd="0" presId="urn:microsoft.com/office/officeart/2018/2/layout/IconVerticalSolidList"/>
    <dgm:cxn modelId="{057C3221-B58B-4957-959E-D7FEA9BC3812}" type="presParOf" srcId="{8A569E71-8636-44E9-8D3C-181D2D5F963F}" destId="{CABBCC53-6D31-4C4B-9D91-7834C2E0946E}" srcOrd="2" destOrd="0" presId="urn:microsoft.com/office/officeart/2018/2/layout/IconVerticalSolidList"/>
    <dgm:cxn modelId="{8707CA6C-D50F-420B-B91E-4345EF24D86B}" type="presParOf" srcId="{8A569E71-8636-44E9-8D3C-181D2D5F963F}" destId="{DC155EF3-E33B-4DDB-8DAC-59A8DAF3C82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3450B4-4D46-4724-88C1-FBF6811429F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5" csCatId="colorful" phldr="1"/>
      <dgm:spPr/>
      <dgm:t>
        <a:bodyPr/>
        <a:lstStyle/>
        <a:p>
          <a:endParaRPr lang="en-US"/>
        </a:p>
      </dgm:t>
    </dgm:pt>
    <dgm:pt modelId="{6E25E5DE-DC8F-4F60-9A80-8CDAAF45C228}">
      <dgm:prSet/>
      <dgm:spPr/>
      <dgm:t>
        <a:bodyPr/>
        <a:lstStyle/>
        <a:p>
          <a:r>
            <a:rPr lang="en-US" dirty="0"/>
            <a:t>Advisors for Year 1-3 only will be assigned up to 10 advisees.  Advisors who are leading a Peer Mentoring Session in addition to 1 to 1 advising for year 1-3 advisees will be assigned up to 4 advisees. Advisors receive 5% salary support from the Department. </a:t>
          </a:r>
        </a:p>
      </dgm:t>
    </dgm:pt>
    <dgm:pt modelId="{4E8F437E-7481-4123-B778-F6DA3D3F4D7F}" type="parTrans" cxnId="{B8894032-E72A-4CD6-BFA4-0B7E18B1A303}">
      <dgm:prSet/>
      <dgm:spPr/>
      <dgm:t>
        <a:bodyPr/>
        <a:lstStyle/>
        <a:p>
          <a:endParaRPr lang="en-US"/>
        </a:p>
      </dgm:t>
    </dgm:pt>
    <dgm:pt modelId="{E4458EF2-19A9-41B7-95E0-FCF16A31B222}" type="sibTrans" cxnId="{B8894032-E72A-4CD6-BFA4-0B7E18B1A303}">
      <dgm:prSet/>
      <dgm:spPr/>
      <dgm:t>
        <a:bodyPr/>
        <a:lstStyle/>
        <a:p>
          <a:endParaRPr lang="en-US"/>
        </a:p>
      </dgm:t>
    </dgm:pt>
    <dgm:pt modelId="{153C6A20-21A5-4D6C-A9BE-F1B68E0A80FE}">
      <dgm:prSet/>
      <dgm:spPr/>
      <dgm:t>
        <a:bodyPr/>
        <a:lstStyle/>
        <a:p>
          <a:r>
            <a:rPr lang="en-US" dirty="0"/>
            <a:t>Check in with their advisees at least 2-3 times per year. The program will ask for dates of check-ins three times a year (November, January, &amp; April). </a:t>
          </a:r>
        </a:p>
      </dgm:t>
    </dgm:pt>
    <dgm:pt modelId="{BE5E241B-3043-4DEC-A56D-E4E210AE6441}" type="parTrans" cxnId="{22EDF80C-C740-41AA-9CF0-466836BF8900}">
      <dgm:prSet/>
      <dgm:spPr/>
      <dgm:t>
        <a:bodyPr/>
        <a:lstStyle/>
        <a:p>
          <a:endParaRPr lang="en-US"/>
        </a:p>
      </dgm:t>
    </dgm:pt>
    <dgm:pt modelId="{E7148E69-6A69-4516-A070-AF27BE905F22}" type="sibTrans" cxnId="{22EDF80C-C740-41AA-9CF0-466836BF8900}">
      <dgm:prSet/>
      <dgm:spPr/>
      <dgm:t>
        <a:bodyPr/>
        <a:lstStyle/>
        <a:p>
          <a:endParaRPr lang="en-US"/>
        </a:p>
      </dgm:t>
    </dgm:pt>
    <dgm:pt modelId="{7F1C45A3-F067-423A-AEF2-BFF22E31DD2B}">
      <dgm:prSet/>
      <dgm:spPr/>
      <dgm:t>
        <a:bodyPr/>
        <a:lstStyle/>
        <a:p>
          <a:r>
            <a:rPr lang="en-US" dirty="0"/>
            <a:t>Participate in planning meetings/surveys and provide useful feedback for program improvements and enhancements.  </a:t>
          </a:r>
        </a:p>
      </dgm:t>
    </dgm:pt>
    <dgm:pt modelId="{6855367C-6835-40BF-9B20-760139FED83B}" type="parTrans" cxnId="{6F5006CD-F587-4C73-A009-DC78416C5A28}">
      <dgm:prSet/>
      <dgm:spPr/>
      <dgm:t>
        <a:bodyPr/>
        <a:lstStyle/>
        <a:p>
          <a:endParaRPr lang="en-US"/>
        </a:p>
      </dgm:t>
    </dgm:pt>
    <dgm:pt modelId="{A1B4FBB3-65C0-4E82-9FE6-CC61E72E2683}" type="sibTrans" cxnId="{6F5006CD-F587-4C73-A009-DC78416C5A28}">
      <dgm:prSet/>
      <dgm:spPr/>
      <dgm:t>
        <a:bodyPr/>
        <a:lstStyle/>
        <a:p>
          <a:endParaRPr lang="en-US"/>
        </a:p>
      </dgm:t>
    </dgm:pt>
    <dgm:pt modelId="{A771572A-E01F-492B-B230-BC364A34F9CE}">
      <dgm:prSet/>
      <dgm:spPr/>
      <dgm:t>
        <a:bodyPr/>
        <a:lstStyle/>
        <a:p>
          <a:r>
            <a:rPr lang="en-US" dirty="0"/>
            <a:t>Develop program content and attend or present educational sessions throughout the year. </a:t>
          </a:r>
        </a:p>
      </dgm:t>
    </dgm:pt>
    <dgm:pt modelId="{96265B16-C0A1-45A7-AB7A-903F035A3E0E}" type="parTrans" cxnId="{A5823296-AE3D-4E26-8CC4-8550A342E53F}">
      <dgm:prSet/>
      <dgm:spPr/>
      <dgm:t>
        <a:bodyPr/>
        <a:lstStyle/>
        <a:p>
          <a:endParaRPr lang="en-US"/>
        </a:p>
      </dgm:t>
    </dgm:pt>
    <dgm:pt modelId="{0AF633C9-52C7-48F6-84C3-48CC223E90A2}" type="sibTrans" cxnId="{A5823296-AE3D-4E26-8CC4-8550A342E53F}">
      <dgm:prSet/>
      <dgm:spPr/>
      <dgm:t>
        <a:bodyPr/>
        <a:lstStyle/>
        <a:p>
          <a:endParaRPr lang="en-US"/>
        </a:p>
      </dgm:t>
    </dgm:pt>
    <dgm:pt modelId="{9CE9CD95-1267-4871-B07A-B1A0A0B58936}" type="pres">
      <dgm:prSet presAssocID="{B53450B4-4D46-4724-88C1-FBF6811429FD}" presName="root" presStyleCnt="0">
        <dgm:presLayoutVars>
          <dgm:dir/>
          <dgm:resizeHandles val="exact"/>
        </dgm:presLayoutVars>
      </dgm:prSet>
      <dgm:spPr/>
    </dgm:pt>
    <dgm:pt modelId="{8195F449-B6FA-46BE-8557-E34D0343233C}" type="pres">
      <dgm:prSet presAssocID="{6E25E5DE-DC8F-4F60-9A80-8CDAAF45C228}" presName="compNode" presStyleCnt="0"/>
      <dgm:spPr/>
    </dgm:pt>
    <dgm:pt modelId="{CC761EDC-1446-43EF-8520-645C3CDC1834}" type="pres">
      <dgm:prSet presAssocID="{6E25E5DE-DC8F-4F60-9A80-8CDAAF45C228}" presName="bgRect" presStyleLbl="bgShp" presStyleIdx="0" presStyleCnt="4"/>
      <dgm:spPr/>
    </dgm:pt>
    <dgm:pt modelId="{65DDCC07-3641-4569-8FE8-AFBF42B50CEE}" type="pres">
      <dgm:prSet presAssocID="{6E25E5DE-DC8F-4F60-9A80-8CDAAF45C22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8F55A19B-1477-4209-A050-69874F4BABC3}" type="pres">
      <dgm:prSet presAssocID="{6E25E5DE-DC8F-4F60-9A80-8CDAAF45C228}" presName="spaceRect" presStyleCnt="0"/>
      <dgm:spPr/>
    </dgm:pt>
    <dgm:pt modelId="{40EAEF5F-A437-4904-8339-405F5CE97D13}" type="pres">
      <dgm:prSet presAssocID="{6E25E5DE-DC8F-4F60-9A80-8CDAAF45C228}" presName="parTx" presStyleLbl="revTx" presStyleIdx="0" presStyleCnt="4">
        <dgm:presLayoutVars>
          <dgm:chMax val="0"/>
          <dgm:chPref val="0"/>
        </dgm:presLayoutVars>
      </dgm:prSet>
      <dgm:spPr/>
    </dgm:pt>
    <dgm:pt modelId="{D6DB5085-02F5-4864-844F-0060D2163B07}" type="pres">
      <dgm:prSet presAssocID="{E4458EF2-19A9-41B7-95E0-FCF16A31B222}" presName="sibTrans" presStyleCnt="0"/>
      <dgm:spPr/>
    </dgm:pt>
    <dgm:pt modelId="{B5E68F58-00CD-4ECE-A7D5-33B1681FB1D5}" type="pres">
      <dgm:prSet presAssocID="{153C6A20-21A5-4D6C-A9BE-F1B68E0A80FE}" presName="compNode" presStyleCnt="0"/>
      <dgm:spPr/>
    </dgm:pt>
    <dgm:pt modelId="{5BB37AFC-2829-4A03-A1E3-98D81787E649}" type="pres">
      <dgm:prSet presAssocID="{153C6A20-21A5-4D6C-A9BE-F1B68E0A80FE}" presName="bgRect" presStyleLbl="bgShp" presStyleIdx="1" presStyleCnt="4"/>
      <dgm:spPr/>
    </dgm:pt>
    <dgm:pt modelId="{5F7ACC5D-7C29-4232-8118-D91678D92977}" type="pres">
      <dgm:prSet presAssocID="{153C6A20-21A5-4D6C-A9BE-F1B68E0A80F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57B4AC2A-E0B4-4961-A1E9-4B3A4FC254B7}" type="pres">
      <dgm:prSet presAssocID="{153C6A20-21A5-4D6C-A9BE-F1B68E0A80FE}" presName="spaceRect" presStyleCnt="0"/>
      <dgm:spPr/>
    </dgm:pt>
    <dgm:pt modelId="{7DC097C4-45FD-4294-94FF-7E2A3A23F1B0}" type="pres">
      <dgm:prSet presAssocID="{153C6A20-21A5-4D6C-A9BE-F1B68E0A80FE}" presName="parTx" presStyleLbl="revTx" presStyleIdx="1" presStyleCnt="4">
        <dgm:presLayoutVars>
          <dgm:chMax val="0"/>
          <dgm:chPref val="0"/>
        </dgm:presLayoutVars>
      </dgm:prSet>
      <dgm:spPr/>
    </dgm:pt>
    <dgm:pt modelId="{CDB9D0FB-C737-4DB0-B9CC-E56E22987C79}" type="pres">
      <dgm:prSet presAssocID="{E7148E69-6A69-4516-A070-AF27BE905F22}" presName="sibTrans" presStyleCnt="0"/>
      <dgm:spPr/>
    </dgm:pt>
    <dgm:pt modelId="{A0771B2F-6DD5-440B-BA5A-B042C6A46F75}" type="pres">
      <dgm:prSet presAssocID="{7F1C45A3-F067-423A-AEF2-BFF22E31DD2B}" presName="compNode" presStyleCnt="0"/>
      <dgm:spPr/>
    </dgm:pt>
    <dgm:pt modelId="{96985D13-B1B6-4A0C-ADA9-1BAAC279EC34}" type="pres">
      <dgm:prSet presAssocID="{7F1C45A3-F067-423A-AEF2-BFF22E31DD2B}" presName="bgRect" presStyleLbl="bgShp" presStyleIdx="2" presStyleCnt="4"/>
      <dgm:spPr/>
    </dgm:pt>
    <dgm:pt modelId="{831FA45A-BB83-459E-ACA2-095ABB2C5A3C}" type="pres">
      <dgm:prSet presAssocID="{7F1C45A3-F067-423A-AEF2-BFF22E31DD2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B912CE2D-A5DE-4D5A-9337-60C2350F19EE}" type="pres">
      <dgm:prSet presAssocID="{7F1C45A3-F067-423A-AEF2-BFF22E31DD2B}" presName="spaceRect" presStyleCnt="0"/>
      <dgm:spPr/>
    </dgm:pt>
    <dgm:pt modelId="{3C9E3A1E-B76D-4E4A-905A-8886B85929FA}" type="pres">
      <dgm:prSet presAssocID="{7F1C45A3-F067-423A-AEF2-BFF22E31DD2B}" presName="parTx" presStyleLbl="revTx" presStyleIdx="2" presStyleCnt="4">
        <dgm:presLayoutVars>
          <dgm:chMax val="0"/>
          <dgm:chPref val="0"/>
        </dgm:presLayoutVars>
      </dgm:prSet>
      <dgm:spPr/>
    </dgm:pt>
    <dgm:pt modelId="{AC97DD9C-3306-4506-9E95-7E10FFCBDC15}" type="pres">
      <dgm:prSet presAssocID="{A1B4FBB3-65C0-4E82-9FE6-CC61E72E2683}" presName="sibTrans" presStyleCnt="0"/>
      <dgm:spPr/>
    </dgm:pt>
    <dgm:pt modelId="{1E66F132-BC67-48B9-BA0A-E1202BEB819D}" type="pres">
      <dgm:prSet presAssocID="{A771572A-E01F-492B-B230-BC364A34F9CE}" presName="compNode" presStyleCnt="0"/>
      <dgm:spPr/>
    </dgm:pt>
    <dgm:pt modelId="{A3E73D1D-474D-4CA0-B509-29A3A207B55B}" type="pres">
      <dgm:prSet presAssocID="{A771572A-E01F-492B-B230-BC364A34F9CE}" presName="bgRect" presStyleLbl="bgShp" presStyleIdx="3" presStyleCnt="4" custLinFactNeighborX="8834" custLinFactNeighborY="47625"/>
      <dgm:spPr/>
    </dgm:pt>
    <dgm:pt modelId="{45A149C5-BDC9-4CCD-ADF9-B757F5882499}" type="pres">
      <dgm:prSet presAssocID="{A771572A-E01F-492B-B230-BC364A34F9C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90BEBB77-9D07-4827-BCD5-93FB2BD2D6B9}" type="pres">
      <dgm:prSet presAssocID="{A771572A-E01F-492B-B230-BC364A34F9CE}" presName="spaceRect" presStyleCnt="0"/>
      <dgm:spPr/>
    </dgm:pt>
    <dgm:pt modelId="{C5377801-FA1D-4654-A64B-4AB4F027FF70}" type="pres">
      <dgm:prSet presAssocID="{A771572A-E01F-492B-B230-BC364A34F9C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2EDF80C-C740-41AA-9CF0-466836BF8900}" srcId="{B53450B4-4D46-4724-88C1-FBF6811429FD}" destId="{153C6A20-21A5-4D6C-A9BE-F1B68E0A80FE}" srcOrd="1" destOrd="0" parTransId="{BE5E241B-3043-4DEC-A56D-E4E210AE6441}" sibTransId="{E7148E69-6A69-4516-A070-AF27BE905F22}"/>
    <dgm:cxn modelId="{EAC3B826-9E27-47D0-86DA-8A87BD90E25A}" type="presOf" srcId="{7F1C45A3-F067-423A-AEF2-BFF22E31DD2B}" destId="{3C9E3A1E-B76D-4E4A-905A-8886B85929FA}" srcOrd="0" destOrd="0" presId="urn:microsoft.com/office/officeart/2018/2/layout/IconVerticalSolidList"/>
    <dgm:cxn modelId="{B8894032-E72A-4CD6-BFA4-0B7E18B1A303}" srcId="{B53450B4-4D46-4724-88C1-FBF6811429FD}" destId="{6E25E5DE-DC8F-4F60-9A80-8CDAAF45C228}" srcOrd="0" destOrd="0" parTransId="{4E8F437E-7481-4123-B778-F6DA3D3F4D7F}" sibTransId="{E4458EF2-19A9-41B7-95E0-FCF16A31B222}"/>
    <dgm:cxn modelId="{85485B4A-5ED7-4B6B-8C78-A0AC58FF30F2}" type="presOf" srcId="{A771572A-E01F-492B-B230-BC364A34F9CE}" destId="{C5377801-FA1D-4654-A64B-4AB4F027FF70}" srcOrd="0" destOrd="0" presId="urn:microsoft.com/office/officeart/2018/2/layout/IconVerticalSolidList"/>
    <dgm:cxn modelId="{77D33D4F-E315-4C11-A139-62AC4F39FBC2}" type="presOf" srcId="{6E25E5DE-DC8F-4F60-9A80-8CDAAF45C228}" destId="{40EAEF5F-A437-4904-8339-405F5CE97D13}" srcOrd="0" destOrd="0" presId="urn:microsoft.com/office/officeart/2018/2/layout/IconVerticalSolidList"/>
    <dgm:cxn modelId="{A5823296-AE3D-4E26-8CC4-8550A342E53F}" srcId="{B53450B4-4D46-4724-88C1-FBF6811429FD}" destId="{A771572A-E01F-492B-B230-BC364A34F9CE}" srcOrd="3" destOrd="0" parTransId="{96265B16-C0A1-45A7-AB7A-903F035A3E0E}" sibTransId="{0AF633C9-52C7-48F6-84C3-48CC223E90A2}"/>
    <dgm:cxn modelId="{CC51709C-1AE2-4B18-878B-A40FBBCFA04B}" type="presOf" srcId="{153C6A20-21A5-4D6C-A9BE-F1B68E0A80FE}" destId="{7DC097C4-45FD-4294-94FF-7E2A3A23F1B0}" srcOrd="0" destOrd="0" presId="urn:microsoft.com/office/officeart/2018/2/layout/IconVerticalSolidList"/>
    <dgm:cxn modelId="{6F5006CD-F587-4C73-A009-DC78416C5A28}" srcId="{B53450B4-4D46-4724-88C1-FBF6811429FD}" destId="{7F1C45A3-F067-423A-AEF2-BFF22E31DD2B}" srcOrd="2" destOrd="0" parTransId="{6855367C-6835-40BF-9B20-760139FED83B}" sibTransId="{A1B4FBB3-65C0-4E82-9FE6-CC61E72E2683}"/>
    <dgm:cxn modelId="{513E90D2-C92C-47DD-99C5-105FA05A01CB}" type="presOf" srcId="{B53450B4-4D46-4724-88C1-FBF6811429FD}" destId="{9CE9CD95-1267-4871-B07A-B1A0A0B58936}" srcOrd="0" destOrd="0" presId="urn:microsoft.com/office/officeart/2018/2/layout/IconVerticalSolidList"/>
    <dgm:cxn modelId="{242BA07E-B418-47A0-BB1D-63E2D1DD1613}" type="presParOf" srcId="{9CE9CD95-1267-4871-B07A-B1A0A0B58936}" destId="{8195F449-B6FA-46BE-8557-E34D0343233C}" srcOrd="0" destOrd="0" presId="urn:microsoft.com/office/officeart/2018/2/layout/IconVerticalSolidList"/>
    <dgm:cxn modelId="{B1931E04-6AC6-4A51-9F40-0C56D9AE35FF}" type="presParOf" srcId="{8195F449-B6FA-46BE-8557-E34D0343233C}" destId="{CC761EDC-1446-43EF-8520-645C3CDC1834}" srcOrd="0" destOrd="0" presId="urn:microsoft.com/office/officeart/2018/2/layout/IconVerticalSolidList"/>
    <dgm:cxn modelId="{36C8B05F-071B-46FF-8736-FEEC8F3EDC67}" type="presParOf" srcId="{8195F449-B6FA-46BE-8557-E34D0343233C}" destId="{65DDCC07-3641-4569-8FE8-AFBF42B50CEE}" srcOrd="1" destOrd="0" presId="urn:microsoft.com/office/officeart/2018/2/layout/IconVerticalSolidList"/>
    <dgm:cxn modelId="{6038A5B3-2E0E-42B6-80B1-770E3745E976}" type="presParOf" srcId="{8195F449-B6FA-46BE-8557-E34D0343233C}" destId="{8F55A19B-1477-4209-A050-69874F4BABC3}" srcOrd="2" destOrd="0" presId="urn:microsoft.com/office/officeart/2018/2/layout/IconVerticalSolidList"/>
    <dgm:cxn modelId="{E8B8FB55-283F-4B1E-B79A-093081185BC3}" type="presParOf" srcId="{8195F449-B6FA-46BE-8557-E34D0343233C}" destId="{40EAEF5F-A437-4904-8339-405F5CE97D13}" srcOrd="3" destOrd="0" presId="urn:microsoft.com/office/officeart/2018/2/layout/IconVerticalSolidList"/>
    <dgm:cxn modelId="{54875807-20D1-4B67-B27A-07EF21B52060}" type="presParOf" srcId="{9CE9CD95-1267-4871-B07A-B1A0A0B58936}" destId="{D6DB5085-02F5-4864-844F-0060D2163B07}" srcOrd="1" destOrd="0" presId="urn:microsoft.com/office/officeart/2018/2/layout/IconVerticalSolidList"/>
    <dgm:cxn modelId="{FB5D15D2-4815-44C8-BEFA-CDBFADCED98A}" type="presParOf" srcId="{9CE9CD95-1267-4871-B07A-B1A0A0B58936}" destId="{B5E68F58-00CD-4ECE-A7D5-33B1681FB1D5}" srcOrd="2" destOrd="0" presId="urn:microsoft.com/office/officeart/2018/2/layout/IconVerticalSolidList"/>
    <dgm:cxn modelId="{BD0A8EE4-8FB5-4BEE-89B7-5B94C9CFBEBD}" type="presParOf" srcId="{B5E68F58-00CD-4ECE-A7D5-33B1681FB1D5}" destId="{5BB37AFC-2829-4A03-A1E3-98D81787E649}" srcOrd="0" destOrd="0" presId="urn:microsoft.com/office/officeart/2018/2/layout/IconVerticalSolidList"/>
    <dgm:cxn modelId="{FCCDF635-499B-4D25-AAEF-83CA136A14EC}" type="presParOf" srcId="{B5E68F58-00CD-4ECE-A7D5-33B1681FB1D5}" destId="{5F7ACC5D-7C29-4232-8118-D91678D92977}" srcOrd="1" destOrd="0" presId="urn:microsoft.com/office/officeart/2018/2/layout/IconVerticalSolidList"/>
    <dgm:cxn modelId="{45FE2EE4-044E-4A8D-9B55-ECFABB42A68D}" type="presParOf" srcId="{B5E68F58-00CD-4ECE-A7D5-33B1681FB1D5}" destId="{57B4AC2A-E0B4-4961-A1E9-4B3A4FC254B7}" srcOrd="2" destOrd="0" presId="urn:microsoft.com/office/officeart/2018/2/layout/IconVerticalSolidList"/>
    <dgm:cxn modelId="{21924828-573B-4EF1-9D83-3436D0182352}" type="presParOf" srcId="{B5E68F58-00CD-4ECE-A7D5-33B1681FB1D5}" destId="{7DC097C4-45FD-4294-94FF-7E2A3A23F1B0}" srcOrd="3" destOrd="0" presId="urn:microsoft.com/office/officeart/2018/2/layout/IconVerticalSolidList"/>
    <dgm:cxn modelId="{549A0372-9C5E-4A88-B90E-38C44D328D77}" type="presParOf" srcId="{9CE9CD95-1267-4871-B07A-B1A0A0B58936}" destId="{CDB9D0FB-C737-4DB0-B9CC-E56E22987C79}" srcOrd="3" destOrd="0" presId="urn:microsoft.com/office/officeart/2018/2/layout/IconVerticalSolidList"/>
    <dgm:cxn modelId="{0CDDE181-9DC6-488D-A5BA-239F84884D04}" type="presParOf" srcId="{9CE9CD95-1267-4871-B07A-B1A0A0B58936}" destId="{A0771B2F-6DD5-440B-BA5A-B042C6A46F75}" srcOrd="4" destOrd="0" presId="urn:microsoft.com/office/officeart/2018/2/layout/IconVerticalSolidList"/>
    <dgm:cxn modelId="{E07A0870-DBA3-4672-BA95-132AA3F84B6A}" type="presParOf" srcId="{A0771B2F-6DD5-440B-BA5A-B042C6A46F75}" destId="{96985D13-B1B6-4A0C-ADA9-1BAAC279EC34}" srcOrd="0" destOrd="0" presId="urn:microsoft.com/office/officeart/2018/2/layout/IconVerticalSolidList"/>
    <dgm:cxn modelId="{3456A424-95E6-42BF-857D-4E0714443F3A}" type="presParOf" srcId="{A0771B2F-6DD5-440B-BA5A-B042C6A46F75}" destId="{831FA45A-BB83-459E-ACA2-095ABB2C5A3C}" srcOrd="1" destOrd="0" presId="urn:microsoft.com/office/officeart/2018/2/layout/IconVerticalSolidList"/>
    <dgm:cxn modelId="{AB18DC3D-3B8B-43EE-A69B-66C988DCD893}" type="presParOf" srcId="{A0771B2F-6DD5-440B-BA5A-B042C6A46F75}" destId="{B912CE2D-A5DE-4D5A-9337-60C2350F19EE}" srcOrd="2" destOrd="0" presId="urn:microsoft.com/office/officeart/2018/2/layout/IconVerticalSolidList"/>
    <dgm:cxn modelId="{7BF2CD4E-4E22-4352-B4B8-5B2FD15427A9}" type="presParOf" srcId="{A0771B2F-6DD5-440B-BA5A-B042C6A46F75}" destId="{3C9E3A1E-B76D-4E4A-905A-8886B85929FA}" srcOrd="3" destOrd="0" presId="urn:microsoft.com/office/officeart/2018/2/layout/IconVerticalSolidList"/>
    <dgm:cxn modelId="{4DAC1BB5-470E-4135-915B-DCC86114ADED}" type="presParOf" srcId="{9CE9CD95-1267-4871-B07A-B1A0A0B58936}" destId="{AC97DD9C-3306-4506-9E95-7E10FFCBDC15}" srcOrd="5" destOrd="0" presId="urn:microsoft.com/office/officeart/2018/2/layout/IconVerticalSolidList"/>
    <dgm:cxn modelId="{EF50E306-C42F-4A00-B43B-C26DAC8A4CEF}" type="presParOf" srcId="{9CE9CD95-1267-4871-B07A-B1A0A0B58936}" destId="{1E66F132-BC67-48B9-BA0A-E1202BEB819D}" srcOrd="6" destOrd="0" presId="urn:microsoft.com/office/officeart/2018/2/layout/IconVerticalSolidList"/>
    <dgm:cxn modelId="{CC096AEA-44B3-44BB-9AA6-B713CD7240A7}" type="presParOf" srcId="{1E66F132-BC67-48B9-BA0A-E1202BEB819D}" destId="{A3E73D1D-474D-4CA0-B509-29A3A207B55B}" srcOrd="0" destOrd="0" presId="urn:microsoft.com/office/officeart/2018/2/layout/IconVerticalSolidList"/>
    <dgm:cxn modelId="{1D6C63A7-1342-4F37-AD97-419ACC90E990}" type="presParOf" srcId="{1E66F132-BC67-48B9-BA0A-E1202BEB819D}" destId="{45A149C5-BDC9-4CCD-ADF9-B757F5882499}" srcOrd="1" destOrd="0" presId="urn:microsoft.com/office/officeart/2018/2/layout/IconVerticalSolidList"/>
    <dgm:cxn modelId="{E8DBFC8D-7544-4EB6-B826-153436F5495C}" type="presParOf" srcId="{1E66F132-BC67-48B9-BA0A-E1202BEB819D}" destId="{90BEBB77-9D07-4827-BCD5-93FB2BD2D6B9}" srcOrd="2" destOrd="0" presId="urn:microsoft.com/office/officeart/2018/2/layout/IconVerticalSolidList"/>
    <dgm:cxn modelId="{D03C2E6B-B5F3-4760-BEC8-582B20BF8719}" type="presParOf" srcId="{1E66F132-BC67-48B9-BA0A-E1202BEB819D}" destId="{C5377801-FA1D-4654-A64B-4AB4F027FF7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D399E0-9504-4408-8BBE-6EEB40AEB2CB}">
      <dsp:nvSpPr>
        <dsp:cNvPr id="0" name=""/>
        <dsp:cNvSpPr/>
      </dsp:nvSpPr>
      <dsp:spPr>
        <a:xfrm>
          <a:off x="0" y="697916"/>
          <a:ext cx="6900512" cy="41403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Improve: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Satisfaction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Performance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Retention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Wellness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kern="1200" dirty="0"/>
            <a:t>Help faculty identify components for success and connect them with resources</a:t>
          </a:r>
        </a:p>
      </dsp:txBody>
      <dsp:txXfrm>
        <a:off x="0" y="697916"/>
        <a:ext cx="6900512" cy="41403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A6A35-B28D-478C-918C-3BD49111C28B}">
      <dsp:nvSpPr>
        <dsp:cNvPr id="0" name=""/>
        <dsp:cNvSpPr/>
      </dsp:nvSpPr>
      <dsp:spPr>
        <a:xfrm>
          <a:off x="0" y="519"/>
          <a:ext cx="10257694" cy="12160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7CE14B-5538-4855-AE6F-A0A8D6A6D32D}">
      <dsp:nvSpPr>
        <dsp:cNvPr id="0" name=""/>
        <dsp:cNvSpPr/>
      </dsp:nvSpPr>
      <dsp:spPr>
        <a:xfrm>
          <a:off x="367866" y="274139"/>
          <a:ext cx="668847" cy="6688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893059-67B5-4D0C-BDEB-4959874E014E}">
      <dsp:nvSpPr>
        <dsp:cNvPr id="0" name=""/>
        <dsp:cNvSpPr/>
      </dsp:nvSpPr>
      <dsp:spPr>
        <a:xfrm>
          <a:off x="1404579" y="519"/>
          <a:ext cx="8853114" cy="1216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02" tIns="128702" rIns="128702" bIns="12870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Although not mandated, it is strongly encouraged that all junior faculty enroll as the program provides excellent resources.</a:t>
          </a:r>
        </a:p>
      </dsp:txBody>
      <dsp:txXfrm>
        <a:off x="1404579" y="519"/>
        <a:ext cx="8853114" cy="1216086"/>
      </dsp:txXfrm>
    </dsp:sp>
    <dsp:sp modelId="{DA9BEEDC-1463-4E38-B289-739601C092FD}">
      <dsp:nvSpPr>
        <dsp:cNvPr id="0" name=""/>
        <dsp:cNvSpPr/>
      </dsp:nvSpPr>
      <dsp:spPr>
        <a:xfrm>
          <a:off x="0" y="1520627"/>
          <a:ext cx="10257694" cy="12160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D23AF-5A8C-4572-8D46-768D12E010B0}">
      <dsp:nvSpPr>
        <dsp:cNvPr id="0" name=""/>
        <dsp:cNvSpPr/>
      </dsp:nvSpPr>
      <dsp:spPr>
        <a:xfrm>
          <a:off x="367866" y="1794247"/>
          <a:ext cx="668847" cy="6688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BD868F-EC35-4289-BCAA-4AEDC156140D}">
      <dsp:nvSpPr>
        <dsp:cNvPr id="0" name=""/>
        <dsp:cNvSpPr/>
      </dsp:nvSpPr>
      <dsp:spPr>
        <a:xfrm>
          <a:off x="1404579" y="1520627"/>
          <a:ext cx="8853114" cy="1216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02" tIns="128702" rIns="128702" bIns="12870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Once enrolled, the advisee is asked to rank their preferred advisors via the online faculty profile site. They are assigned an advisor prior to the scheduled Kick-Off Session.</a:t>
          </a:r>
        </a:p>
      </dsp:txBody>
      <dsp:txXfrm>
        <a:off x="1404579" y="1520627"/>
        <a:ext cx="8853114" cy="1216086"/>
      </dsp:txXfrm>
    </dsp:sp>
    <dsp:sp modelId="{3FB231D3-1B36-406A-9A6C-E10A40855744}">
      <dsp:nvSpPr>
        <dsp:cNvPr id="0" name=""/>
        <dsp:cNvSpPr/>
      </dsp:nvSpPr>
      <dsp:spPr>
        <a:xfrm>
          <a:off x="0" y="3040735"/>
          <a:ext cx="10257694" cy="121608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7C663-AFAE-4F85-8D7C-75805A8066A4}">
      <dsp:nvSpPr>
        <dsp:cNvPr id="0" name=""/>
        <dsp:cNvSpPr/>
      </dsp:nvSpPr>
      <dsp:spPr>
        <a:xfrm>
          <a:off x="367866" y="3314355"/>
          <a:ext cx="668847" cy="6688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55EF3-E33B-4DDB-8DAC-59A8DAF3C820}">
      <dsp:nvSpPr>
        <dsp:cNvPr id="0" name=""/>
        <dsp:cNvSpPr/>
      </dsp:nvSpPr>
      <dsp:spPr>
        <a:xfrm>
          <a:off x="1404579" y="3040735"/>
          <a:ext cx="8853114" cy="1216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702" tIns="128702" rIns="128702" bIns="12870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Instructors in the program are assigned advisors who are research-oriented and specialize in areas of interest specific to Instructors.</a:t>
          </a:r>
        </a:p>
      </dsp:txBody>
      <dsp:txXfrm>
        <a:off x="1404579" y="3040735"/>
        <a:ext cx="8853114" cy="12160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A6A35-B28D-478C-918C-3BD49111C28B}">
      <dsp:nvSpPr>
        <dsp:cNvPr id="0" name=""/>
        <dsp:cNvSpPr/>
      </dsp:nvSpPr>
      <dsp:spPr>
        <a:xfrm>
          <a:off x="0" y="35929"/>
          <a:ext cx="10827326" cy="128383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7CE14B-5538-4855-AE6F-A0A8D6A6D32D}">
      <dsp:nvSpPr>
        <dsp:cNvPr id="0" name=""/>
        <dsp:cNvSpPr/>
      </dsp:nvSpPr>
      <dsp:spPr>
        <a:xfrm>
          <a:off x="343626" y="296085"/>
          <a:ext cx="707490" cy="70610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893059-67B5-4D0C-BDEB-4959874E014E}">
      <dsp:nvSpPr>
        <dsp:cNvPr id="0" name=""/>
        <dsp:cNvSpPr/>
      </dsp:nvSpPr>
      <dsp:spPr>
        <a:xfrm>
          <a:off x="1186933" y="7223"/>
          <a:ext cx="9685127" cy="1285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005" tIns="136005" rIns="136005" bIns="13600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+mj-lt"/>
            </a:rPr>
            <a:t>Advisees currently in years 1-</a:t>
          </a:r>
          <a:r>
            <a:rPr lang="en-US" sz="1800" b="0" kern="1200" dirty="0">
              <a:latin typeface="+mj-lt"/>
            </a:rPr>
            <a:t>3 </a:t>
          </a:r>
          <a:r>
            <a:rPr lang="en-US" sz="1800" kern="1200" dirty="0">
              <a:latin typeface="+mj-lt"/>
            </a:rPr>
            <a:t>of their appointment are expected to meet with their assigned Advisor at least 2-3 times per year, while Advisees currently in year </a:t>
          </a:r>
          <a:r>
            <a:rPr lang="en-US" sz="1800" b="1" kern="1200" dirty="0">
              <a:latin typeface="+mj-lt"/>
            </a:rPr>
            <a:t>4- 6 </a:t>
          </a:r>
          <a:r>
            <a:rPr lang="en-US" sz="1800" kern="1200" dirty="0">
              <a:latin typeface="+mj-lt"/>
            </a:rPr>
            <a:t>of their appointment take part in monthly</a:t>
          </a:r>
          <a:r>
            <a:rPr lang="en-US" sz="1800" kern="1200" dirty="0">
              <a:latin typeface="+mj-lt"/>
              <a:ea typeface="Arial" panose="020B0604020202020204" pitchFamily="34" charset="0"/>
              <a:cs typeface="Arial" panose="020B0604020202020204" pitchFamily="34" charset="0"/>
            </a:rPr>
            <a:t> group peer sessions (peer-mentoring group).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+mj-lt"/>
              <a:ea typeface="Arial" panose="020B0604020202020204" pitchFamily="34" charset="0"/>
              <a:cs typeface="Arial" panose="020B0604020202020204" pitchFamily="34" charset="0"/>
            </a:rPr>
            <a:t>Smaller subgroups available for advisees who desire more of a peer-to-peer format. </a:t>
          </a:r>
          <a:endParaRPr lang="en-US" sz="1800" kern="1200" dirty="0"/>
        </a:p>
      </dsp:txBody>
      <dsp:txXfrm>
        <a:off x="1186933" y="7223"/>
        <a:ext cx="9685127" cy="1285089"/>
      </dsp:txXfrm>
    </dsp:sp>
    <dsp:sp modelId="{DA9BEEDC-1463-4E38-B289-739601C092FD}">
      <dsp:nvSpPr>
        <dsp:cNvPr id="0" name=""/>
        <dsp:cNvSpPr/>
      </dsp:nvSpPr>
      <dsp:spPr>
        <a:xfrm>
          <a:off x="-44733" y="1625398"/>
          <a:ext cx="10827326" cy="1283834"/>
        </a:xfrm>
        <a:prstGeom prst="roundRect">
          <a:avLst>
            <a:gd name="adj" fmla="val 1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FD23AF-5A8C-4572-8D46-768D12E010B0}">
      <dsp:nvSpPr>
        <dsp:cNvPr id="0" name=""/>
        <dsp:cNvSpPr/>
      </dsp:nvSpPr>
      <dsp:spPr>
        <a:xfrm>
          <a:off x="343626" y="1914261"/>
          <a:ext cx="707490" cy="70610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BD868F-EC35-4289-BCAA-4AEDC156140D}">
      <dsp:nvSpPr>
        <dsp:cNvPr id="0" name=""/>
        <dsp:cNvSpPr/>
      </dsp:nvSpPr>
      <dsp:spPr>
        <a:xfrm>
          <a:off x="1242564" y="1569234"/>
          <a:ext cx="9573865" cy="1397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005" tIns="136005" rIns="136005" bIns="136005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Advisees are expected to participate in kick-off, program networking and education sessions, and complete end of year advising feedback survey.</a:t>
          </a:r>
          <a:endParaRPr lang="en-US" sz="2000" kern="1200" dirty="0"/>
        </a:p>
      </dsp:txBody>
      <dsp:txXfrm>
        <a:off x="1242564" y="1569234"/>
        <a:ext cx="9573865" cy="1397418"/>
      </dsp:txXfrm>
    </dsp:sp>
    <dsp:sp modelId="{3FB231D3-1B36-406A-9A6C-E10A40855744}">
      <dsp:nvSpPr>
        <dsp:cNvPr id="0" name=""/>
        <dsp:cNvSpPr/>
      </dsp:nvSpPr>
      <dsp:spPr>
        <a:xfrm>
          <a:off x="-44733" y="3243574"/>
          <a:ext cx="10827326" cy="1283834"/>
        </a:xfrm>
        <a:prstGeom prst="roundRect">
          <a:avLst>
            <a:gd name="adj" fmla="val 1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7C663-AFAE-4F85-8D7C-75805A8066A4}">
      <dsp:nvSpPr>
        <dsp:cNvPr id="0" name=""/>
        <dsp:cNvSpPr/>
      </dsp:nvSpPr>
      <dsp:spPr>
        <a:xfrm>
          <a:off x="343626" y="3532437"/>
          <a:ext cx="707490" cy="70610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55EF3-E33B-4DDB-8DAC-59A8DAF3C820}">
      <dsp:nvSpPr>
        <dsp:cNvPr id="0" name=""/>
        <dsp:cNvSpPr/>
      </dsp:nvSpPr>
      <dsp:spPr>
        <a:xfrm>
          <a:off x="1439476" y="3243574"/>
          <a:ext cx="9180041" cy="1285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005" tIns="136005" rIns="136005" bIns="136005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Respond to email communication (from Advisor and program leadership)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2000" kern="1200" dirty="0">
              <a:latin typeface="+mj-lt"/>
            </a:rPr>
            <a:t>If an advisor/ leadership team doesn’t hear from an advisee </a:t>
          </a:r>
          <a:r>
            <a:rPr lang="en-US" sz="2000" kern="1200" dirty="0">
              <a:effectLst/>
              <a:latin typeface="+mj-lt"/>
              <a:ea typeface="Times New Roman" panose="02020603050405020304" pitchFamily="18" charset="0"/>
            </a:rPr>
            <a:t>after multiple attempts</a:t>
          </a:r>
          <a:r>
            <a:rPr lang="en-US" sz="2000" kern="1200" dirty="0">
              <a:latin typeface="+mj-lt"/>
            </a:rPr>
            <a:t>, they are removed from the program but can continue participation in the Education Sessions. </a:t>
          </a:r>
          <a:endParaRPr lang="en-US" sz="2000" kern="1200" dirty="0"/>
        </a:p>
      </dsp:txBody>
      <dsp:txXfrm>
        <a:off x="1439476" y="3243574"/>
        <a:ext cx="9180041" cy="12850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761EDC-1446-43EF-8520-645C3CDC1834}">
      <dsp:nvSpPr>
        <dsp:cNvPr id="0" name=""/>
        <dsp:cNvSpPr/>
      </dsp:nvSpPr>
      <dsp:spPr>
        <a:xfrm>
          <a:off x="0" y="1805"/>
          <a:ext cx="10515600" cy="91531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DDCC07-3641-4569-8FE8-AFBF42B50CEE}">
      <dsp:nvSpPr>
        <dsp:cNvPr id="0" name=""/>
        <dsp:cNvSpPr/>
      </dsp:nvSpPr>
      <dsp:spPr>
        <a:xfrm>
          <a:off x="276881" y="207750"/>
          <a:ext cx="503420" cy="5034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AEF5F-A437-4904-8339-405F5CE97D13}">
      <dsp:nvSpPr>
        <dsp:cNvPr id="0" name=""/>
        <dsp:cNvSpPr/>
      </dsp:nvSpPr>
      <dsp:spPr>
        <a:xfrm>
          <a:off x="1057183" y="1805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Advisors for Year 1-3 only will be assigned up to 10 advisees.  Advisors who are leading a Peer Mentoring Session in addition to 1 to 1 advising for year 1-3 advisees will be assigned up to 4 advisees. Advisors receive 5% salary support from the Department. </a:t>
          </a:r>
        </a:p>
      </dsp:txBody>
      <dsp:txXfrm>
        <a:off x="1057183" y="1805"/>
        <a:ext cx="9458416" cy="915310"/>
      </dsp:txXfrm>
    </dsp:sp>
    <dsp:sp modelId="{5BB37AFC-2829-4A03-A1E3-98D81787E649}">
      <dsp:nvSpPr>
        <dsp:cNvPr id="0" name=""/>
        <dsp:cNvSpPr/>
      </dsp:nvSpPr>
      <dsp:spPr>
        <a:xfrm>
          <a:off x="0" y="1145944"/>
          <a:ext cx="10515600" cy="915310"/>
        </a:xfrm>
        <a:prstGeom prst="roundRect">
          <a:avLst>
            <a:gd name="adj" fmla="val 10000"/>
          </a:avLst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7ACC5D-7C29-4232-8118-D91678D92977}">
      <dsp:nvSpPr>
        <dsp:cNvPr id="0" name=""/>
        <dsp:cNvSpPr/>
      </dsp:nvSpPr>
      <dsp:spPr>
        <a:xfrm>
          <a:off x="276881" y="1351889"/>
          <a:ext cx="503420" cy="503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C097C4-45FD-4294-94FF-7E2A3A23F1B0}">
      <dsp:nvSpPr>
        <dsp:cNvPr id="0" name=""/>
        <dsp:cNvSpPr/>
      </dsp:nvSpPr>
      <dsp:spPr>
        <a:xfrm>
          <a:off x="1057183" y="1145944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Check in with their advisees at least 2-3 times per year. The program will ask for dates of check-ins three times a year (November, January, &amp; April). </a:t>
          </a:r>
        </a:p>
      </dsp:txBody>
      <dsp:txXfrm>
        <a:off x="1057183" y="1145944"/>
        <a:ext cx="9458416" cy="915310"/>
      </dsp:txXfrm>
    </dsp:sp>
    <dsp:sp modelId="{96985D13-B1B6-4A0C-ADA9-1BAAC279EC34}">
      <dsp:nvSpPr>
        <dsp:cNvPr id="0" name=""/>
        <dsp:cNvSpPr/>
      </dsp:nvSpPr>
      <dsp:spPr>
        <a:xfrm>
          <a:off x="0" y="2290082"/>
          <a:ext cx="10515600" cy="915310"/>
        </a:xfrm>
        <a:prstGeom prst="roundRect">
          <a:avLst>
            <a:gd name="adj" fmla="val 10000"/>
          </a:avLst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1FA45A-BB83-459E-ACA2-095ABB2C5A3C}">
      <dsp:nvSpPr>
        <dsp:cNvPr id="0" name=""/>
        <dsp:cNvSpPr/>
      </dsp:nvSpPr>
      <dsp:spPr>
        <a:xfrm>
          <a:off x="276881" y="2496027"/>
          <a:ext cx="503420" cy="5034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9E3A1E-B76D-4E4A-905A-8886B85929FA}">
      <dsp:nvSpPr>
        <dsp:cNvPr id="0" name=""/>
        <dsp:cNvSpPr/>
      </dsp:nvSpPr>
      <dsp:spPr>
        <a:xfrm>
          <a:off x="1057183" y="2290082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Participate in planning meetings/surveys and provide useful feedback for program improvements and enhancements.  </a:t>
          </a:r>
        </a:p>
      </dsp:txBody>
      <dsp:txXfrm>
        <a:off x="1057183" y="2290082"/>
        <a:ext cx="9458416" cy="915310"/>
      </dsp:txXfrm>
    </dsp:sp>
    <dsp:sp modelId="{A3E73D1D-474D-4CA0-B509-29A3A207B55B}">
      <dsp:nvSpPr>
        <dsp:cNvPr id="0" name=""/>
        <dsp:cNvSpPr/>
      </dsp:nvSpPr>
      <dsp:spPr>
        <a:xfrm>
          <a:off x="0" y="3436027"/>
          <a:ext cx="10515600" cy="915310"/>
        </a:xfrm>
        <a:prstGeom prst="roundRect">
          <a:avLst>
            <a:gd name="adj" fmla="val 10000"/>
          </a:avLst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A149C5-BDC9-4CCD-ADF9-B757F5882499}">
      <dsp:nvSpPr>
        <dsp:cNvPr id="0" name=""/>
        <dsp:cNvSpPr/>
      </dsp:nvSpPr>
      <dsp:spPr>
        <a:xfrm>
          <a:off x="276881" y="3640166"/>
          <a:ext cx="503420" cy="5034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377801-FA1D-4654-A64B-4AB4F027FF70}">
      <dsp:nvSpPr>
        <dsp:cNvPr id="0" name=""/>
        <dsp:cNvSpPr/>
      </dsp:nvSpPr>
      <dsp:spPr>
        <a:xfrm>
          <a:off x="1057183" y="3434221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Develop program content and attend or present educational sessions throughout the year. </a:t>
          </a:r>
        </a:p>
      </dsp:txBody>
      <dsp:txXfrm>
        <a:off x="1057183" y="3434221"/>
        <a:ext cx="9458416" cy="915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9CA8E-0FE6-4D60-87A1-ED639068FD4A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4D305-5F10-4D9E-8E86-EAA7B49BEB1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952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6E7926-D976-4A5E-A1AB-E4665C74A72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269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FBE33-FBDA-85D7-DD16-3EB71AB11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3EE395-02E5-D239-A115-1852789489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B9204C-B095-8014-1693-F0D1182634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6CF800-24DC-D35C-A622-9DC6DA0475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6E7926-D976-4A5E-A1AB-E4665C74A72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67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6E7926-D976-4A5E-A1AB-E4665C74A72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41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6E7926-D976-4A5E-A1AB-E4665C74A72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777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47A77-560B-282E-6FC8-3E4160EC0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E2F777-18F8-34F0-7D64-01E1414254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C9FC26-CD89-9B57-14F0-16FE949A58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31D382-5F8A-21E0-1A35-363887C337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6E7926-D976-4A5E-A1AB-E4665C74A72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466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6E7926-D976-4A5E-A1AB-E4665C74A72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235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42EAA-B708-7B6F-C9EF-B1E7FBF6DD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409369-9074-CA5C-58A6-1CFB6D829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A04B7-36A6-58B1-20DD-9E77E9D1F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425E2-9729-12A0-4E3F-07DB76428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D2B0C-0E74-2ACA-91DA-E9C839781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940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527CA-1F92-A812-D2FB-DC7EAB2CF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0E1404-2E6C-0A58-788A-7BD6C4D62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F69AA-E0E3-BC11-E440-9F1531B6A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219C7-4C4E-0EB5-DEC3-74FA11A73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B5DD0-3F55-8E0C-C4E3-44B3648CE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522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20C5A7-56BE-D802-930A-7684E4AFAB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91559-C477-2C36-351B-86BC90B92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C1657-67E5-05D7-590B-F7A3A6D6A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EA8B8-99E4-5EDF-D170-269B18EEF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930D6-62A7-797E-1D67-F35D5C26A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373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" y="0"/>
            <a:ext cx="1218895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6307" y="599304"/>
            <a:ext cx="5577591" cy="1207008"/>
          </a:xfrm>
        </p:spPr>
        <p:txBody>
          <a:bodyPr anchor="ctr"/>
          <a:lstStyle>
            <a:lvl1pPr algn="l">
              <a:defRPr sz="2700" cap="all" baseline="0">
                <a:solidFill>
                  <a:schemeClr val="accent1"/>
                </a:solidFill>
              </a:defRPr>
            </a:lvl1pPr>
          </a:lstStyle>
          <a:p>
            <a:r>
              <a:rPr lang="en-US" cap="all" baseline="0" dirty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6307" y="2001886"/>
            <a:ext cx="5577589" cy="497951"/>
          </a:xfrm>
        </p:spPr>
        <p:txBody>
          <a:bodyPr>
            <a:normAutofit/>
          </a:bodyPr>
          <a:lstStyle>
            <a:lvl1pPr marL="0" indent="0" algn="l">
              <a:buNone/>
              <a:defRPr sz="21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696308" y="2764852"/>
            <a:ext cx="5577417" cy="404018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30" y="4407798"/>
            <a:ext cx="2648063" cy="55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353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CB347-88D5-87D4-7194-489181B58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91753-5F34-DE8C-2705-78058FB8C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0646C-57BA-B889-E2A3-FDB65AF7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0D45D-5F77-85C0-A8C2-1E2190F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30519-F016-2E28-2923-8A7194CA2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978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69365-0EF5-6D55-95FC-BB8BCD73C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14C83-40E2-4FB1-CA38-439D396AB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77302-02B6-32D9-D139-8ECDC6D41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0ABA3-6A48-18EB-97B9-082FAD817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2FFC4-DD9F-C5BF-31E8-CB6799056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35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EFE0E-2CF3-8D40-8B2C-73CE6B368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B3862-0A7B-66B3-4FD4-CA3DFD81AD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CCC3DB-1651-B99C-DBA5-000632DCD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86602-2DB3-9F61-2DC3-5271DC201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B6EB1-BE85-79FA-A64D-50482EB14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9D4608-426D-5566-3753-FF5FB085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678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7F06E-173B-6E92-5FE8-36F0968D0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30F518-F42D-E823-4BDF-6AFF2B87B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0C0AF3-2177-830A-2660-2995881FF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A7C24F-9590-A7D3-D228-4297419670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D2A529-3345-6326-AD8F-48C12F562E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F429F7-1B24-F796-9035-B13B3B6E5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D3EB2F-C166-3310-BB1F-E12E30972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8546EA-D707-F1D5-8466-EE3BCA0BF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697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37BAF-21B0-2A2E-0947-7C4E6CB49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C0FF8B-87CF-BE58-F781-B741928DB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18E667-B71B-43B0-1B5A-80A752B4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CCE391-356A-0534-9F35-2DD2D6B0F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76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AA50F0-89F5-DE9C-6E1E-EECC1E02F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948BBA-2F30-1A0A-BEF6-7A76466D1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521549-DE2D-F5BE-489A-F1F96D2D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63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80D64-7A4A-E37B-E280-0CA9D6CB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66375-7AD7-C802-4602-97F268FA0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BFA0A-4829-C0A4-1310-E236881AA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BD6470-F9CD-5C76-E08E-1B850A83B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EB73F-560B-1CFE-8F9B-44C5F472D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C8DC2-22E5-FA68-3F1A-4FF039B71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16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F314A-1F7B-CD63-1E15-E76CD6DA0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DC3CFA-7657-4692-0C9E-DE94CD4D2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33C9C-AF5F-FCE6-EA0E-6DFB1DA51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6E9F7-607E-5A23-FB74-F13EA6390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84C03D-8A0E-8693-52FE-A57FC8899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06AC3-C9FB-59A4-00D1-7D3C72953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6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B9F0DE-8B28-5FF6-75FB-A9A488832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9105FE-662C-1B36-9562-0C8FC0734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18240-3177-9C38-BD41-16F226B9E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720CB9-0ED3-49D9-8B34-645505DD9C9C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1FF88-F096-E315-9E7D-CB3E5A3B6F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10D96-5A29-20F3-5147-4989B894C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A0C3A8-FD72-48BD-846D-A088C07AB1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62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4.tif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3.jpeg"/><Relationship Id="rId9" Type="http://schemas.microsoft.com/office/2007/relationships/diagramDrawing" Target="../diagrams/drawin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t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tif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t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4.tif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jpeg"/><Relationship Id="rId9" Type="http://schemas.microsoft.com/office/2007/relationships/diagramDrawing" Target="../diagrams/drawing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4.tif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jpeg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D1EF2-EE6B-46A9-B3CF-C78D33498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556591"/>
            <a:ext cx="7028872" cy="19565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Children’s Hospital of Philadelphia </a:t>
            </a:r>
            <a:br>
              <a:rPr lang="en-US" sz="3600" dirty="0"/>
            </a:br>
            <a:r>
              <a:rPr lang="en-US" sz="3600" dirty="0"/>
              <a:t>Department of Pediatrics </a:t>
            </a:r>
            <a:br>
              <a:rPr lang="en-US" sz="3600" dirty="0"/>
            </a:br>
            <a:r>
              <a:rPr lang="en-US" sz="3600" dirty="0"/>
              <a:t>Junior Faculty Advising Program </a:t>
            </a:r>
            <a:br>
              <a:rPr lang="en-US" sz="3600" dirty="0"/>
            </a:br>
            <a:br>
              <a:rPr lang="en-US" sz="4000" dirty="0"/>
            </a:br>
            <a:endParaRPr lang="en-US" sz="18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3" name="Picture 2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BFB8D71C-4A09-C0A5-5721-1A0CEBC8BF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362" y="4344885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6A59DF-D9C6-5D6A-D32D-3538F3D7EC29}"/>
              </a:ext>
            </a:extLst>
          </p:cNvPr>
          <p:cNvSpPr txBox="1"/>
          <p:nvPr/>
        </p:nvSpPr>
        <p:spPr>
          <a:xfrm>
            <a:off x="3041374" y="3250096"/>
            <a:ext cx="21087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Kristi Ettien</a:t>
            </a:r>
          </a:p>
          <a:p>
            <a:r>
              <a:rPr lang="en-US" sz="2400" dirty="0"/>
              <a:t>Eileen Drames</a:t>
            </a:r>
          </a:p>
        </p:txBody>
      </p:sp>
    </p:spTree>
    <p:extLst>
      <p:ext uri="{BB962C8B-B14F-4D97-AF65-F5344CB8AC3E}">
        <p14:creationId xmlns:p14="http://schemas.microsoft.com/office/powerpoint/2010/main" val="3769256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5302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 dirty="0"/>
              <a:t>Expectations for Advisors</a:t>
            </a:r>
            <a:endParaRPr lang="en-US" sz="5200" i="1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0437" y="5968538"/>
            <a:ext cx="1219200" cy="864524"/>
          </a:xfrm>
          <a:prstGeom prst="rect">
            <a:avLst/>
          </a:prstGeom>
        </p:spPr>
      </p:pic>
      <p:pic>
        <p:nvPicPr>
          <p:cNvPr id="5" name="Picture 4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68798885-F305-4867-771F-D24D199EE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65C0F230-3B65-FEDE-07C6-63E6E83F50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762232"/>
              </p:ext>
            </p:extLst>
          </p:nvPr>
        </p:nvGraphicFramePr>
        <p:xfrm>
          <a:off x="744416" y="133899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3924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0CFD6-0077-12A4-2704-A8D41581F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2362" y="159399"/>
            <a:ext cx="12191999" cy="706437"/>
          </a:xfrm>
        </p:spPr>
        <p:txBody>
          <a:bodyPr>
            <a:noAutofit/>
          </a:bodyPr>
          <a:lstStyle/>
          <a:p>
            <a:r>
              <a:rPr lang="en-US" sz="5200" dirty="0"/>
              <a:t>Outcomes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C2CD53-0F5C-9C55-114E-BE0885952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91928"/>
            <a:ext cx="12191999" cy="5074143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ts val="42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1312863" algn="l"/>
              </a:tabLst>
            </a:pPr>
            <a:r>
              <a:rPr lang="en-US" sz="2800" dirty="0"/>
              <a:t>313 Junior Faculty Advisees across all years 18 Pediatric Divisions + Department of Psychiatry (37 advisors)</a:t>
            </a:r>
            <a:endParaRPr lang="en-US" altLang="en-US" sz="2800" dirty="0">
              <a:cs typeface="Times New Roman" panose="02020603050405020304" pitchFamily="18" charset="0"/>
            </a:endParaRPr>
          </a:p>
          <a:p>
            <a:pPr marL="457200" indent="-457200" algn="l">
              <a:lnSpc>
                <a:spcPts val="42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1312863" algn="l"/>
              </a:tabLst>
            </a:pPr>
            <a:r>
              <a:rPr lang="en-US" altLang="en-US" sz="2800" dirty="0">
                <a:cs typeface="Times New Roman" panose="02020603050405020304" pitchFamily="18" charset="0"/>
              </a:rPr>
              <a:t>Advisees rated overall satisfaction with the Program an 8 out of 10 (35 respondents to survey) </a:t>
            </a:r>
          </a:p>
          <a:p>
            <a:pPr marL="457200" indent="-457200" algn="l">
              <a:lnSpc>
                <a:spcPts val="42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1312863" algn="l"/>
              </a:tabLst>
            </a:pPr>
            <a:r>
              <a:rPr lang="en-US" altLang="en-US" sz="2800" dirty="0">
                <a:cs typeface="Times New Roman" panose="02020603050405020304" pitchFamily="18" charset="0"/>
              </a:rPr>
              <a:t>Of One-to-One Advisees, 66% met with their Advisor &gt;3 times throughout the year </a:t>
            </a:r>
          </a:p>
          <a:p>
            <a:pPr marL="457200" indent="-457200" algn="l">
              <a:lnSpc>
                <a:spcPts val="42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1312863" algn="l"/>
              </a:tabLst>
            </a:pPr>
            <a:r>
              <a:rPr lang="en-US" altLang="en-US" sz="2800" dirty="0">
                <a:cs typeface="Times New Roman" panose="02020603050405020304" pitchFamily="18" charset="0"/>
              </a:rPr>
              <a:t>98% found the scheduled education sessions to be valuable to their career</a:t>
            </a:r>
          </a:p>
          <a:p>
            <a:endParaRPr lang="en-US" dirty="0"/>
          </a:p>
        </p:txBody>
      </p:sp>
      <p:pic>
        <p:nvPicPr>
          <p:cNvPr id="7" name="Picture 6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55E7F58A-19E3-5B63-6B42-5A1014202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0B0F279-DA45-5B68-4FB4-506F6A108A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0437" y="5968538"/>
            <a:ext cx="1219200" cy="86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77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85371-8CBD-8945-3F0B-69D351139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3267"/>
            <a:ext cx="10515600" cy="1096867"/>
          </a:xfrm>
        </p:spPr>
        <p:txBody>
          <a:bodyPr>
            <a:normAutofit/>
          </a:bodyPr>
          <a:lstStyle/>
          <a:p>
            <a:pPr algn="ctr"/>
            <a:r>
              <a:rPr lang="en-US" sz="5200" dirty="0"/>
              <a:t>Survey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136D4-2CBC-9459-6840-765585D04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63" y="983600"/>
            <a:ext cx="12081166" cy="5103688"/>
          </a:xfrm>
        </p:spPr>
        <p:txBody>
          <a:bodyPr>
            <a:normAutofit fontScale="55000" lnSpcReduction="20000"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en-US" sz="3500" b="1" i="1" kern="0" dirty="0">
                <a:latin typeface="Cavolini" panose="03000502040302020204" pitchFamily="66" charset="0"/>
                <a:ea typeface="Calibri" panose="020F0502020204030204" pitchFamily="34" charset="0"/>
                <a:cs typeface="Cavolini" panose="03000502040302020204" pitchFamily="66" charset="0"/>
              </a:rPr>
              <a:t>What do you find to be the most valuable part of the program?</a:t>
            </a:r>
          </a:p>
          <a:p>
            <a:pPr>
              <a:spcAft>
                <a:spcPts val="1000"/>
              </a:spcAft>
            </a:pPr>
            <a:r>
              <a:rPr lang="en-US" sz="3500" i="1" kern="0" dirty="0">
                <a:latin typeface="Cavolini" panose="03000502040302020204" pitchFamily="66" charset="0"/>
                <a:ea typeface="Calibri" panose="020F0502020204030204" pitchFamily="34" charset="0"/>
                <a:cs typeface="Cavolini" panose="03000502040302020204" pitchFamily="66" charset="0"/>
              </a:rPr>
              <a:t>“Getting an outside perspective was incredibly valuable. My advisor helped me think through challenges in a different way…”</a:t>
            </a:r>
          </a:p>
          <a:p>
            <a:pPr>
              <a:spcAft>
                <a:spcPts val="1000"/>
              </a:spcAft>
            </a:pPr>
            <a:r>
              <a:rPr lang="en-US" sz="3500" i="1" kern="0" dirty="0">
                <a:latin typeface="Cavolini" panose="03000502040302020204" pitchFamily="66" charset="0"/>
                <a:ea typeface="Calibri" panose="020F0502020204030204" pitchFamily="34" charset="0"/>
                <a:cs typeface="Cavolini" panose="03000502040302020204" pitchFamily="66" charset="0"/>
              </a:rPr>
              <a:t>“The [education] sessions [are most valuable], and the ability to stream the recordings if I missed them.”</a:t>
            </a:r>
          </a:p>
          <a:p>
            <a:pPr>
              <a:spcAft>
                <a:spcPts val="1000"/>
              </a:spcAft>
            </a:pPr>
            <a:r>
              <a:rPr lang="en-US" sz="3500" i="1" kern="0" dirty="0">
                <a:latin typeface="Cavolini" panose="03000502040302020204" pitchFamily="66" charset="0"/>
                <a:ea typeface="Calibri" panose="020F0502020204030204" pitchFamily="34" charset="0"/>
                <a:cs typeface="Cavolini" panose="03000502040302020204" pitchFamily="66" charset="0"/>
              </a:rPr>
              <a:t>“Meeting with providers/faculty outside of my division for different perspectives.”</a:t>
            </a:r>
          </a:p>
          <a:p>
            <a:pPr>
              <a:spcAft>
                <a:spcPts val="1000"/>
              </a:spcAft>
            </a:pPr>
            <a:r>
              <a:rPr lang="en-US" sz="3500" i="1" kern="0" dirty="0">
                <a:latin typeface="Cavolini" panose="03000502040302020204" pitchFamily="66" charset="0"/>
                <a:ea typeface="Calibri" panose="020F0502020204030204" pitchFamily="34" charset="0"/>
                <a:cs typeface="Cavolini" panose="03000502040302020204" pitchFamily="66" charset="0"/>
              </a:rPr>
              <a:t>“The impartial advisor role and being able to watch the lectures asynchronously.”</a:t>
            </a:r>
          </a:p>
          <a:p>
            <a:pPr>
              <a:spcAft>
                <a:spcPts val="1000"/>
              </a:spcAft>
            </a:pPr>
            <a:r>
              <a:rPr lang="en-US" sz="3500" i="1" kern="0" dirty="0">
                <a:latin typeface="Cavolini" panose="03000502040302020204" pitchFamily="66" charset="0"/>
                <a:ea typeface="Calibri" panose="020F0502020204030204" pitchFamily="34" charset="0"/>
                <a:cs typeface="Cavolini" panose="03000502040302020204" pitchFamily="66" charset="0"/>
              </a:rPr>
              <a:t>“One on one discussion of career planning and goals.” </a:t>
            </a:r>
          </a:p>
          <a:p>
            <a:r>
              <a:rPr lang="en-US" sz="3500" dirty="0">
                <a:latin typeface="Cavolini" panose="03000502040302020204" pitchFamily="66" charset="0"/>
                <a:cs typeface="Cavolini" panose="03000502040302020204" pitchFamily="66" charset="0"/>
              </a:rPr>
              <a:t>“Talking with a non-evaluative senior faculty member about goals and ambitions, troubleshooting challenges, learning about hospital politics, etc.”</a:t>
            </a:r>
          </a:p>
          <a:p>
            <a:r>
              <a:rPr lang="en-US" sz="3500" dirty="0">
                <a:latin typeface="Cavolini" panose="03000502040302020204" pitchFamily="66" charset="0"/>
                <a:cs typeface="Cavolini" panose="03000502040302020204" pitchFamily="66" charset="0"/>
              </a:rPr>
              <a:t>“I appreciate the combination of very concrete guidance along with general guidance and support for career development.”</a:t>
            </a:r>
          </a:p>
          <a:p>
            <a:r>
              <a:rPr lang="en-US" sz="3500" dirty="0">
                <a:latin typeface="Cavolini" panose="03000502040302020204" pitchFamily="66" charset="0"/>
                <a:cs typeface="Cavolini" panose="03000502040302020204" pitchFamily="66" charset="0"/>
              </a:rPr>
              <a:t>“The fact that the program exists is huge. Not the case at all institutions.” </a:t>
            </a:r>
          </a:p>
          <a:p>
            <a:pPr marL="0" indent="0">
              <a:spcAft>
                <a:spcPts val="1000"/>
              </a:spcAft>
              <a:buNone/>
            </a:pPr>
            <a:endParaRPr lang="en-US" sz="4400" i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endParaRPr lang="en-US" dirty="0"/>
          </a:p>
        </p:txBody>
      </p:sp>
      <p:pic>
        <p:nvPicPr>
          <p:cNvPr id="4" name="Picture 3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6934D49C-B530-383C-B381-CAF9421D0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57B8977-A3F8-B58B-471D-788AAEBC31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0437" y="5968538"/>
            <a:ext cx="1219200" cy="86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873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0B3B0-442A-8FDE-2D98-2173CE130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561" y="1"/>
            <a:ext cx="10515600" cy="72043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200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260E1-7DF8-D963-557B-4B47C6C1B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7" y="682569"/>
            <a:ext cx="12136583" cy="527960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ts val="4200"/>
              </a:lnSpc>
              <a:spcAft>
                <a:spcPts val="800"/>
              </a:spcAft>
              <a:buSzPts val="1000"/>
              <a:tabLst>
                <a:tab pos="1312863" algn="l"/>
              </a:tabLst>
            </a:pPr>
            <a:r>
              <a:rPr lang="en-US" altLang="en-US" sz="9200" dirty="0">
                <a:cs typeface="Times New Roman" panose="02020603050405020304" pitchFamily="18" charset="0"/>
              </a:rPr>
              <a:t>Virtual format during lunch time hour for education sessions better accommodates schedules </a:t>
            </a:r>
          </a:p>
          <a:p>
            <a:pPr>
              <a:lnSpc>
                <a:spcPts val="4200"/>
              </a:lnSpc>
              <a:spcAft>
                <a:spcPts val="800"/>
              </a:spcAft>
              <a:buSzPts val="1000"/>
              <a:tabLst>
                <a:tab pos="1312863" algn="l"/>
              </a:tabLst>
            </a:pPr>
            <a:r>
              <a:rPr lang="en-US" altLang="en-US" sz="9200" dirty="0">
                <a:cs typeface="Times New Roman" panose="02020603050405020304" pitchFamily="18" charset="0"/>
              </a:rPr>
              <a:t>Advisees unable to meet with Advisors may discontinue Advising portion, and maintain engagement through attendance at Educational Sessions</a:t>
            </a:r>
          </a:p>
          <a:p>
            <a:pPr>
              <a:lnSpc>
                <a:spcPts val="4200"/>
              </a:lnSpc>
              <a:spcAft>
                <a:spcPts val="800"/>
              </a:spcAft>
              <a:buSzPts val="1000"/>
              <a:tabLst>
                <a:tab pos="1312863" algn="l"/>
              </a:tabLst>
            </a:pPr>
            <a:r>
              <a:rPr lang="en-US" altLang="en-US" sz="9200" dirty="0">
                <a:cs typeface="Times New Roman" panose="02020603050405020304" pitchFamily="18" charset="0"/>
              </a:rPr>
              <a:t>Cohort now includes Advisees from Department of Psychiatry; plan to assign Psychiatry Advisors</a:t>
            </a:r>
          </a:p>
          <a:p>
            <a:pPr>
              <a:lnSpc>
                <a:spcPts val="4200"/>
              </a:lnSpc>
              <a:spcAft>
                <a:spcPts val="800"/>
              </a:spcAft>
              <a:buSzPts val="1000"/>
              <a:tabLst>
                <a:tab pos="1312863" algn="l"/>
              </a:tabLst>
            </a:pPr>
            <a:r>
              <a:rPr lang="en-US" altLang="en-US" sz="9200" dirty="0">
                <a:cs typeface="Times New Roman" panose="02020603050405020304" pitchFamily="18" charset="0"/>
              </a:rPr>
              <a:t>Continue to refine educational content and format based on feedback </a:t>
            </a:r>
          </a:p>
          <a:p>
            <a:pPr>
              <a:lnSpc>
                <a:spcPts val="4200"/>
              </a:lnSpc>
              <a:spcAft>
                <a:spcPts val="800"/>
              </a:spcAft>
              <a:buSzPts val="1000"/>
              <a:tabLst>
                <a:tab pos="1312863" algn="l"/>
              </a:tabLst>
            </a:pPr>
            <a:r>
              <a:rPr lang="en-US" altLang="en-US" sz="9200" dirty="0">
                <a:cs typeface="Times New Roman" panose="02020603050405020304" pitchFamily="18" charset="0"/>
              </a:rPr>
              <a:t>Focus on assessing outcomes of restructuring the Peer Mentoring cohort for AY 2025/2026</a:t>
            </a:r>
          </a:p>
          <a:p>
            <a:endParaRPr lang="en-US" dirty="0"/>
          </a:p>
        </p:txBody>
      </p:sp>
      <p:pic>
        <p:nvPicPr>
          <p:cNvPr id="4" name="Picture 3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C963E08F-5260-B774-3079-7F62CB4AB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FF168E2-9343-C749-F9BC-51A2306636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0437" y="5968538"/>
            <a:ext cx="1219200" cy="86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250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240" y="35051"/>
            <a:ext cx="11885289" cy="609600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Program Objectives/Structure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240" y="720438"/>
            <a:ext cx="12192000" cy="5419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Match early career physician faculty (“Advisees”) with </a:t>
            </a:r>
            <a:r>
              <a:rPr lang="en-US" dirty="0">
                <a:cs typeface="Arial" panose="020B0604020202020204" pitchFamily="34" charset="0"/>
              </a:rPr>
              <a:t>mid-career/senior faculty (“Advisors”)</a:t>
            </a:r>
          </a:p>
          <a:p>
            <a:r>
              <a:rPr lang="en-US" b="1" dirty="0">
                <a:cs typeface="Arial" panose="020B0604020202020204" pitchFamily="34" charset="0"/>
              </a:rPr>
              <a:t>Advisees</a:t>
            </a:r>
            <a:r>
              <a:rPr lang="en-US" dirty="0">
                <a:cs typeface="Arial" panose="020B0604020202020204" pitchFamily="34" charset="0"/>
              </a:rPr>
              <a:t>:</a:t>
            </a: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highlight>
                  <a:srgbClr val="FFFFFF"/>
                </a:highlight>
              </a:rPr>
              <a:t>Instructors (</a:t>
            </a:r>
            <a:r>
              <a:rPr lang="en-US" sz="2800" i="1" dirty="0">
                <a:highlight>
                  <a:srgbClr val="FFFFFF"/>
                </a:highlight>
              </a:rPr>
              <a:t>early career physician scientist, has a clear research focus and seeking an Assistant Professor faculty position)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highlight>
                  <a:srgbClr val="FFFFFF"/>
                </a:highlight>
              </a:rPr>
              <a:t>Assistant professors in (4) fulltime academic tracks (Academic Clinician, Clinical Educator, Tenure, and Research)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highlight>
                  <a:srgbClr val="FFFFFF"/>
                </a:highlight>
              </a:rPr>
              <a:t>Penn Medicine Clinicians with a Clinical track appointment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highlight>
                  <a:srgbClr val="FFFFFF"/>
                </a:highlight>
              </a:rPr>
              <a:t>CHOP-employed physicians with a Clinical track appointment</a:t>
            </a:r>
          </a:p>
          <a:p>
            <a:r>
              <a:rPr lang="en-US" b="1" dirty="0">
                <a:cs typeface="Arial" panose="020B0604020202020204" pitchFamily="34" charset="0"/>
              </a:rPr>
              <a:t>Advisors</a:t>
            </a:r>
            <a:r>
              <a:rPr lang="en-US" dirty="0">
                <a:cs typeface="Arial" panose="020B0604020202020204" pitchFamily="34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cs typeface="Arial" panose="020B0604020202020204" pitchFamily="34" charset="0"/>
              </a:rPr>
              <a:t>Senior faculty members from all 18 Pediatric Divisions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DC9A9F-4CB3-43C3-9D99-198C58232329}"/>
              </a:ext>
            </a:extLst>
          </p:cNvPr>
          <p:cNvSpPr/>
          <p:nvPr/>
        </p:nvSpPr>
        <p:spPr>
          <a:xfrm>
            <a:off x="2235201" y="6140289"/>
            <a:ext cx="72320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cs typeface="Arial" panose="020B0604020202020204" pitchFamily="34" charset="0"/>
              </a:rPr>
              <a:t>Advising Program Planning Team Consists of Three Senior Faculty and Four Administrators</a:t>
            </a: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22D3CF-DAF4-444B-81A2-DE792AE463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495" y="5949052"/>
            <a:ext cx="1257088" cy="872004"/>
          </a:xfrm>
          <a:prstGeom prst="rect">
            <a:avLst/>
          </a:prstGeom>
        </p:spPr>
      </p:pic>
      <p:pic>
        <p:nvPicPr>
          <p:cNvPr id="6" name="Picture 5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C1BC971D-ED85-75B0-5708-95FB10139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310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51FEA-1058-105C-E126-72B87E2E2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31C37-76F8-E1E7-CDBB-85C662080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240" y="35051"/>
            <a:ext cx="11885289" cy="609600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Program Objectives/Structure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95575-503C-EAF9-306A-2ACD2FC66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9240" y="720438"/>
            <a:ext cx="12192000" cy="54198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cs typeface="Arial" panose="020B0604020202020204" pitchFamily="34" charset="0"/>
              </a:rPr>
              <a:t>Advisees paired with an Advisor from a different Peds division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cs typeface="Arial" panose="020B0604020202020204" pitchFamily="34" charset="0"/>
              </a:rPr>
              <a:t>Dyad meets several times throughout the year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cs typeface="Arial" panose="020B0604020202020204" pitchFamily="34" charset="0"/>
              </a:rPr>
              <a:t>Advisors provide mentorship in areas such as career development, work/life balance, etc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cs typeface="Arial" panose="020B0604020202020204" pitchFamily="34" charset="0"/>
              </a:rPr>
              <a:t>Meetings designed to supplement (NOT replace) established relationships with divisional mentors</a:t>
            </a:r>
          </a:p>
          <a:p>
            <a:pPr marL="0" indent="0">
              <a:buNone/>
            </a:pPr>
            <a:r>
              <a:rPr lang="en-US" sz="2400" dirty="0">
                <a:cs typeface="Arial" panose="020B0604020202020204" pitchFamily="34" charset="0"/>
              </a:rPr>
              <a:t>Group education sessions offered throughout the year on topics such as: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cs typeface="Arial" panose="020B0604020202020204" pitchFamily="34" charset="0"/>
              </a:rPr>
              <a:t>Tools for navigating benefits and harms for use of </a:t>
            </a:r>
            <a:r>
              <a:rPr lang="en-US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Artificial Intelligence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Integrating </a:t>
            </a:r>
            <a:r>
              <a:rPr lang="en-US" dirty="0"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ducation into any type of Career in Academic </a:t>
            </a:r>
            <a:r>
              <a:rPr lang="en-US" dirty="0"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edicine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Creating and Advocating for Career Opportunities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Resources for Faculty promotion and grant submission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ea typeface="Aptos" panose="020B0004020202020204" pitchFamily="34" charset="0"/>
                <a:cs typeface="Calibri" panose="020F0502020204030204" pitchFamily="34" charset="0"/>
              </a:rPr>
              <a:t>T</a:t>
            </a:r>
            <a:r>
              <a:rPr lang="en-US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ips for negotiating - from </a:t>
            </a:r>
            <a:r>
              <a:rPr lang="en-US" dirty="0">
                <a:ea typeface="Aptos" panose="020B0004020202020204" pitchFamily="34" charset="0"/>
                <a:cs typeface="Calibri" panose="020F0502020204030204" pitchFamily="34" charset="0"/>
              </a:rPr>
              <a:t>d</a:t>
            </a:r>
            <a:r>
              <a:rPr lang="en-US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iscussing employee </a:t>
            </a:r>
            <a:r>
              <a:rPr lang="en-US" dirty="0">
                <a:ea typeface="Aptos" panose="020B0004020202020204" pitchFamily="34" charset="0"/>
                <a:cs typeface="Calibri" panose="020F0502020204030204" pitchFamily="34" charset="0"/>
              </a:rPr>
              <a:t>c</a:t>
            </a:r>
            <a:r>
              <a:rPr lang="en-US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ontracts to seeking </a:t>
            </a:r>
            <a:r>
              <a:rPr lang="en-US" dirty="0">
                <a:ea typeface="Aptos" panose="020B0004020202020204" pitchFamily="34" charset="0"/>
                <a:cs typeface="Calibri" panose="020F0502020204030204" pitchFamily="34" charset="0"/>
              </a:rPr>
              <a:t>f</a:t>
            </a:r>
            <a:r>
              <a:rPr lang="en-US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unds for research </a:t>
            </a:r>
            <a:r>
              <a:rPr lang="en-US" dirty="0">
                <a:ea typeface="Aptos" panose="020B0004020202020204" pitchFamily="34" charset="0"/>
                <a:cs typeface="Calibri" panose="020F0502020204030204" pitchFamily="34" charset="0"/>
              </a:rPr>
              <a:t>p</a:t>
            </a:r>
            <a:r>
              <a:rPr lang="en-US" dirty="0">
                <a:effectLst/>
                <a:ea typeface="Aptos" panose="020B0004020202020204" pitchFamily="34" charset="0"/>
                <a:cs typeface="Calibri" panose="020F0502020204030204" pitchFamily="34" charset="0"/>
              </a:rPr>
              <a:t>ortfolio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45B58B-CB21-35B4-1B36-B618EDF916D5}"/>
              </a:ext>
            </a:extLst>
          </p:cNvPr>
          <p:cNvSpPr/>
          <p:nvPr/>
        </p:nvSpPr>
        <p:spPr>
          <a:xfrm>
            <a:off x="2235201" y="6140289"/>
            <a:ext cx="72320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cs typeface="Arial" panose="020B0604020202020204" pitchFamily="34" charset="0"/>
              </a:rPr>
              <a:t>Advising Program Planning Team Consists of Three Senior Faculty and Four Administrators</a:t>
            </a:r>
            <a:endParaRPr lang="en-US" sz="1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D7B53E-0521-E4B9-B37D-3025143048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495" y="5949052"/>
            <a:ext cx="1257088" cy="872004"/>
          </a:xfrm>
          <a:prstGeom prst="rect">
            <a:avLst/>
          </a:prstGeom>
        </p:spPr>
      </p:pic>
      <p:pic>
        <p:nvPicPr>
          <p:cNvPr id="6" name="Picture 5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C05A31C3-C0C2-BEB6-CF85-B03C81A463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7262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FE242-BAAD-450B-9144-F7624DB2F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13" y="62096"/>
            <a:ext cx="11382374" cy="542908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dirty="0"/>
            </a:br>
            <a:r>
              <a:rPr lang="en-US" sz="4900" dirty="0"/>
              <a:t>Program Enrollment </a:t>
            </a:r>
            <a:br>
              <a:rPr lang="en-US" sz="4900" dirty="0"/>
            </a:br>
            <a:br>
              <a:rPr lang="en-US" sz="2200" dirty="0">
                <a:solidFill>
                  <a:srgbClr val="FF0000"/>
                </a:solidFill>
              </a:rPr>
            </a:br>
            <a:endParaRPr lang="en-US" sz="2200" dirty="0">
              <a:solidFill>
                <a:srgbClr val="FF0000"/>
              </a:solidFill>
            </a:endParaRP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42DCCE47-DB28-4EAF-B27B-FA4C681B467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83602910"/>
              </p:ext>
            </p:extLst>
          </p:nvPr>
        </p:nvGraphicFramePr>
        <p:xfrm>
          <a:off x="7297103" y="1590967"/>
          <a:ext cx="4000644" cy="224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322">
                  <a:extLst>
                    <a:ext uri="{9D8B030D-6E8A-4147-A177-3AD203B41FA5}">
                      <a16:colId xmlns:a16="http://schemas.microsoft.com/office/drawing/2014/main" val="581049954"/>
                    </a:ext>
                  </a:extLst>
                </a:gridCol>
                <a:gridCol w="2000322">
                  <a:extLst>
                    <a:ext uri="{9D8B030D-6E8A-4147-A177-3AD203B41FA5}">
                      <a16:colId xmlns:a16="http://schemas.microsoft.com/office/drawing/2014/main" val="913366200"/>
                    </a:ext>
                  </a:extLst>
                </a:gridCol>
              </a:tblGrid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Year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# of Advisees 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81299909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82592899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67207150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49829780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22624882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37268803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94767520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Total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62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3849449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CFD59FE-C71A-496A-B3D7-9A99FF26B0FC}"/>
              </a:ext>
            </a:extLst>
          </p:cNvPr>
          <p:cNvSpPr txBox="1"/>
          <p:nvPr/>
        </p:nvSpPr>
        <p:spPr>
          <a:xfrm>
            <a:off x="-158996" y="585120"/>
            <a:ext cx="51780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Clinical Cohort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(AC Track</a:t>
            </a:r>
            <a:r>
              <a:rPr lang="en-US" sz="2000" dirty="0">
                <a:solidFill>
                  <a:prstClr val="black"/>
                </a:solidFill>
              </a:rPr>
              <a:t>/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PMC/CHOP w/ Clinical Track Appointment)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D124D61-D1F4-41F3-806B-EEB75A6FC569}"/>
              </a:ext>
            </a:extLst>
          </p:cNvPr>
          <p:cNvSpPr txBox="1"/>
          <p:nvPr/>
        </p:nvSpPr>
        <p:spPr>
          <a:xfrm>
            <a:off x="7147734" y="679209"/>
            <a:ext cx="42322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Research Cohort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(CE/ Tenure/ Research Tracks)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</p:txBody>
      </p:sp>
      <p:pic>
        <p:nvPicPr>
          <p:cNvPr id="3" name="Picture 2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58072BDB-8D01-2937-BDFA-5E3BB6E54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FE26DF2-93C3-66CB-1006-F72D3143B8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495" y="5949052"/>
            <a:ext cx="1257088" cy="8720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75A479-BE2B-7812-72BA-BB59CEC2FF59}"/>
              </a:ext>
            </a:extLst>
          </p:cNvPr>
          <p:cNvSpPr txBox="1"/>
          <p:nvPr/>
        </p:nvSpPr>
        <p:spPr>
          <a:xfrm>
            <a:off x="4219733" y="3832423"/>
            <a:ext cx="328800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Instructor </a:t>
            </a:r>
            <a:r>
              <a:rPr lang="en-US" sz="2000" b="1" u="sng" dirty="0">
                <a:solidFill>
                  <a:prstClr val="black"/>
                </a:solidFill>
              </a:rPr>
              <a:t>Cohort</a:t>
            </a:r>
            <a:r>
              <a:rPr kumimoji="0" lang="en-US" sz="2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8" name="Table 10">
            <a:extLst>
              <a:ext uri="{FF2B5EF4-FFF2-40B4-BE49-F238E27FC236}">
                <a16:creationId xmlns:a16="http://schemas.microsoft.com/office/drawing/2014/main" id="{67AB4C04-9327-923E-E220-D884703949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2082391"/>
              </p:ext>
            </p:extLst>
          </p:nvPr>
        </p:nvGraphicFramePr>
        <p:xfrm>
          <a:off x="429723" y="1621018"/>
          <a:ext cx="4000644" cy="224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322">
                  <a:extLst>
                    <a:ext uri="{9D8B030D-6E8A-4147-A177-3AD203B41FA5}">
                      <a16:colId xmlns:a16="http://schemas.microsoft.com/office/drawing/2014/main" val="581049954"/>
                    </a:ext>
                  </a:extLst>
                </a:gridCol>
                <a:gridCol w="2000322">
                  <a:extLst>
                    <a:ext uri="{9D8B030D-6E8A-4147-A177-3AD203B41FA5}">
                      <a16:colId xmlns:a16="http://schemas.microsoft.com/office/drawing/2014/main" val="913366200"/>
                    </a:ext>
                  </a:extLst>
                </a:gridCol>
              </a:tblGrid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Year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# of Advisees 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81299909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82592899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67207150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49829780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22624882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37268803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94767520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Total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216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38494493"/>
                  </a:ext>
                </a:extLst>
              </a:tr>
            </a:tbl>
          </a:graphicData>
        </a:graphic>
      </p:graphicFrame>
      <p:graphicFrame>
        <p:nvGraphicFramePr>
          <p:cNvPr id="15" name="Table 10">
            <a:extLst>
              <a:ext uri="{FF2B5EF4-FFF2-40B4-BE49-F238E27FC236}">
                <a16:creationId xmlns:a16="http://schemas.microsoft.com/office/drawing/2014/main" id="{25738866-79B7-F362-6409-F34421FE04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9933074"/>
              </p:ext>
            </p:extLst>
          </p:nvPr>
        </p:nvGraphicFramePr>
        <p:xfrm>
          <a:off x="3809135" y="4324275"/>
          <a:ext cx="4000644" cy="224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322">
                  <a:extLst>
                    <a:ext uri="{9D8B030D-6E8A-4147-A177-3AD203B41FA5}">
                      <a16:colId xmlns:a16="http://schemas.microsoft.com/office/drawing/2014/main" val="581049954"/>
                    </a:ext>
                  </a:extLst>
                </a:gridCol>
                <a:gridCol w="2000322">
                  <a:extLst>
                    <a:ext uri="{9D8B030D-6E8A-4147-A177-3AD203B41FA5}">
                      <a16:colId xmlns:a16="http://schemas.microsoft.com/office/drawing/2014/main" val="913366200"/>
                    </a:ext>
                  </a:extLst>
                </a:gridCol>
              </a:tblGrid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Year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# of Advisees 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81299909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82592899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67207150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49829780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22624882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37268803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94767520"/>
                  </a:ext>
                </a:extLst>
              </a:tr>
              <a:tr h="2663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Total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</a:rPr>
                        <a:t>35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038494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515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63DBE-E222-2B49-98B4-A59A7490B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682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Program Enrollment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7F1B1DB-DB37-E54C-BF2B-F9D9F111A6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3993307"/>
              </p:ext>
            </p:extLst>
          </p:nvPr>
        </p:nvGraphicFramePr>
        <p:xfrm>
          <a:off x="2286000" y="828764"/>
          <a:ext cx="3810000" cy="40108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610999736"/>
                    </a:ext>
                  </a:extLst>
                </a:gridCol>
              </a:tblGrid>
              <a:tr h="387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Years 1-3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277150"/>
                  </a:ext>
                </a:extLst>
              </a:tr>
              <a:tr h="95503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/>
                        <a:t>Focus is on one-to-one sessions between Advisees and Advisors approximately every 4 months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855494"/>
                  </a:ext>
                </a:extLst>
              </a:tr>
              <a:tr h="11544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dirty="0"/>
                        <a:t>Advisors may elect to have one or two small group sessions with their advisee cohort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742034"/>
                  </a:ext>
                </a:extLst>
              </a:tr>
              <a:tr h="6262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dirty="0"/>
                        <a:t>Attend scheduled Education Sessions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446123"/>
                  </a:ext>
                </a:extLst>
              </a:tr>
              <a:tr h="88782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6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6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295480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5A15B3F-5A0B-B949-BE57-3572BC8E5262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328039039"/>
              </p:ext>
            </p:extLst>
          </p:nvPr>
        </p:nvGraphicFramePr>
        <p:xfrm>
          <a:off x="6096000" y="823223"/>
          <a:ext cx="3810000" cy="402473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3922341300"/>
                    </a:ext>
                  </a:extLst>
                </a:gridCol>
              </a:tblGrid>
              <a:tr h="39319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Years 4-6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371234"/>
                  </a:ext>
                </a:extLst>
              </a:tr>
              <a:tr h="95807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/>
                        <a:t>Prescheduled monthly group sessions organized for year 4-6 advisees (new for AY 2025/26)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755939"/>
                  </a:ext>
                </a:extLst>
              </a:tr>
              <a:tr h="114857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/>
                        <a:t>Smaller subgroups organized for advisees who desire more of a peer-to-peer format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487922"/>
                  </a:ext>
                </a:extLst>
              </a:tr>
              <a:tr h="62687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/>
                        <a:t>Ad hoc one to one sessions can be scheduled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826210"/>
                  </a:ext>
                </a:extLst>
              </a:tr>
              <a:tr h="8980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dirty="0"/>
                        <a:t>Attend scheduled Education Sessions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91008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0F32E46-5CF8-4673-9162-49FBEF9268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1021" y="5902869"/>
            <a:ext cx="1257088" cy="872004"/>
          </a:xfrm>
          <a:prstGeom prst="rect">
            <a:avLst/>
          </a:prstGeom>
        </p:spPr>
      </p:pic>
      <p:pic>
        <p:nvPicPr>
          <p:cNvPr id="3" name="Picture 2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0F8F5B96-18AF-16A1-00CF-42197F49C7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5032D4-82D0-8C5B-E144-A156CB338D0D}"/>
              </a:ext>
            </a:extLst>
          </p:cNvPr>
          <p:cNvSpPr txBox="1"/>
          <p:nvPr/>
        </p:nvSpPr>
        <p:spPr>
          <a:xfrm>
            <a:off x="1746758" y="4836796"/>
            <a:ext cx="8902657" cy="2113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96963" eaLnBrk="1" hangingPunct="1">
              <a:spcAft>
                <a:spcPts val="800"/>
              </a:spcAft>
              <a:tabLst>
                <a:tab pos="6819900" algn="l"/>
                <a:tab pos="8343900" algn="l"/>
                <a:tab pos="13563600" algn="l"/>
                <a:tab pos="13716000" algn="l"/>
              </a:tabLst>
            </a:pPr>
            <a:r>
              <a:rPr lang="en-US" sz="1800" b="1" dirty="0">
                <a:latin typeface="Century Gothic" panose="020B0502020202020204" pitchFamily="34" charset="0"/>
              </a:rPr>
              <a:t> </a:t>
            </a:r>
            <a:r>
              <a:rPr lang="en-US" sz="1600" b="1" cap="all" dirty="0"/>
              <a:t>Networking &amp; Educational sessions   (</a:t>
            </a:r>
            <a:r>
              <a:rPr lang="en-US" sz="1600" b="1" i="1" cap="all" dirty="0"/>
              <a:t>all years)</a:t>
            </a:r>
            <a:endParaRPr lang="en-US" sz="1600" b="1" cap="all" dirty="0"/>
          </a:p>
          <a:p>
            <a:pPr marL="457200" indent="-457200" defTabSz="1096963" eaLnBrk="1" hangingPunct="1">
              <a:spcAft>
                <a:spcPts val="800"/>
              </a:spcAft>
              <a:buFontTx/>
              <a:buChar char="-"/>
              <a:tabLst>
                <a:tab pos="6819900" algn="l"/>
                <a:tab pos="8343900" algn="l"/>
                <a:tab pos="13563600" algn="l"/>
                <a:tab pos="13716000" algn="l"/>
              </a:tabLst>
            </a:pPr>
            <a:r>
              <a:rPr lang="en-US" sz="1600" dirty="0"/>
              <a:t>Open to ALL Advisees, Years 1-6 </a:t>
            </a:r>
          </a:p>
          <a:p>
            <a:pPr marL="457200" indent="-457200" defTabSz="1096963" eaLnBrk="1" hangingPunct="1">
              <a:spcAft>
                <a:spcPts val="800"/>
              </a:spcAft>
              <a:buFontTx/>
              <a:buChar char="-"/>
              <a:tabLst>
                <a:tab pos="6819900" algn="l"/>
                <a:tab pos="8343900" algn="l"/>
                <a:tab pos="13563600" algn="l"/>
                <a:tab pos="13716000" algn="l"/>
              </a:tabLst>
            </a:pPr>
            <a:r>
              <a:rPr lang="en-US" sz="1600" dirty="0"/>
              <a:t>Kickoff Networking sessions held annually in the fall specific to faculty track</a:t>
            </a:r>
          </a:p>
          <a:p>
            <a:pPr marL="457200" indent="-457200" defTabSz="1096963" eaLnBrk="1" hangingPunct="1">
              <a:spcAft>
                <a:spcPts val="800"/>
              </a:spcAft>
              <a:buFontTx/>
              <a:buChar char="-"/>
              <a:tabLst>
                <a:tab pos="6819900" algn="l"/>
                <a:tab pos="8343900" algn="l"/>
                <a:tab pos="13563600" algn="l"/>
                <a:tab pos="13716000" algn="l"/>
              </a:tabLst>
            </a:pPr>
            <a:r>
              <a:rPr lang="en-US" sz="1600" dirty="0"/>
              <a:t>Educational sessions held monthly on topics relevant to early career stage physicians</a:t>
            </a:r>
          </a:p>
          <a:p>
            <a:pPr marL="457200" indent="-457200" defTabSz="1096963" eaLnBrk="1" hangingPunct="1">
              <a:spcAft>
                <a:spcPts val="800"/>
              </a:spcAft>
              <a:buFontTx/>
              <a:buChar char="-"/>
              <a:tabLst>
                <a:tab pos="6819900" algn="l"/>
                <a:tab pos="8343900" algn="l"/>
                <a:tab pos="13563600" algn="l"/>
                <a:tab pos="13716000" algn="l"/>
              </a:tabLst>
            </a:pPr>
            <a:r>
              <a:rPr lang="en-US" sz="1600" dirty="0"/>
              <a:t>Topics are selected with Advisee input; includes standing and new topics each year</a:t>
            </a:r>
          </a:p>
          <a:p>
            <a:pPr marL="457200" indent="-457200" defTabSz="1096963" eaLnBrk="1" hangingPunct="1">
              <a:spcAft>
                <a:spcPts val="800"/>
              </a:spcAft>
              <a:buFontTx/>
              <a:buChar char="-"/>
              <a:tabLst>
                <a:tab pos="6819900" algn="l"/>
                <a:tab pos="8343900" algn="l"/>
                <a:tab pos="13563600" algn="l"/>
                <a:tab pos="13716000" algn="l"/>
              </a:tabLst>
            </a:pPr>
            <a:r>
              <a:rPr lang="en-US" sz="1600" dirty="0"/>
              <a:t>Flexible hybrid format with recordings available for those unable to attend</a:t>
            </a:r>
          </a:p>
        </p:txBody>
      </p:sp>
    </p:spTree>
    <p:extLst>
      <p:ext uri="{BB962C8B-B14F-4D97-AF65-F5344CB8AC3E}">
        <p14:creationId xmlns:p14="http://schemas.microsoft.com/office/powerpoint/2010/main" val="2712169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 i="1" dirty="0"/>
              <a:t>Why Offer Faculty Advising Programs?</a:t>
            </a:r>
            <a:endParaRPr lang="en-US" sz="5400" dirty="0"/>
          </a:p>
        </p:txBody>
      </p:sp>
      <p:sp>
        <p:nvSpPr>
          <p:cNvPr id="4107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2728" y="5901113"/>
            <a:ext cx="1219200" cy="864524"/>
          </a:xfrm>
          <a:prstGeom prst="rect">
            <a:avLst/>
          </a:prstGeom>
        </p:spPr>
      </p:pic>
      <p:pic>
        <p:nvPicPr>
          <p:cNvPr id="3" name="Picture 2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91C330A3-498F-C6E4-D614-74B0AE26B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101" name="Content Placeholder 2">
            <a:extLst>
              <a:ext uri="{FF2B5EF4-FFF2-40B4-BE49-F238E27FC236}">
                <a16:creationId xmlns:a16="http://schemas.microsoft.com/office/drawing/2014/main" id="{4523256C-3122-979C-5152-5DB18BF366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052865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450492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C32DF3D-3F59-481D-A237-77C31AD492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18791D-965D-4923-844E-0C5DA610B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43467"/>
            <a:ext cx="3840480" cy="5571066"/>
          </a:xfrm>
        </p:spPr>
        <p:txBody>
          <a:bodyPr anchor="ctr">
            <a:normAutofit/>
          </a:bodyPr>
          <a:lstStyle/>
          <a:p>
            <a:r>
              <a:rPr lang="en-US" sz="5400" i="1" dirty="0"/>
              <a:t>Advisors can help with: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2F02326-30C4-4095-988F-932A425AE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39686" y="0"/>
            <a:ext cx="7152315" cy="6858000"/>
          </a:xfrm>
          <a:custGeom>
            <a:avLst/>
            <a:gdLst>
              <a:gd name="connsiteX0" fmla="*/ 17101 w 7152315"/>
              <a:gd name="connsiteY0" fmla="*/ 0 h 6858000"/>
              <a:gd name="connsiteX1" fmla="*/ 7152315 w 7152315"/>
              <a:gd name="connsiteY1" fmla="*/ 0 h 6858000"/>
              <a:gd name="connsiteX2" fmla="*/ 7152315 w 7152315"/>
              <a:gd name="connsiteY2" fmla="*/ 6858000 h 6858000"/>
              <a:gd name="connsiteX3" fmla="*/ 15999 w 7152315"/>
              <a:gd name="connsiteY3" fmla="*/ 6858000 h 6858000"/>
              <a:gd name="connsiteX4" fmla="*/ 9729 w 7152315"/>
              <a:gd name="connsiteY4" fmla="*/ 6734157 h 6858000"/>
              <a:gd name="connsiteX5" fmla="*/ 15819 w 7152315"/>
              <a:gd name="connsiteY5" fmla="*/ 6122264 h 6858000"/>
              <a:gd name="connsiteX6" fmla="*/ 11379 w 7152315"/>
              <a:gd name="connsiteY6" fmla="*/ 5614784 h 6858000"/>
              <a:gd name="connsiteX7" fmla="*/ 20006 w 7152315"/>
              <a:gd name="connsiteY7" fmla="*/ 5204359 h 6858000"/>
              <a:gd name="connsiteX8" fmla="*/ 16962 w 7152315"/>
              <a:gd name="connsiteY8" fmla="*/ 4811696 h 6858000"/>
              <a:gd name="connsiteX9" fmla="*/ 13409 w 7152315"/>
              <a:gd name="connsiteY9" fmla="*/ 4358135 h 6858000"/>
              <a:gd name="connsiteX10" fmla="*/ 12774 w 7152315"/>
              <a:gd name="connsiteY10" fmla="*/ 4038423 h 6858000"/>
              <a:gd name="connsiteX11" fmla="*/ 10110 w 7152315"/>
              <a:gd name="connsiteY11" fmla="*/ 3630663 h 6858000"/>
              <a:gd name="connsiteX12" fmla="*/ 16581 w 7152315"/>
              <a:gd name="connsiteY12" fmla="*/ 3275427 h 6858000"/>
              <a:gd name="connsiteX13" fmla="*/ 27872 w 7152315"/>
              <a:gd name="connsiteY13" fmla="*/ 2871219 h 6858000"/>
              <a:gd name="connsiteX14" fmla="*/ 17596 w 7152315"/>
              <a:gd name="connsiteY14" fmla="*/ 2235600 h 6858000"/>
              <a:gd name="connsiteX15" fmla="*/ 14170 w 7152315"/>
              <a:gd name="connsiteY15" fmla="*/ 1894827 h 6858000"/>
              <a:gd name="connsiteX16" fmla="*/ 11632 w 7152315"/>
              <a:gd name="connsiteY16" fmla="*/ 1603026 h 6858000"/>
              <a:gd name="connsiteX17" fmla="*/ 14551 w 7152315"/>
              <a:gd name="connsiteY17" fmla="*/ 1307799 h 6858000"/>
              <a:gd name="connsiteX18" fmla="*/ 14551 w 7152315"/>
              <a:gd name="connsiteY18" fmla="*/ 887733 h 6858000"/>
              <a:gd name="connsiteX19" fmla="*/ 849 w 7152315"/>
              <a:gd name="connsiteY19" fmla="*/ 349169 h 6858000"/>
              <a:gd name="connsiteX20" fmla="*/ 1404 w 7152315"/>
              <a:gd name="connsiteY20" fmla="*/ 16059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152315" h="6858000">
                <a:moveTo>
                  <a:pt x="17101" y="0"/>
                </a:moveTo>
                <a:lnTo>
                  <a:pt x="7152315" y="0"/>
                </a:lnTo>
                <a:lnTo>
                  <a:pt x="7152315" y="6858000"/>
                </a:lnTo>
                <a:lnTo>
                  <a:pt x="15999" y="6858000"/>
                </a:lnTo>
                <a:lnTo>
                  <a:pt x="9729" y="6734157"/>
                </a:lnTo>
                <a:cubicBezTo>
                  <a:pt x="5924" y="6530150"/>
                  <a:pt x="12521" y="6326271"/>
                  <a:pt x="15819" y="6122264"/>
                </a:cubicBezTo>
                <a:cubicBezTo>
                  <a:pt x="18484" y="5952766"/>
                  <a:pt x="-1689" y="5783013"/>
                  <a:pt x="11379" y="5614784"/>
                </a:cubicBezTo>
                <a:cubicBezTo>
                  <a:pt x="22112" y="5478259"/>
                  <a:pt x="24992" y="5341214"/>
                  <a:pt x="20006" y="5204359"/>
                </a:cubicBezTo>
                <a:cubicBezTo>
                  <a:pt x="14932" y="5073429"/>
                  <a:pt x="13917" y="4942537"/>
                  <a:pt x="16962" y="4811696"/>
                </a:cubicBezTo>
                <a:cubicBezTo>
                  <a:pt x="20640" y="4660467"/>
                  <a:pt x="16962" y="4509238"/>
                  <a:pt x="13409" y="4358135"/>
                </a:cubicBezTo>
                <a:cubicBezTo>
                  <a:pt x="10872" y="4251565"/>
                  <a:pt x="10998" y="4144994"/>
                  <a:pt x="12774" y="4038423"/>
                </a:cubicBezTo>
                <a:cubicBezTo>
                  <a:pt x="15185" y="3902545"/>
                  <a:pt x="19879" y="3766540"/>
                  <a:pt x="10110" y="3630663"/>
                </a:cubicBezTo>
                <a:cubicBezTo>
                  <a:pt x="1178" y="3512306"/>
                  <a:pt x="3347" y="3393378"/>
                  <a:pt x="16581" y="3275427"/>
                </a:cubicBezTo>
                <a:cubicBezTo>
                  <a:pt x="33403" y="3141377"/>
                  <a:pt x="37183" y="3006006"/>
                  <a:pt x="27872" y="2871219"/>
                </a:cubicBezTo>
                <a:cubicBezTo>
                  <a:pt x="11315" y="2659765"/>
                  <a:pt x="7890" y="2447486"/>
                  <a:pt x="17596" y="2235600"/>
                </a:cubicBezTo>
                <a:cubicBezTo>
                  <a:pt x="22797" y="2122038"/>
                  <a:pt x="21655" y="2008261"/>
                  <a:pt x="14170" y="1894827"/>
                </a:cubicBezTo>
                <a:cubicBezTo>
                  <a:pt x="8144" y="1797670"/>
                  <a:pt x="7294" y="1700272"/>
                  <a:pt x="11632" y="1603026"/>
                </a:cubicBezTo>
                <a:cubicBezTo>
                  <a:pt x="15566" y="1504575"/>
                  <a:pt x="17215" y="1406124"/>
                  <a:pt x="14551" y="1307799"/>
                </a:cubicBezTo>
                <a:cubicBezTo>
                  <a:pt x="10872" y="1168242"/>
                  <a:pt x="10110" y="1027798"/>
                  <a:pt x="14551" y="887733"/>
                </a:cubicBezTo>
                <a:cubicBezTo>
                  <a:pt x="20894" y="708085"/>
                  <a:pt x="3132" y="528817"/>
                  <a:pt x="849" y="349169"/>
                </a:cubicBezTo>
                <a:cubicBezTo>
                  <a:pt x="24" y="286241"/>
                  <a:pt x="-769" y="223346"/>
                  <a:pt x="1404" y="16059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9CE8238-C516-4462-AFB8-168A23FE1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8696" y="643467"/>
            <a:ext cx="5788152" cy="5571066"/>
          </a:xfrm>
        </p:spPr>
        <p:txBody>
          <a:bodyPr numCol="2" anchor="ctr">
            <a:normAutofit/>
          </a:bodyPr>
          <a:lstStyle/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Research niche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Writing productivity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Applying for funding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Setting up a research team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General career development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Preparing for promotion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Networking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Review of FEDS and CV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Clinical contributions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Program development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Teaching career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Distinguishing areas of expertise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Long-term goals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Skill development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Work-life balance issues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Goal-setting for the APR (Short-term &amp; Long-term)</a:t>
            </a:r>
          </a:p>
          <a:p>
            <a:endParaRPr lang="en-US" sz="2200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68BADC-1D46-468B-BBF7-C3270490D8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1964" y="5952201"/>
            <a:ext cx="1219200" cy="864524"/>
          </a:xfrm>
          <a:prstGeom prst="rect">
            <a:avLst/>
          </a:prstGeom>
        </p:spPr>
      </p:pic>
      <p:pic>
        <p:nvPicPr>
          <p:cNvPr id="3" name="Picture 2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20567655-98A6-AC43-DF22-6CEAB0F219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00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772" y="427999"/>
            <a:ext cx="10506456" cy="1010264"/>
          </a:xfrm>
        </p:spPr>
        <p:txBody>
          <a:bodyPr anchor="ctr">
            <a:normAutofit/>
          </a:bodyPr>
          <a:lstStyle/>
          <a:p>
            <a:r>
              <a:rPr lang="en-US" sz="5200" dirty="0"/>
              <a:t>Expectations for Advisees</a:t>
            </a:r>
            <a:endParaRPr lang="en-US" sz="5200" i="1" u="sn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81" y="5874327"/>
            <a:ext cx="1219200" cy="864524"/>
          </a:xfrm>
          <a:prstGeom prst="rect">
            <a:avLst/>
          </a:prstGeom>
        </p:spPr>
      </p:pic>
      <p:pic>
        <p:nvPicPr>
          <p:cNvPr id="5" name="Picture 4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3D7826CD-B46A-A779-675F-49F975674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A63AA36-1945-8155-2587-90F8B484CC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285226"/>
              </p:ext>
            </p:extLst>
          </p:nvPr>
        </p:nvGraphicFramePr>
        <p:xfrm>
          <a:off x="949569" y="1497837"/>
          <a:ext cx="10257694" cy="4257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540798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FB6DD-0922-72FD-8983-C158323AA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187EA-6768-82E2-D745-9E606F9A1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568"/>
            <a:ext cx="10515600" cy="1133693"/>
          </a:xfrm>
        </p:spPr>
        <p:txBody>
          <a:bodyPr>
            <a:normAutofit/>
          </a:bodyPr>
          <a:lstStyle/>
          <a:p>
            <a:r>
              <a:rPr lang="en-US" sz="5200" dirty="0"/>
              <a:t>Expectations for Advisees</a:t>
            </a:r>
            <a:endParaRPr lang="en-US" sz="5200" i="1" u="sng" dirty="0"/>
          </a:p>
        </p:txBody>
      </p:sp>
      <p:pic>
        <p:nvPicPr>
          <p:cNvPr id="4" name="Picture 3" descr="A blue logo with a person's head&#10;&#10;AI-generated content may be incorrect.">
            <a:extLst>
              <a:ext uri="{FF2B5EF4-FFF2-40B4-BE49-F238E27FC236}">
                <a16:creationId xmlns:a16="http://schemas.microsoft.com/office/drawing/2014/main" id="{D71983A8-2B01-6EC4-092E-91856AAB73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781" y="5874327"/>
            <a:ext cx="1219200" cy="864524"/>
          </a:xfrm>
          <a:prstGeom prst="rect">
            <a:avLst/>
          </a:prstGeom>
        </p:spPr>
      </p:pic>
      <p:pic>
        <p:nvPicPr>
          <p:cNvPr id="5" name="Picture 4" descr="http://t2.gstatic.com/images?q=tbn:ANd9GcT1EHUHuxH5N0bTnVgH2YM0yEUF0AKSSnqVv6r_1Lmi-UDiqEWi">
            <a:extLst>
              <a:ext uri="{FF2B5EF4-FFF2-40B4-BE49-F238E27FC236}">
                <a16:creationId xmlns:a16="http://schemas.microsoft.com/office/drawing/2014/main" id="{1E9D8674-4124-7738-6728-C8AB130BF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7" y="5924303"/>
            <a:ext cx="1013757" cy="9068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BB35751-C42C-CF07-60B5-5756C5FBE6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230223"/>
              </p:ext>
            </p:extLst>
          </p:nvPr>
        </p:nvGraphicFramePr>
        <p:xfrm>
          <a:off x="838199" y="1311564"/>
          <a:ext cx="10827327" cy="4535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596710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1163</Words>
  <Application>Microsoft Office PowerPoint</Application>
  <PresentationFormat>Widescreen</PresentationFormat>
  <Paragraphs>162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Cavolini</vt:lpstr>
      <vt:lpstr>Century Gothic</vt:lpstr>
      <vt:lpstr>Times New Roman</vt:lpstr>
      <vt:lpstr>Wingdings</vt:lpstr>
      <vt:lpstr>Office Theme</vt:lpstr>
      <vt:lpstr>Children’s Hospital of Philadelphia  Department of Pediatrics  Junior Faculty Advising Program   </vt:lpstr>
      <vt:lpstr>Program Objectives/Structure</vt:lpstr>
      <vt:lpstr>Program Objectives/Structure</vt:lpstr>
      <vt:lpstr> Program Enrollment   </vt:lpstr>
      <vt:lpstr>Program Enrollment</vt:lpstr>
      <vt:lpstr>Why Offer Faculty Advising Programs?</vt:lpstr>
      <vt:lpstr>Advisors can help with:</vt:lpstr>
      <vt:lpstr>Expectations for Advisees</vt:lpstr>
      <vt:lpstr>Expectations for Advisees</vt:lpstr>
      <vt:lpstr>Expectations for Advisors</vt:lpstr>
      <vt:lpstr>Outcomes</vt:lpstr>
      <vt:lpstr>Survey Feedback</vt:lpstr>
      <vt:lpstr>Lessons Learned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Ettien, Kristi M</dc:creator>
  <cp:lastModifiedBy>Drames, Eileen M</cp:lastModifiedBy>
  <cp:revision>31</cp:revision>
  <dcterms:created xsi:type="dcterms:W3CDTF">2026-04-24T16:10:55Z</dcterms:created>
  <dcterms:modified xsi:type="dcterms:W3CDTF">2026-05-08T13:34:01Z</dcterms:modified>
</cp:coreProperties>
</file>