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2" r:id="rId3"/>
    <p:sldMasterId id="2147483686" r:id="rId4"/>
  </p:sldMasterIdLst>
  <p:notesMasterIdLst>
    <p:notesMasterId r:id="rId14"/>
  </p:notesMasterIdLst>
  <p:sldIdLst>
    <p:sldId id="256" r:id="rId5"/>
    <p:sldId id="257" r:id="rId6"/>
    <p:sldId id="258" r:id="rId7"/>
    <p:sldId id="261" r:id="rId8"/>
    <p:sldId id="260" r:id="rId9"/>
    <p:sldId id="262" r:id="rId10"/>
    <p:sldId id="263" r:id="rId11"/>
    <p:sldId id="264" r:id="rId12"/>
    <p:sldId id="265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AAEC1B-32E0-4263-83BA-62C67455FE66}">
          <p14:sldIdLst>
            <p14:sldId id="256"/>
            <p14:sldId id="257"/>
            <p14:sldId id="258"/>
            <p14:sldId id="261"/>
            <p14:sldId id="260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D5305-C74D-62F8-076B-B08B402AF6D5}" name="Cecere, Lynsey E" initials="LC" userId="S::CECEREL@CHOP.EDU::58924fa6-3b40-444f-9cf6-75deab1ae94d" providerId="AD"/>
  <p188:author id="{54B8CA50-F407-E051-9016-CA562680A204}" name="Rauch, Bridget" initials="BR" userId="S::RAUCHB@CHOP.EDU::81f301e9-10ed-4b9b-825e-d1a54e2d4a0d" providerId="AD"/>
  <p188:author id="{9315A1BE-B012-F202-1231-B85822DE5846}" name="Roman, Megan E" initials="RM" userId="S::romanme@chop.edu::4e5202bd-33f4-4194-a854-dce8482bb68a" providerId="AD"/>
  <p188:author id="{DFBB5ACD-9ECC-61E0-8F3F-4167854749B7}" name="Maersch, Barbara L" initials="MB" userId="S::maerschb@chop.edu::64a2c7fa-7429-4e89-ad1c-71780fb68784" providerId="AD"/>
  <p188:author id="{CA5D49F7-8901-26A3-45EC-FB5E8D79B4D2}" name="Rauch, Bridget" initials="RB" userId="S::rauchb@chop.edu::81f301e9-10ed-4b9b-825e-d1a54e2d4a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C25ED-FF42-4B7F-A424-79A45364B111}" v="1" dt="2026-05-11T19:50:21.283"/>
    <p1510:client id="{23700AC6-2E72-A7AF-F714-185462A8FFB5}" v="5" dt="2026-05-11T19:48:5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0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5985935"/>
            <a:ext cx="43525440" cy="12733867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9210869"/>
            <a:ext cx="38404800" cy="8830731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09C2-8918-40D1-B56E-AEC57BDB8640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D147-CEB9-4B48-AC0C-8F493132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28DA74-0E23-084A-BE9F-BD1F7B206CD5}"/>
              </a:ext>
            </a:extLst>
          </p:cNvPr>
          <p:cNvSpPr txBox="1">
            <a:spLocks/>
          </p:cNvSpPr>
          <p:nvPr/>
        </p:nvSpPr>
        <p:spPr>
          <a:xfrm>
            <a:off x="1280162" y="33578802"/>
            <a:ext cx="1906905" cy="19473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59D2B4-F997-D941-A053-375D757C2742}" type="slidenum">
              <a:rPr lang="en-US" sz="432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432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1A27D-E805-8940-9E3C-D954D1EB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968" y="32596667"/>
            <a:ext cx="95545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187879" y="3590608"/>
            <a:ext cx="44867534" cy="5112800"/>
          </a:xfrm>
        </p:spPr>
        <p:txBody>
          <a:bodyPr anchor="t"/>
          <a:lstStyle>
            <a:lvl1pPr>
              <a:defRPr b="0">
                <a:solidFill>
                  <a:schemeClr val="accent2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150985" y="10247271"/>
            <a:ext cx="44904431" cy="21843221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54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28DA74-0E23-084A-BE9F-BD1F7B206CD5}"/>
              </a:ext>
            </a:extLst>
          </p:cNvPr>
          <p:cNvSpPr txBox="1">
            <a:spLocks/>
          </p:cNvSpPr>
          <p:nvPr/>
        </p:nvSpPr>
        <p:spPr>
          <a:xfrm>
            <a:off x="1280162" y="33578802"/>
            <a:ext cx="1906905" cy="19473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59D2B4-F997-D941-A053-375D757C2742}" type="slidenum">
              <a:rPr lang="en-US" sz="432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432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1A27D-E805-8940-9E3C-D954D1EB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968" y="32596667"/>
            <a:ext cx="95545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4A40E0-F2C4-3E42-A1B3-8F6972F3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469" y="2116958"/>
            <a:ext cx="44165520" cy="706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52E2B0-6311-154E-A24C-C84AF5943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469" y="9906288"/>
            <a:ext cx="217627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A17A8E-20C6-804E-8DA7-870743D0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56269" y="9906288"/>
            <a:ext cx="217627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10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9706AC6-5AF4-F444-98B6-A9D5FCD5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968" y="32596667"/>
            <a:ext cx="95545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87068" y="3584154"/>
            <a:ext cx="44975695" cy="4967318"/>
          </a:xfrm>
        </p:spPr>
        <p:txBody>
          <a:bodyPr anchor="t"/>
          <a:lstStyle>
            <a:lvl1pPr>
              <a:defRPr b="0">
                <a:solidFill>
                  <a:schemeClr val="accent2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87068" y="11050825"/>
            <a:ext cx="25639669" cy="20090192"/>
          </a:xfrm>
        </p:spPr>
        <p:txBody>
          <a:bodyPr rtlCol="0">
            <a:normAutofit/>
          </a:bodyPr>
          <a:lstStyle>
            <a:lvl1pPr marL="0" indent="0">
              <a:buNone/>
              <a:defRPr sz="10080" baseline="300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B156C-699E-B846-826B-1A03E782CB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80162" y="33782002"/>
            <a:ext cx="1906905" cy="143933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32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DFF6C007-0B6E-3A49-9A23-44117135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" y="0"/>
            <a:ext cx="51193598" cy="36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4487" y="3196288"/>
            <a:ext cx="23425883" cy="6437376"/>
          </a:xfrm>
        </p:spPr>
        <p:txBody>
          <a:bodyPr anchor="ctr"/>
          <a:lstStyle>
            <a:lvl1pPr algn="l">
              <a:defRPr sz="12960" cap="all" baseline="0">
                <a:solidFill>
                  <a:schemeClr val="accent1"/>
                </a:solidFill>
              </a:defRPr>
            </a:lvl1pPr>
          </a:lstStyle>
          <a:p>
            <a:r>
              <a:rPr lang="en-US" cap="all" baseline="0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4488" y="10676718"/>
            <a:ext cx="23425873" cy="2655739"/>
          </a:xfrm>
        </p:spPr>
        <p:txBody>
          <a:bodyPr>
            <a:normAutofit/>
          </a:bodyPr>
          <a:lstStyle>
            <a:lvl1pPr marL="0" indent="0" algn="l">
              <a:buNone/>
              <a:defRPr sz="1008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24489" y="14745878"/>
            <a:ext cx="23425151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7" y="23508257"/>
            <a:ext cx="11121860" cy="29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187882" y="1581952"/>
            <a:ext cx="44904431" cy="5359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 hasCustomPrompt="1"/>
          </p:nvPr>
        </p:nvSpPr>
        <p:spPr>
          <a:xfrm>
            <a:off x="3187882" y="8259811"/>
            <a:ext cx="44904431" cy="235132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325" y="33157947"/>
            <a:ext cx="9553189" cy="254065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1280163" y="33583021"/>
            <a:ext cx="1907719" cy="1947333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40181A-01B0-4CB8-8614-1473649F6741}" type="slidenum">
              <a:rPr lang="en-US" sz="4320" smtClean="0"/>
              <a:pPr/>
              <a:t>‹#›</a:t>
            </a:fld>
            <a:endParaRPr lang="en-US" sz="4320"/>
          </a:p>
        </p:txBody>
      </p:sp>
    </p:spTree>
    <p:extLst>
      <p:ext uri="{BB962C8B-B14F-4D97-AF65-F5344CB8AC3E}">
        <p14:creationId xmlns:p14="http://schemas.microsoft.com/office/powerpoint/2010/main" val="356666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325" y="33157947"/>
            <a:ext cx="9553189" cy="254065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0163" y="33583021"/>
            <a:ext cx="1907719" cy="194733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29649" y="8234297"/>
            <a:ext cx="44975695" cy="56052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7290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5985935"/>
            <a:ext cx="43525440" cy="12733867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9210869"/>
            <a:ext cx="38404800" cy="8830731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09C2-8918-40D1-B56E-AEC57BDB8640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D147-CEB9-4B48-AC0C-8F493132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l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9F61FBAF-C494-014B-A483-19DF90AC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51206400" cy="3657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2D1176-296F-7345-98C2-ACF8E5C2026B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3B702C5-E95F-D84D-BDE6-1075F3AA8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4F4D64-B92D-6541-A045-8CF264FD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68E211-4DCC-D44A-81F6-C6F9B43B825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D2F3083-67F2-0142-83B9-1B8431A05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7D5EDB7-8CCF-824D-AD95-701D076C87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6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r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D5E981EE-D21C-BA49-9D89-9956FEFC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" y="0"/>
            <a:ext cx="51206384" cy="3657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99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E3CD973F-D157-FC42-87B9-134691E6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" y="2"/>
            <a:ext cx="51206384" cy="365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0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67B8E32C-C4C6-F746-8280-D49F662A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2"/>
            <a:ext cx="51206374" cy="365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95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sh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CA454FF1-E05A-E649-8197-EC1EDBBF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1"/>
            <a:ext cx="51206374" cy="365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6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remi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EEBA2D32-BC0F-4B46-BE08-989AF5AE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" y="0"/>
            <a:ext cx="51206392" cy="3657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41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BED803C0-7B76-0A4E-8135-305AD82E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" y="1"/>
            <a:ext cx="51206366" cy="365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0" y="0"/>
            <a:ext cx="26652670" cy="2794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067671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210964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6652670" y="0"/>
            <a:ext cx="0" cy="27946187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3051505"/>
            <a:ext cx="21775186" cy="2154762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2"/>
            <a:ext cx="22303528" cy="6108267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95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s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BED803C0-7B76-0A4E-8135-305AD82E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" y="2"/>
            <a:ext cx="51206366" cy="3657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AC07F-B3C0-224A-A2DA-787AB585F187}"/>
              </a:ext>
            </a:extLst>
          </p:cNvPr>
          <p:cNvSpPr/>
          <p:nvPr/>
        </p:nvSpPr>
        <p:spPr>
          <a:xfrm>
            <a:off x="2" y="0"/>
            <a:ext cx="24142839" cy="2992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FF0A35-9F00-334A-82F0-82434060F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7679" y="13121457"/>
            <a:ext cx="19219864" cy="2791754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B30CE-1007-9E49-857E-C5AEF06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821" y="24522376"/>
            <a:ext cx="10458349" cy="2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F45CF5-5AFE-A745-A6AE-D01EE5784A8A}"/>
              </a:ext>
            </a:extLst>
          </p:cNvPr>
          <p:cNvCxnSpPr>
            <a:cxnSpLocks/>
          </p:cNvCxnSpPr>
          <p:nvPr/>
        </p:nvCxnSpPr>
        <p:spPr>
          <a:xfrm>
            <a:off x="24154733" y="0"/>
            <a:ext cx="0" cy="29928149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67AA1E5-442C-F847-B5EA-12B212637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7679" y="15496246"/>
            <a:ext cx="19219864" cy="2791754"/>
          </a:xfrm>
        </p:spPr>
        <p:txBody>
          <a:bodyPr>
            <a:normAutofit/>
          </a:bodyPr>
          <a:lstStyle>
            <a:lvl1pPr marL="0" indent="0">
              <a:buNone/>
              <a:defRPr sz="8640" b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7AA879-4F83-1548-BE61-CFB03F7B2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7679" y="4046920"/>
            <a:ext cx="19219864" cy="7708731"/>
          </a:xfrm>
        </p:spPr>
        <p:txBody>
          <a:bodyPr>
            <a:normAutofit/>
          </a:bodyPr>
          <a:lstStyle>
            <a:lvl1pPr marL="0" indent="0">
              <a:buNone/>
              <a:defRPr sz="12960" b="0">
                <a:solidFill>
                  <a:schemeClr val="accent5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61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3205EB-2B8D-5144-B3AD-B5AFDA034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20440" y="9736667"/>
            <a:ext cx="44165520" cy="208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C2BBA-59F6-F14F-9955-6DADD9ED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1947337"/>
            <a:ext cx="4416552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15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 kern="1200">
          <a:solidFill>
            <a:schemeClr val="accent2"/>
          </a:solidFill>
          <a:latin typeface="Arial Rounded MT Bold" panose="020F0704030504030204" pitchFamily="34" charset="77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5pPr>
      <a:lvl6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6pPr>
      <a:lvl7pPr marL="32918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7pPr>
      <a:lvl8pPr marL="49377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8pPr>
      <a:lvl9pPr marL="65836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9pPr>
    </p:titleStyle>
    <p:bodyStyle>
      <a:lvl1pPr marL="822960" indent="-822960" algn="l" rtl="0" eaLnBrk="1" fontAlgn="base" hangingPunct="1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80"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1pPr>
      <a:lvl2pPr marL="246888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40"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2pPr>
      <a:lvl3pPr marL="411480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3pPr>
      <a:lvl4pPr marL="576072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4pPr>
      <a:lvl5pPr marL="740664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F5E4F6-85EA-0245-A6E8-C5AB1207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20440" y="1947337"/>
            <a:ext cx="44165520" cy="706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3205EB-2B8D-5144-B3AD-B5AFDA034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20440" y="9736667"/>
            <a:ext cx="44165520" cy="208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12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 kern="1200">
          <a:solidFill>
            <a:schemeClr val="accent2"/>
          </a:solidFill>
          <a:latin typeface="Arial Rounded MT Bold" panose="020F0704030504030204" pitchFamily="34" charset="77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5pPr>
      <a:lvl6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6pPr>
      <a:lvl7pPr marL="32918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7pPr>
      <a:lvl8pPr marL="49377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8pPr>
      <a:lvl9pPr marL="65836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960">
          <a:solidFill>
            <a:schemeClr val="accent2"/>
          </a:solidFill>
          <a:latin typeface="Arial Rounded MT Bold" panose="020F0704030504030204" pitchFamily="34" charset="77"/>
          <a:cs typeface="Arial" panose="020B0604020202020204" pitchFamily="34" charset="0"/>
        </a:defRPr>
      </a:lvl9pPr>
    </p:titleStyle>
    <p:bodyStyle>
      <a:lvl1pPr marL="822960" indent="-822960" algn="l" rtl="0" eaLnBrk="1" fontAlgn="base" hangingPunct="1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80"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1pPr>
      <a:lvl2pPr marL="246888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40"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2pPr>
      <a:lvl3pPr marL="411480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3pPr>
      <a:lvl4pPr marL="576072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4pPr>
      <a:lvl5pPr marL="7406640" indent="-82296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33A31"/>
          </a:solidFill>
          <a:latin typeface="Georgia" panose="02040502050405020303" pitchFamily="18" charset="0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947347"/>
            <a:ext cx="4416552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9736666"/>
            <a:ext cx="4416552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3900547"/>
            <a:ext cx="115214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3900547"/>
            <a:ext cx="1728216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3900547"/>
            <a:ext cx="115214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296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professional-healthcare-data-analytics-dashboard-v_2026-05-01T17-02-57_image_DAS_0.jpg"/>
          <p:cNvPicPr>
            <a:picLocks noChangeAspect="1"/>
          </p:cNvPicPr>
          <p:nvPr/>
        </p:nvPicPr>
        <p:blipFill>
          <a:blip r:embed="rId3">
            <a:alphaModFix amt="40000"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4F6B">
              <a:alpha val="6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40080" y="548640"/>
            <a:ext cx="786384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Operational Improvements</a:t>
            </a:r>
            <a:endParaRPr lang="en-US" sz="4000"/>
          </a:p>
          <a:p>
            <a:pPr marL="0" indent="0">
              <a:lnSpc>
                <a:spcPct val="110000"/>
              </a:lnSpc>
              <a:buNone/>
            </a:pPr>
            <a:r>
              <a:rPr lang="en-US" sz="4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Driven by Dual-Audience</a:t>
            </a:r>
            <a:endParaRPr lang="en-US" sz="4000"/>
          </a:p>
          <a:p>
            <a:pPr marL="0" indent="0">
              <a:lnSpc>
                <a:spcPct val="110000"/>
              </a:lnSpc>
              <a:buNone/>
            </a:pPr>
            <a:r>
              <a:rPr lang="en-US" sz="4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 Reporting</a:t>
            </a:r>
            <a:endParaRPr lang="en-US" sz="4000"/>
          </a:p>
        </p:txBody>
      </p:sp>
      <p:sp>
        <p:nvSpPr>
          <p:cNvPr id="5" name="Text 2"/>
          <p:cNvSpPr/>
          <p:nvPr/>
        </p:nvSpPr>
        <p:spPr>
          <a:xfrm>
            <a:off x="640080" y="292608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>
                <a:solidFill>
                  <a:srgbClr val="97C5D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Framework for Aligning Executive KPIs with Frontline Action</a:t>
            </a:r>
            <a:endParaRPr lang="en-US" sz="1500"/>
          </a:p>
        </p:txBody>
      </p:sp>
      <p:sp>
        <p:nvSpPr>
          <p:cNvPr id="6" name="Text 3"/>
          <p:cNvSpPr/>
          <p:nvPr/>
        </p:nvSpPr>
        <p:spPr>
          <a:xfrm>
            <a:off x="640080" y="356616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Lynsey Cecere  |  Barbara Maersch  |  Megan Roman  |  Bridget Rauch</a:t>
            </a:r>
            <a:endParaRPr lang="en-US" sz="1400"/>
          </a:p>
        </p:txBody>
      </p:sp>
      <p:sp>
        <p:nvSpPr>
          <p:cNvPr id="8" name="Shape 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38A62-D071-FD12-5087-F77E438C2A8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870625" y="4206240"/>
            <a:ext cx="2133333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Reporting Disconnect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005840"/>
            <a:ext cx="47548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scorecards and KPI dashboards are the primary mechanism for leaders to monitor operational performance.</a:t>
            </a:r>
            <a:endParaRPr lang="en-US" sz="1400"/>
          </a:p>
          <a:p>
            <a:pPr marL="0" indent="0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views lack the granularity needed to drive meaningful change at the division or clinic level.</a:t>
            </a:r>
            <a:endParaRPr lang="en-US" sz="1400"/>
          </a:p>
          <a:p>
            <a:pPr marL="0" indent="0">
              <a:lnSpc>
                <a:spcPct val="135000"/>
              </a:lnSpc>
              <a:buNone/>
            </a:pPr>
            <a:r>
              <a:rPr lang="en-US" sz="14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managers often rely on alternate, disconnected data sources</a:t>
            </a: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manage day-to-day performance, creating a gap between what executives track and what the frontline can act on.</a:t>
            </a:r>
            <a:endParaRPr lang="en-US" sz="1400"/>
          </a:p>
          <a:p>
            <a:pPr marL="0" indent="0">
              <a:lnSpc>
                <a:spcPct val="135000"/>
              </a:lnSpc>
              <a:buNone/>
            </a:pPr>
            <a:r>
              <a:rPr lang="en-US" sz="1400" b="1">
                <a:solidFill>
                  <a:srgbClr val="2E759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limits accountability and hinders improvement.</a:t>
            </a:r>
            <a:endParaRPr lang="en-US" sz="1400"/>
          </a:p>
        </p:txBody>
      </p:sp>
      <p:pic>
        <p:nvPicPr>
          <p:cNvPr id="5" name="Image 0" descr="/agent/turn1/workspace/images/hospital-operations-team-meeting-around-a-conferen_2026-05-01T17-03-03_image_DAS_0.jpg"/>
          <p:cNvPicPr>
            <a:picLocks noChangeAspect="1"/>
          </p:cNvPicPr>
          <p:nvPr/>
        </p:nvPicPr>
        <p:blipFill>
          <a:blip r:embed="rId3"/>
          <a:srcRect l="10256" r="10256"/>
          <a:stretch/>
        </p:blipFill>
        <p:spPr>
          <a:xfrm>
            <a:off x="5669280" y="1005840"/>
            <a:ext cx="2834640" cy="23774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40080" y="3777174"/>
            <a:ext cx="7863840" cy="977705"/>
          </a:xfrm>
          <a:prstGeom prst="rect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05774"/>
            <a:ext cx="411480" cy="4114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63040" y="3777174"/>
            <a:ext cx="6766560" cy="977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2E7597"/>
                </a:solidFill>
                <a:latin typeface="Calibri"/>
                <a:ea typeface="Calibri"/>
                <a:cs typeface="Calibri"/>
              </a:rPr>
              <a:t>The Opportunity: </a:t>
            </a:r>
            <a:r>
              <a:rPr lang="en-US" sz="130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Create data reporting designed for both audiences — executives and frontline staff — provides the foundation for sustained operational improvement.</a:t>
            </a:r>
            <a:endParaRPr lang="en-US" sz="1300"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A42C09-FFC0-611F-7D38-BB5C39C19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Right 19">
            <a:extLst>
              <a:ext uri="{FF2B5EF4-FFF2-40B4-BE49-F238E27FC236}">
                <a16:creationId xmlns:a16="http://schemas.microsoft.com/office/drawing/2014/main" id="{2B0658D3-D78E-4A5E-F726-6267F39B9446}"/>
              </a:ext>
            </a:extLst>
          </p:cNvPr>
          <p:cNvSpPr/>
          <p:nvPr/>
        </p:nvSpPr>
        <p:spPr>
          <a:xfrm rot="7138414">
            <a:off x="3305861" y="1832539"/>
            <a:ext cx="735174" cy="72024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4C851BA-5F11-2E08-9C60-B5F01E35D278}"/>
              </a:ext>
            </a:extLst>
          </p:cNvPr>
          <p:cNvSpPr/>
          <p:nvPr/>
        </p:nvSpPr>
        <p:spPr>
          <a:xfrm rot="3509436">
            <a:off x="5027372" y="1826964"/>
            <a:ext cx="735174" cy="72024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EF01D167-1EAC-F063-2D3E-1987CD528A27}"/>
              </a:ext>
            </a:extLst>
          </p:cNvPr>
          <p:cNvSpPr/>
          <p:nvPr/>
        </p:nvSpPr>
        <p:spPr>
          <a:xfrm>
            <a:off x="457200" y="2560320"/>
            <a:ext cx="3840480" cy="2194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Dual-Audience Model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3017520" y="1028700"/>
            <a:ext cx="3108960" cy="914400"/>
          </a:xfrm>
          <a:prstGeom prst="rect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85" y="1234440"/>
            <a:ext cx="457200" cy="457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92172" y="1005840"/>
            <a:ext cx="175142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Enterprise Data Warehouse</a:t>
            </a:r>
            <a:endParaRPr lang="en-US" sz="1400"/>
          </a:p>
        </p:txBody>
      </p:sp>
      <p:sp>
        <p:nvSpPr>
          <p:cNvPr id="7" name="Text 4"/>
          <p:cNvSpPr/>
          <p:nvPr/>
        </p:nvSpPr>
        <p:spPr>
          <a:xfrm>
            <a:off x="6231987" y="1055956"/>
            <a:ext cx="1913208" cy="7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i="1">
                <a:solidFill>
                  <a:srgbClr val="584B3D"/>
                </a:solidFill>
                <a:latin typeface="Calibri"/>
                <a:ea typeface="Calibri"/>
                <a:cs typeface="Calibri"/>
              </a:rPr>
              <a:t>Inclusion/exclusion criteria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i="1">
                <a:solidFill>
                  <a:srgbClr val="584B3D"/>
                </a:solidFill>
                <a:latin typeface="Calibri"/>
                <a:ea typeface="Calibri"/>
                <a:cs typeface="Calibri"/>
              </a:rPr>
              <a:t>Metric definitions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i="1">
                <a:solidFill>
                  <a:srgbClr val="584B3D"/>
                </a:solidFill>
                <a:latin typeface="Calibri"/>
                <a:ea typeface="Calibri"/>
                <a:cs typeface="Calibri"/>
              </a:rPr>
              <a:t>Raw granularity data flags</a:t>
            </a:r>
            <a:endParaRPr lang="en-US" sz="1100" i="1">
              <a:solidFill>
                <a:srgbClr val="584B3D"/>
              </a:solidFill>
              <a:ea typeface="Calibri"/>
              <a:cs typeface="Calibri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57200" y="2560320"/>
            <a:ext cx="3840480" cy="548640"/>
          </a:xfrm>
          <a:prstGeom prst="rect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633472"/>
            <a:ext cx="365760" cy="36576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97280" y="2560320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Executive View</a:t>
            </a:r>
            <a:endParaRPr lang="en-US" sz="1600"/>
          </a:p>
        </p:txBody>
      </p:sp>
      <p:sp>
        <p:nvSpPr>
          <p:cNvPr id="12" name="Text 8"/>
          <p:cNvSpPr/>
          <p:nvPr/>
        </p:nvSpPr>
        <p:spPr>
          <a:xfrm>
            <a:off x="731520" y="3246120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Summarized performance at Enterprise or Department level</a:t>
            </a:r>
            <a:endParaRPr lang="en-US" sz="12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Benchmarks against prior fiscal year</a:t>
            </a:r>
            <a:endParaRPr lang="en-US" sz="12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Targets set for strategic goals</a:t>
            </a:r>
            <a:endParaRPr lang="en-US" sz="120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Reviewed in leadership forums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definitions as operational view</a:t>
            </a:r>
            <a:endParaRPr lang="en-US" sz="1200" b="1"/>
          </a:p>
        </p:txBody>
      </p:sp>
      <p:sp>
        <p:nvSpPr>
          <p:cNvPr id="13" name="Shape 9"/>
          <p:cNvSpPr/>
          <p:nvPr/>
        </p:nvSpPr>
        <p:spPr>
          <a:xfrm>
            <a:off x="4846320" y="2560320"/>
            <a:ext cx="3840480" cy="2194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4846320" y="2560320"/>
            <a:ext cx="3840480" cy="54864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633472"/>
            <a:ext cx="365760" cy="3657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486400" y="2560320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Operational View</a:t>
            </a:r>
            <a:endParaRPr lang="en-US" sz="1600"/>
          </a:p>
        </p:txBody>
      </p:sp>
      <p:sp>
        <p:nvSpPr>
          <p:cNvPr id="17" name="Text 12"/>
          <p:cNvSpPr/>
          <p:nvPr/>
        </p:nvSpPr>
        <p:spPr>
          <a:xfrm>
            <a:off x="5120640" y="3246120"/>
            <a:ext cx="33832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Detailed data with retrospective and prospective filtering available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Flexibility to find performance drivers by providers, location, visit type, etc.</a:t>
            </a:r>
            <a:endParaRPr lang="en-US" sz="120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Actionable insights 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b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definitions as executive view</a:t>
            </a:r>
            <a:endParaRPr lang="en-US" sz="1200" b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C3A4C7-3CB1-6A5B-82A8-25FDF7624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Impact: From Monitoring to Action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960119"/>
            <a:ext cx="3657598" cy="598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584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Single Audience Reporting</a:t>
            </a:r>
          </a:p>
          <a:p>
            <a:pPr marL="0" indent="0">
              <a:buNone/>
            </a:pPr>
            <a:r>
              <a:rPr lang="en-US" sz="1400" b="1" i="1">
                <a:solidFill>
                  <a:srgbClr val="584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Fill Rate KPI</a:t>
            </a:r>
            <a:r>
              <a:rPr lang="en-US" sz="1400" b="1">
                <a:solidFill>
                  <a:srgbClr val="584B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400"/>
          </a:p>
        </p:txBody>
      </p:sp>
      <p:sp>
        <p:nvSpPr>
          <p:cNvPr id="5" name="Text 3"/>
          <p:cNvSpPr/>
          <p:nvPr/>
        </p:nvSpPr>
        <p:spPr>
          <a:xfrm>
            <a:off x="4846320" y="960120"/>
            <a:ext cx="3931920" cy="5988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Dual Audience Reporting</a:t>
            </a:r>
          </a:p>
          <a:p>
            <a:pPr marL="0" indent="0">
              <a:buNone/>
            </a:pPr>
            <a:r>
              <a:rPr lang="en-US" sz="1400" b="1" i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 Slots Dashboard</a:t>
            </a:r>
            <a:endParaRPr lang="en-US" sz="1400"/>
          </a:p>
        </p:txBody>
      </p:sp>
      <p:sp>
        <p:nvSpPr>
          <p:cNvPr id="6" name="Shape 4"/>
          <p:cNvSpPr/>
          <p:nvPr/>
        </p:nvSpPr>
        <p:spPr>
          <a:xfrm>
            <a:off x="4572000" y="960120"/>
            <a:ext cx="0" cy="3749040"/>
          </a:xfrm>
          <a:prstGeom prst="line">
            <a:avLst/>
          </a:prstGeom>
          <a:noFill/>
          <a:ln w="25400">
            <a:solidFill>
              <a:srgbClr val="97C5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94892" y="1802179"/>
            <a:ext cx="3749040" cy="2766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scorecards showed aggregate utilization with no way to identify which providers or clinics needed intervention</a:t>
            </a:r>
          </a:p>
          <a:p>
            <a:pPr>
              <a:lnSpc>
                <a:spcPct val="120000"/>
              </a:lnSpc>
              <a:buSzPct val="100000"/>
            </a:pPr>
            <a:endParaRPr lang="en-US" sz="1100">
              <a:solidFill>
                <a:srgbClr val="584B3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managers maintained separate spreadsheets, often with conflicting definitions of ‘provider utilization’</a:t>
            </a: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endParaRPr lang="en-US" sz="1100">
              <a:solidFill>
                <a:srgbClr val="584B3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Infrequent performance reviews triggered questions that took days to answer as managers scrambled for ad-hoc data</a:t>
            </a: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endParaRPr lang="en-US" sz="1100">
              <a:solidFill>
                <a:srgbClr val="584B3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Opportunities to improve Fill Rate were reported after the fact, with no ability to intervene proactively</a:t>
            </a:r>
            <a:endParaRPr lang="en-US" sz="1100"/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endParaRPr lang="en-US" sz="1100"/>
          </a:p>
          <a:p>
            <a:pPr>
              <a:lnSpc>
                <a:spcPct val="120000"/>
              </a:lnSpc>
              <a:buSzPct val="100000"/>
            </a:pPr>
            <a:endParaRPr lang="en-US" sz="1100"/>
          </a:p>
        </p:txBody>
      </p:sp>
      <p:sp>
        <p:nvSpPr>
          <p:cNvPr id="10" name="Text 8"/>
          <p:cNvSpPr/>
          <p:nvPr/>
        </p:nvSpPr>
        <p:spPr>
          <a:xfrm>
            <a:off x="640080" y="4023360"/>
            <a:ext cx="3749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20000"/>
              </a:lnSpc>
              <a:buSzPct val="100000"/>
              <a:buChar char="•"/>
            </a:pPr>
            <a:endParaRPr lang="en-US" sz="1100"/>
          </a:p>
        </p:txBody>
      </p:sp>
      <p:sp>
        <p:nvSpPr>
          <p:cNvPr id="11" name="Text 9"/>
          <p:cNvSpPr/>
          <p:nvPr/>
        </p:nvSpPr>
        <p:spPr>
          <a:xfrm>
            <a:off x="4754881" y="1802179"/>
            <a:ext cx="3749040" cy="2766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KPIs are built bottom-up from individual provider schedules, rather than top-down, allowing for ultra zoomed-in views</a:t>
            </a:r>
          </a:p>
          <a:p>
            <a:pPr marL="342900" indent="-342900">
              <a:lnSpc>
                <a:spcPct val="120000"/>
              </a:lnSpc>
              <a:buSzPct val="100000"/>
              <a:buChar char="•"/>
            </a:pPr>
            <a:endParaRPr lang="en-US" sz="1100">
              <a:solidFill>
                <a:srgbClr val="584B3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source of truth ensured both audiences see metrics calculated from identical data warehouse queries</a:t>
            </a: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endParaRPr lang="en-US" sz="1100">
              <a:solidFill>
                <a:srgbClr val="584B3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managers come to reviews with pre-built, data-backed action plans tied directly to executive KPIs</a:t>
            </a: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endParaRPr lang="en-US" sz="1100">
              <a:solidFill>
                <a:srgbClr val="584B3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20000"/>
              </a:lnSpc>
              <a:buSzPct val="100000"/>
              <a:buFontTx/>
              <a:buChar char="•"/>
            </a:pPr>
            <a:r>
              <a:rPr lang="en-US" sz="1100">
                <a:solidFill>
                  <a:srgbClr val="584B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Upcoming open slots are visible in real time, enabling targeted outreach before appointments go unfilled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A0B8AA-EA79-E1A1-86C2-4C0BB7174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Impact: Executive-Frontline Alignment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3E9C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FY25 Results — Pediatrics &amp; Surgery Divisions</a:t>
            </a:r>
            <a:endParaRPr lang="en-US" sz="1300"/>
          </a:p>
        </p:txBody>
      </p:sp>
      <p:sp>
        <p:nvSpPr>
          <p:cNvPr id="5" name="Shape 3"/>
          <p:cNvSpPr/>
          <p:nvPr/>
        </p:nvSpPr>
        <p:spPr>
          <a:xfrm>
            <a:off x="365760" y="1371600"/>
            <a:ext cx="265176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" y="1371600"/>
            <a:ext cx="2651760" cy="73152"/>
          </a:xfrm>
          <a:prstGeom prst="rect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325880" y="1600200"/>
            <a:ext cx="731520" cy="731520"/>
          </a:xfrm>
          <a:prstGeom prst="ellipse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1691640"/>
            <a:ext cx="548640" cy="5486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02920" y="246888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Aligned</a:t>
            </a:r>
            <a:endParaRPr lang="en-US" sz="1500"/>
          </a:p>
          <a:p>
            <a:pPr marL="0" indent="0" algn="ctr">
              <a:buNone/>
            </a:pPr>
            <a:r>
              <a:rPr lang="en-US" sz="15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Performance Reviews</a:t>
            </a:r>
            <a:endParaRPr lang="en-US" sz="1500"/>
          </a:p>
        </p:txBody>
      </p:sp>
      <p:sp>
        <p:nvSpPr>
          <p:cNvPr id="10" name="Text 7"/>
          <p:cNvSpPr/>
          <p:nvPr/>
        </p:nvSpPr>
        <p:spPr>
          <a:xfrm>
            <a:off x="502920" y="3154680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11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 performance reviews now reference the same metrics that practice managers track daily, eliminating conflicting narratives about division performance</a:t>
            </a:r>
            <a:endParaRPr lang="en-US" sz="1100"/>
          </a:p>
        </p:txBody>
      </p:sp>
      <p:sp>
        <p:nvSpPr>
          <p:cNvPr id="11" name="Shape 8"/>
          <p:cNvSpPr/>
          <p:nvPr/>
        </p:nvSpPr>
        <p:spPr>
          <a:xfrm>
            <a:off x="3291840" y="1371600"/>
            <a:ext cx="265176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291840" y="1371600"/>
            <a:ext cx="2651760" cy="73152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251960" y="1600200"/>
            <a:ext cx="731520" cy="731520"/>
          </a:xfrm>
          <a:prstGeom prst="ellipse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91640"/>
            <a:ext cx="548640" cy="54864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429000" y="246888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b="1">
                <a:solidFill>
                  <a:srgbClr val="3E9C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Actionable</a:t>
            </a:r>
            <a:endParaRPr lang="en-US" sz="1500"/>
          </a:p>
          <a:p>
            <a:pPr marL="0" indent="0" algn="ctr">
              <a:buNone/>
            </a:pPr>
            <a:r>
              <a:rPr lang="en-US" sz="1500" b="1">
                <a:solidFill>
                  <a:srgbClr val="3E9C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Transparency</a:t>
            </a:r>
            <a:endParaRPr lang="en-US" sz="1500"/>
          </a:p>
        </p:txBody>
      </p:sp>
      <p:sp>
        <p:nvSpPr>
          <p:cNvPr id="16" name="Text 12"/>
          <p:cNvSpPr/>
          <p:nvPr/>
        </p:nvSpPr>
        <p:spPr>
          <a:xfrm>
            <a:off x="3429000" y="3154680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10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Practice managers identify specific, near-term actions such as filling upcoming open slots or targeting high no-show providers that directly influence the KPIs departmental leadership review</a:t>
            </a:r>
            <a:endParaRPr lang="en-US" sz="1100">
              <a:latin typeface="Calibri"/>
              <a:ea typeface="Calibri"/>
              <a:cs typeface="Calibri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217920" y="1371600"/>
            <a:ext cx="265176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6217920" y="1371600"/>
            <a:ext cx="2651760" cy="73152"/>
          </a:xfrm>
          <a:prstGeom prst="rect">
            <a:avLst/>
          </a:prstGeom>
          <a:solidFill>
            <a:srgbClr val="5C8D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178040" y="1600200"/>
            <a:ext cx="731520" cy="731520"/>
          </a:xfrm>
          <a:prstGeom prst="ellipse">
            <a:avLst/>
          </a:prstGeom>
          <a:solidFill>
            <a:srgbClr val="5C8D2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480" y="1691640"/>
            <a:ext cx="548640" cy="54864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355080" y="246888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b="1">
                <a:solidFill>
                  <a:srgbClr val="5C8D2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Shared</a:t>
            </a:r>
            <a:endParaRPr lang="en-US" sz="1500"/>
          </a:p>
          <a:p>
            <a:pPr marL="0" indent="0" algn="ctr">
              <a:buNone/>
            </a:pPr>
            <a:r>
              <a:rPr lang="en-US" sz="1500" b="1">
                <a:solidFill>
                  <a:srgbClr val="5C8D2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Accountability</a:t>
            </a:r>
            <a:endParaRPr lang="en-US" sz="1500"/>
          </a:p>
        </p:txBody>
      </p:sp>
      <p:sp>
        <p:nvSpPr>
          <p:cNvPr id="22" name="Text 17"/>
          <p:cNvSpPr/>
          <p:nvPr/>
        </p:nvSpPr>
        <p:spPr>
          <a:xfrm>
            <a:off x="6355080" y="3154680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11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audiences own the same data, creating a culture where frontline teams understand how their daily decisions affect department-level metrics</a:t>
            </a:r>
            <a:endParaRPr lang="en-US" sz="11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12643B-1A56-83E3-E5E0-81F037F84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Changed in Practice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/agent/turn1/workspace/images/modern-healthcare-facility-hallway-with-digital-sc_2026-05-01T17-03-03_image_DAS_0.jpg"/>
          <p:cNvPicPr>
            <a:picLocks noChangeAspect="1"/>
          </p:cNvPicPr>
          <p:nvPr/>
        </p:nvPicPr>
        <p:blipFill>
          <a:blip r:embed="rId3"/>
          <a:srcRect l="5556" r="5556"/>
          <a:stretch/>
        </p:blipFill>
        <p:spPr>
          <a:xfrm>
            <a:off x="457200" y="1051560"/>
            <a:ext cx="3657600" cy="2743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89120" y="105156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>
                <a:solidFill>
                  <a:srgbClr val="2E7597"/>
                </a:solidFill>
                <a:latin typeface="Georgia"/>
              </a:rPr>
              <a:t>Data Monitoring</a:t>
            </a:r>
            <a:endParaRPr lang="en-US" sz="1300">
              <a:latin typeface="Calibri"/>
              <a:ea typeface="Calibri"/>
              <a:cs typeface="Calibri"/>
            </a:endParaRPr>
          </a:p>
        </p:txBody>
      </p:sp>
      <p:sp>
        <p:nvSpPr>
          <p:cNvPr id="6" name="Text 3"/>
          <p:cNvSpPr/>
          <p:nvPr/>
        </p:nvSpPr>
        <p:spPr>
          <a:xfrm>
            <a:off x="4389120" y="1325880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managers and executives review the same metrics at differing levels on a regular cadence</a:t>
            </a:r>
            <a:endParaRPr lang="en-US" sz="1100"/>
          </a:p>
        </p:txBody>
      </p:sp>
      <p:sp>
        <p:nvSpPr>
          <p:cNvPr id="7" name="Text 4"/>
          <p:cNvSpPr/>
          <p:nvPr/>
        </p:nvSpPr>
        <p:spPr>
          <a:xfrm>
            <a:off x="4389120" y="182880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Prospective Data Driving Action</a:t>
            </a:r>
            <a:endParaRPr lang="en-US" sz="1300"/>
          </a:p>
        </p:txBody>
      </p:sp>
      <p:sp>
        <p:nvSpPr>
          <p:cNvPr id="8" name="Text 5"/>
          <p:cNvSpPr/>
          <p:nvPr/>
        </p:nvSpPr>
        <p:spPr>
          <a:xfrm>
            <a:off x="4389120" y="2103120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appointment slots are visible days in advance, enabling patient access teams to fill gaps before they become lost revenue</a:t>
            </a:r>
            <a:endParaRPr lang="en-US" sz="1100"/>
          </a:p>
        </p:txBody>
      </p:sp>
      <p:sp>
        <p:nvSpPr>
          <p:cNvPr id="9" name="Text 6"/>
          <p:cNvSpPr/>
          <p:nvPr/>
        </p:nvSpPr>
        <p:spPr>
          <a:xfrm>
            <a:off x="4389120" y="260604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2E7597"/>
                </a:solidFill>
                <a:latin typeface="Georgia"/>
                <a:ea typeface="Georgia" pitchFamily="34" charset="-122"/>
                <a:cs typeface="Georgia" pitchFamily="34" charset="-120"/>
              </a:rPr>
              <a:t>Provider-level interventions</a:t>
            </a:r>
            <a:endParaRPr lang="en-US" sz="1300"/>
          </a:p>
        </p:txBody>
      </p:sp>
      <p:sp>
        <p:nvSpPr>
          <p:cNvPr id="10" name="Text 7"/>
          <p:cNvSpPr/>
          <p:nvPr/>
        </p:nvSpPr>
        <p:spPr>
          <a:xfrm>
            <a:off x="4389120" y="2880360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Managers can identify specific providers with underutilized templates and offer scheduling support</a:t>
            </a:r>
            <a:endParaRPr lang="en-US" sz="1100"/>
          </a:p>
        </p:txBody>
      </p:sp>
      <p:sp>
        <p:nvSpPr>
          <p:cNvPr id="11" name="Text 8"/>
          <p:cNvSpPr/>
          <p:nvPr/>
        </p:nvSpPr>
        <p:spPr>
          <a:xfrm>
            <a:off x="4389120" y="338328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Iteration</a:t>
            </a:r>
            <a:endParaRPr lang="en-US" sz="1300"/>
          </a:p>
        </p:txBody>
      </p:sp>
      <p:sp>
        <p:nvSpPr>
          <p:cNvPr id="12" name="Text 9"/>
          <p:cNvSpPr/>
          <p:nvPr/>
        </p:nvSpPr>
        <p:spPr>
          <a:xfrm>
            <a:off x="4389120" y="3589020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Feedback loop drives KPI refinement to maintain operational relevance and develop targeted interventions</a:t>
            </a:r>
          </a:p>
        </p:txBody>
      </p:sp>
      <p:sp>
        <p:nvSpPr>
          <p:cNvPr id="13" name="Shape 10"/>
          <p:cNvSpPr/>
          <p:nvPr/>
        </p:nvSpPr>
        <p:spPr>
          <a:xfrm>
            <a:off x="457200" y="4183380"/>
            <a:ext cx="8229600" cy="571500"/>
          </a:xfrm>
          <a:prstGeom prst="rect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57200" y="41148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reporting didn't just provide data — it changed operational workflows and ability to drive improvement</a:t>
            </a:r>
            <a:endParaRPr lang="en-US" sz="13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36EB5E-F548-50AE-FF29-F7C0D2429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Lessons Learned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91440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Effective dual-audience reporting requires three foundational components:</a:t>
            </a:r>
            <a:endParaRPr lang="en-US" sz="1400"/>
          </a:p>
        </p:txBody>
      </p:sp>
      <p:sp>
        <p:nvSpPr>
          <p:cNvPr id="5" name="Shape 3"/>
          <p:cNvSpPr/>
          <p:nvPr/>
        </p:nvSpPr>
        <p:spPr>
          <a:xfrm>
            <a:off x="640080" y="1554480"/>
            <a:ext cx="548640" cy="548640"/>
          </a:xfrm>
          <a:prstGeom prst="ellipse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531995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"/>
          </a:p>
        </p:txBody>
      </p:sp>
      <p:sp>
        <p:nvSpPr>
          <p:cNvPr id="7" name="Text 5"/>
          <p:cNvSpPr/>
          <p:nvPr/>
        </p:nvSpPr>
        <p:spPr>
          <a:xfrm>
            <a:off x="1371600" y="1418583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Intentional Alignment of Definitions</a:t>
            </a:r>
            <a:endParaRPr lang="en-US" sz="1600"/>
          </a:p>
        </p:txBody>
      </p:sp>
      <p:sp>
        <p:nvSpPr>
          <p:cNvPr id="8" name="Text 6"/>
          <p:cNvSpPr/>
          <p:nvPr/>
        </p:nvSpPr>
        <p:spPr>
          <a:xfrm>
            <a:off x="1371600" y="1780433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5000"/>
              </a:lnSpc>
            </a:pP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Executive KPIs and clinic-level metrics must be developed together, not reconciled after the fact. The same metric definition must flow from the detailed visit, provider, or schedule le</a:t>
            </a:r>
            <a:r>
              <a:rPr lang="en-US" sz="1200">
                <a:solidFill>
                  <a:srgbClr val="1A1A1A"/>
                </a:solidFill>
                <a:ea typeface="Calibri"/>
                <a:cs typeface="Calibri"/>
              </a:rPr>
              <a:t>vel up to enterprise view </a:t>
            </a:r>
            <a:r>
              <a:rPr lang="en-US" sz="120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–  the executive summary is meaningfully representative of the operational realities.</a:t>
            </a:r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40080" y="2698417"/>
            <a:ext cx="548640" cy="548640"/>
          </a:xfrm>
          <a:prstGeom prst="ellipse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266675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"/>
          </a:p>
        </p:txBody>
      </p:sp>
      <p:sp>
        <p:nvSpPr>
          <p:cNvPr id="11" name="Text 9"/>
          <p:cNvSpPr/>
          <p:nvPr/>
        </p:nvSpPr>
        <p:spPr>
          <a:xfrm>
            <a:off x="1371600" y="2582805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3E9C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Shared Data Infrastructure</a:t>
            </a:r>
            <a:endParaRPr lang="en-US" sz="1600"/>
          </a:p>
        </p:txBody>
      </p:sp>
      <p:sp>
        <p:nvSpPr>
          <p:cNvPr id="12" name="Text 10"/>
          <p:cNvSpPr/>
          <p:nvPr/>
        </p:nvSpPr>
        <p:spPr>
          <a:xfrm>
            <a:off x="1371600" y="2822835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views must draw from the same data warehouse queries. Separate data sources inevitably diverge, creating conflicting narratives and eroding trust in the reporting.</a:t>
            </a:r>
            <a:endParaRPr lang="en-US" sz="1200"/>
          </a:p>
        </p:txBody>
      </p:sp>
      <p:sp>
        <p:nvSpPr>
          <p:cNvPr id="13" name="Shape 11"/>
          <p:cNvSpPr/>
          <p:nvPr/>
        </p:nvSpPr>
        <p:spPr>
          <a:xfrm>
            <a:off x="640080" y="3841792"/>
            <a:ext cx="548640" cy="548640"/>
          </a:xfrm>
          <a:prstGeom prst="ellipse">
            <a:avLst/>
          </a:prstGeom>
          <a:solidFill>
            <a:srgbClr val="5C8D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381555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"/>
          </a:p>
        </p:txBody>
      </p:sp>
      <p:sp>
        <p:nvSpPr>
          <p:cNvPr id="15" name="Text 13"/>
          <p:cNvSpPr/>
          <p:nvPr/>
        </p:nvSpPr>
        <p:spPr>
          <a:xfrm>
            <a:off x="1371600" y="3724306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5C8D2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Actionable Granularity in Reporting</a:t>
            </a:r>
            <a:endParaRPr lang="en-US" sz="1600"/>
          </a:p>
        </p:txBody>
      </p:sp>
      <p:sp>
        <p:nvSpPr>
          <p:cNvPr id="16" name="Text 14"/>
          <p:cNvSpPr/>
          <p:nvPr/>
        </p:nvSpPr>
        <p:spPr>
          <a:xfrm>
            <a:off x="1371600" y="4043437"/>
            <a:ext cx="73689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operational view must go beyond descriptive metrics of past performance. Reporting should lead to specific areas of focus (</a:t>
            </a:r>
            <a:r>
              <a:rPr lang="en-US" sz="1200" i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locations, providers, teams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and opportunities to streamline workflows (</a:t>
            </a:r>
            <a:r>
              <a:rPr lang="en-US" sz="1200" i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upcoming open slots, no-show patterns, appointment confirmations</a:t>
            </a: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that practice managers can act on immediately.</a:t>
            </a:r>
            <a:endParaRPr lang="en-US"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351230-465A-109A-F7ED-16A86D69C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Next Steps</a:t>
            </a:r>
            <a:endParaRPr lang="en-US" sz="2800"/>
          </a:p>
        </p:txBody>
      </p:sp>
      <p:sp>
        <p:nvSpPr>
          <p:cNvPr id="3" name="Shape 1"/>
          <p:cNvSpPr/>
          <p:nvPr/>
        </p:nvSpPr>
        <p:spPr>
          <a:xfrm>
            <a:off x="0" y="4960620"/>
            <a:ext cx="9144000" cy="18288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42161" y="3479833"/>
            <a:ext cx="82296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70761" y="3662713"/>
            <a:ext cx="640080" cy="640080"/>
          </a:xfrm>
          <a:prstGeom prst="ellipse">
            <a:avLst/>
          </a:prstGeom>
          <a:solidFill>
            <a:srgbClr val="2E759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01" y="3754153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39441" y="3552985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2E759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Predictive Analytics</a:t>
            </a:r>
            <a:endParaRPr lang="en-US" sz="1600"/>
          </a:p>
        </p:txBody>
      </p:sp>
      <p:sp>
        <p:nvSpPr>
          <p:cNvPr id="8" name="Text 5"/>
          <p:cNvSpPr/>
          <p:nvPr/>
        </p:nvSpPr>
        <p:spPr>
          <a:xfrm>
            <a:off x="1539441" y="3918745"/>
            <a:ext cx="685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from reactive reporting to proactive intervention by leveraging risk-based models to predict no-shows and late cancellations before they happen, enabling targeted outreach</a:t>
            </a:r>
            <a:endParaRPr lang="en-US" sz="1200"/>
          </a:p>
        </p:txBody>
      </p:sp>
      <p:sp>
        <p:nvSpPr>
          <p:cNvPr id="9" name="Shape 6"/>
          <p:cNvSpPr/>
          <p:nvPr/>
        </p:nvSpPr>
        <p:spPr>
          <a:xfrm>
            <a:off x="427121" y="984484"/>
            <a:ext cx="82296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655721" y="1167364"/>
            <a:ext cx="640080" cy="640080"/>
          </a:xfrm>
          <a:prstGeom prst="ellipse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61" y="1258804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524401" y="1057636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3E9C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Scale Across Domains</a:t>
            </a:r>
            <a:endParaRPr lang="en-US" sz="1600"/>
          </a:p>
        </p:txBody>
      </p:sp>
      <p:sp>
        <p:nvSpPr>
          <p:cNvPr id="13" name="Text 9"/>
          <p:cNvSpPr/>
          <p:nvPr/>
        </p:nvSpPr>
        <p:spPr>
          <a:xfrm>
            <a:off x="1524401" y="1423396"/>
            <a:ext cx="685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 the dual-audience framework beyond schedule utilization to follow-up care tracking, referral completion, and other operational domains with executive/frontline alignment needs</a:t>
            </a:r>
            <a:endParaRPr lang="en-US" sz="1200"/>
          </a:p>
        </p:txBody>
      </p:sp>
      <p:sp>
        <p:nvSpPr>
          <p:cNvPr id="14" name="Shape 10"/>
          <p:cNvSpPr/>
          <p:nvPr/>
        </p:nvSpPr>
        <p:spPr>
          <a:xfrm>
            <a:off x="427121" y="2218924"/>
            <a:ext cx="82296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655721" y="2401804"/>
            <a:ext cx="640080" cy="640080"/>
          </a:xfrm>
          <a:prstGeom prst="ellipse">
            <a:avLst/>
          </a:prstGeom>
          <a:solidFill>
            <a:srgbClr val="5C8D2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61" y="2493244"/>
            <a:ext cx="457200" cy="4572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24401" y="2292076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5C8D2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Iterative KPI Refinement</a:t>
            </a:r>
            <a:endParaRPr lang="en-US" sz="1600"/>
          </a:p>
        </p:txBody>
      </p:sp>
      <p:sp>
        <p:nvSpPr>
          <p:cNvPr id="18" name="Text 13"/>
          <p:cNvSpPr/>
          <p:nvPr/>
        </p:nvSpPr>
        <p:spPr>
          <a:xfrm>
            <a:off x="1524401" y="2657836"/>
            <a:ext cx="685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 improvement through continuous feedback — as frontline teams use the data, their insights inform better metric definitions, thresholds, and benchmarks for executive reporting</a:t>
            </a:r>
            <a:endParaRPr lang="en-US" sz="12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4AF808-E66F-4E1F-4557-8C0BDDE0F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548" y="4652412"/>
            <a:ext cx="363245" cy="308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modern-healthcare-facility-hallway-with-digital-sc_2026-05-01T17-03-03_image_DAS_0.jpg"/>
          <p:cNvPicPr>
            <a:picLocks noChangeAspect="1"/>
          </p:cNvPicPr>
          <p:nvPr/>
        </p:nvPicPr>
        <p:blipFill>
          <a:blip r:embed="rId3">
            <a:alphaModFix amt="35000"/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4F6B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40080" y="640080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4400"/>
          </a:p>
        </p:txBody>
      </p:sp>
      <p:sp>
        <p:nvSpPr>
          <p:cNvPr id="5" name="Text 2"/>
          <p:cNvSpPr/>
          <p:nvPr/>
        </p:nvSpPr>
        <p:spPr>
          <a:xfrm>
            <a:off x="640080" y="1645920"/>
            <a:ext cx="6858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i="1">
                <a:solidFill>
                  <a:srgbClr val="97C5D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executive KPIs and clinic-level data are intentionally</a:t>
            </a:r>
            <a:endParaRPr lang="en-US" sz="1600"/>
          </a:p>
          <a:p>
            <a:pPr marL="0" indent="0">
              <a:lnSpc>
                <a:spcPct val="130000"/>
              </a:lnSpc>
              <a:buNone/>
            </a:pPr>
            <a:r>
              <a:rPr lang="en-US" sz="1600" i="1">
                <a:solidFill>
                  <a:srgbClr val="97C5D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aligned, organizations can move from performance monitoring</a:t>
            </a:r>
            <a:endParaRPr lang="en-US" sz="1600"/>
          </a:p>
          <a:p>
            <a:pPr marL="0" indent="0">
              <a:lnSpc>
                <a:spcPct val="130000"/>
              </a:lnSpc>
              <a:buNone/>
            </a:pPr>
            <a:r>
              <a:rPr lang="en-US" sz="1600" i="1">
                <a:solidFill>
                  <a:srgbClr val="97C5D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sustained, data-driven improvement.</a:t>
            </a:r>
            <a:endParaRPr lang="en-US" sz="1600"/>
          </a:p>
        </p:txBody>
      </p:sp>
      <p:sp>
        <p:nvSpPr>
          <p:cNvPr id="6" name="Shape 3"/>
          <p:cNvSpPr/>
          <p:nvPr/>
        </p:nvSpPr>
        <p:spPr>
          <a:xfrm>
            <a:off x="640080" y="3335020"/>
            <a:ext cx="7863840" cy="54864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40080" y="393192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Lynsey Cecere  |  Barbara Maersch  |  Megan Roman  |  Bridget Rauch</a:t>
            </a:r>
            <a:endParaRPr lang="en-US" sz="1400"/>
          </a:p>
        </p:txBody>
      </p:sp>
      <p:sp>
        <p:nvSpPr>
          <p:cNvPr id="12" name="Shape 9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3E9C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E8EBC-84FA-35FE-8517-315B303DA62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870625" y="4206240"/>
            <a:ext cx="2133333" cy="533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OP_theme1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7F8EA8"/>
      </a:accent3>
      <a:accent4>
        <a:srgbClr val="789935"/>
      </a:accent4>
      <a:accent5>
        <a:srgbClr val="EC1F7F"/>
      </a:accent5>
      <a:accent6>
        <a:srgbClr val="867363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P_theme1" id="{6F4D8AE7-DA95-4B36-B14C-852CCA3E1D8A}" vid="{20EFCC06-1BBB-47A8-BAD1-16BF5BDFC443}"/>
    </a:ext>
  </a:extLst>
</a:theme>
</file>

<file path=ppt/theme/theme3.xml><?xml version="1.0" encoding="utf-8"?>
<a:theme xmlns:a="http://schemas.openxmlformats.org/drawingml/2006/main" name="Information slides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7F8EA8"/>
      </a:accent3>
      <a:accent4>
        <a:srgbClr val="789935"/>
      </a:accent4>
      <a:accent5>
        <a:srgbClr val="EC1F7F"/>
      </a:accent5>
      <a:accent6>
        <a:srgbClr val="867363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otx  -  Read-Only" id="{9C13AEC4-9E81-4718-B059-60AB976B02C0}" vid="{D8805E57-AF49-48A4-B861-BD12F1044725}"/>
    </a:ext>
  </a:extLst>
</a:theme>
</file>

<file path=ppt/theme/theme4.xml><?xml version="1.0" encoding="utf-8"?>
<a:theme xmlns:a="http://schemas.openxmlformats.org/drawingml/2006/main" name="CHOP_theme_blu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P_theme_blue" id="{5E40431B-B658-46A6-A87D-FB7D98118E7D}" vid="{C1519535-D93A-4162-B8CB-D56F5B5A08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CHOP_theme1</Template>
  <TotalTime>0</TotalTime>
  <Words>803</Words>
  <Application>Microsoft Office PowerPoint</Application>
  <PresentationFormat>On-screen Show (16:9)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Georgia</vt:lpstr>
      <vt:lpstr>Office Theme</vt:lpstr>
      <vt:lpstr>CHOP_theme1</vt:lpstr>
      <vt:lpstr>Information slides</vt:lpstr>
      <vt:lpstr>CHOP_theme_blue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Rauch, Bridget</dc:creator>
  <cp:lastModifiedBy>Rauch, Bridget</cp:lastModifiedBy>
  <cp:revision>1</cp:revision>
  <dcterms:created xsi:type="dcterms:W3CDTF">2026-03-16T15:52:39Z</dcterms:created>
  <dcterms:modified xsi:type="dcterms:W3CDTF">2026-05-11T19:50:21Z</dcterms:modified>
</cp:coreProperties>
</file>