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0"/>
  </p:notesMasterIdLst>
  <p:sldIdLst>
    <p:sldId id="257" r:id="rId5"/>
    <p:sldId id="698" r:id="rId6"/>
    <p:sldId id="716" r:id="rId7"/>
    <p:sldId id="728" r:id="rId8"/>
    <p:sldId id="282" r:id="rId9"/>
    <p:sldId id="693" r:id="rId10"/>
    <p:sldId id="283" r:id="rId11"/>
    <p:sldId id="729" r:id="rId12"/>
    <p:sldId id="733" r:id="rId13"/>
    <p:sldId id="357" r:id="rId14"/>
    <p:sldId id="734" r:id="rId15"/>
    <p:sldId id="691" r:id="rId16"/>
    <p:sldId id="692" r:id="rId17"/>
    <p:sldId id="694" r:id="rId18"/>
    <p:sldId id="696" r:id="rId19"/>
    <p:sldId id="695" r:id="rId20"/>
    <p:sldId id="280" r:id="rId21"/>
    <p:sldId id="320" r:id="rId22"/>
    <p:sldId id="350" r:id="rId23"/>
    <p:sldId id="710" r:id="rId24"/>
    <p:sldId id="318" r:id="rId25"/>
    <p:sldId id="711" r:id="rId26"/>
    <p:sldId id="319" r:id="rId27"/>
    <p:sldId id="702" r:id="rId28"/>
    <p:sldId id="712" r:id="rId29"/>
    <p:sldId id="703" r:id="rId30"/>
    <p:sldId id="713" r:id="rId31"/>
    <p:sldId id="704" r:id="rId32"/>
    <p:sldId id="706" r:id="rId33"/>
    <p:sldId id="717" r:id="rId34"/>
    <p:sldId id="352" r:id="rId35"/>
    <p:sldId id="714" r:id="rId36"/>
    <p:sldId id="259" r:id="rId37"/>
    <p:sldId id="715" r:id="rId38"/>
    <p:sldId id="286" r:id="rId39"/>
    <p:sldId id="261" r:id="rId40"/>
    <p:sldId id="263" r:id="rId41"/>
    <p:sldId id="718" r:id="rId42"/>
    <p:sldId id="719" r:id="rId43"/>
    <p:sldId id="262" r:id="rId44"/>
    <p:sldId id="264" r:id="rId45"/>
    <p:sldId id="720" r:id="rId46"/>
    <p:sldId id="265" r:id="rId47"/>
    <p:sldId id="732" r:id="rId48"/>
    <p:sldId id="721" r:id="rId49"/>
    <p:sldId id="267" r:id="rId50"/>
    <p:sldId id="722" r:id="rId51"/>
    <p:sldId id="268" r:id="rId52"/>
    <p:sldId id="269" r:id="rId53"/>
    <p:sldId id="270" r:id="rId54"/>
    <p:sldId id="355" r:id="rId55"/>
    <p:sldId id="723" r:id="rId56"/>
    <p:sldId id="724" r:id="rId57"/>
    <p:sldId id="271" r:id="rId58"/>
    <p:sldId id="272" r:id="rId59"/>
    <p:sldId id="725" r:id="rId60"/>
    <p:sldId id="274" r:id="rId61"/>
    <p:sldId id="726" r:id="rId62"/>
    <p:sldId id="276" r:id="rId63"/>
    <p:sldId id="727" r:id="rId64"/>
    <p:sldId id="279" r:id="rId65"/>
    <p:sldId id="697" r:id="rId66"/>
    <p:sldId id="735" r:id="rId67"/>
    <p:sldId id="730" r:id="rId68"/>
    <p:sldId id="731"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38" autoAdjust="0"/>
    <p:restoredTop sz="94696"/>
  </p:normalViewPr>
  <p:slideViewPr>
    <p:cSldViewPr snapToGrid="0">
      <p:cViewPr varScale="1">
        <p:scale>
          <a:sx n="194" d="100"/>
          <a:sy n="194" d="100"/>
        </p:scale>
        <p:origin x="12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73506-E1AE-2644-A025-10588428B6C7}" type="doc">
      <dgm:prSet loTypeId="urn:microsoft.com/office/officeart/2005/8/layout/cycle4" loCatId="" qsTypeId="urn:microsoft.com/office/officeart/2005/8/quickstyle/simple1" qsCatId="simple" csTypeId="urn:microsoft.com/office/officeart/2005/8/colors/colorful5" csCatId="colorful" phldr="1"/>
      <dgm:spPr/>
      <dgm:t>
        <a:bodyPr/>
        <a:lstStyle/>
        <a:p>
          <a:endParaRPr lang="en-US"/>
        </a:p>
      </dgm:t>
    </dgm:pt>
    <dgm:pt modelId="{F1C8C6EF-700A-EA45-AA3C-DE62CBDDED2A}">
      <dgm:prSet phldrT="[Text]"/>
      <dgm:spPr>
        <a:solidFill>
          <a:schemeClr val="accent1">
            <a:lumMod val="75000"/>
          </a:schemeClr>
        </a:solidFill>
      </dgm:spPr>
      <dgm:t>
        <a:bodyPr/>
        <a:lstStyle/>
        <a:p>
          <a:r>
            <a:rPr lang="en-US" dirty="0"/>
            <a:t>Co-Creator</a:t>
          </a:r>
        </a:p>
      </dgm:t>
    </dgm:pt>
    <dgm:pt modelId="{519FE477-CE8B-9E43-8DA9-DF6DA0C6228A}" type="parTrans" cxnId="{FE7BD93F-14B7-4244-906A-0E49D25BFB9D}">
      <dgm:prSet/>
      <dgm:spPr/>
      <dgm:t>
        <a:bodyPr/>
        <a:lstStyle/>
        <a:p>
          <a:endParaRPr lang="en-US"/>
        </a:p>
      </dgm:t>
    </dgm:pt>
    <dgm:pt modelId="{4CC79B14-14A8-E142-A416-54AEB03E8D8C}" type="sibTrans" cxnId="{FE7BD93F-14B7-4244-906A-0E49D25BFB9D}">
      <dgm:prSet/>
      <dgm:spPr/>
      <dgm:t>
        <a:bodyPr/>
        <a:lstStyle/>
        <a:p>
          <a:endParaRPr lang="en-US"/>
        </a:p>
      </dgm:t>
    </dgm:pt>
    <dgm:pt modelId="{183C8DB9-F639-A24B-ADB6-3B530D3A8223}">
      <dgm:prSet phldrT="[Text]" custT="1"/>
      <dgm:spPr/>
      <dgm:t>
        <a:bodyPr/>
        <a:lstStyle/>
        <a:p>
          <a:pPr>
            <a:buFont typeface="+mj-lt"/>
            <a:buAutoNum type="arabicPeriod" startAt="3"/>
          </a:pPr>
          <a:r>
            <a:rPr lang="en-US" sz="1600" dirty="0"/>
            <a:t>Through Me</a:t>
          </a:r>
        </a:p>
      </dgm:t>
    </dgm:pt>
    <dgm:pt modelId="{DE675C36-8AC0-7F48-AA27-BBBB72532512}" type="parTrans" cxnId="{A31F9903-D68E-3B4B-8FC6-3FABC58254EB}">
      <dgm:prSet/>
      <dgm:spPr/>
      <dgm:t>
        <a:bodyPr/>
        <a:lstStyle/>
        <a:p>
          <a:endParaRPr lang="en-US"/>
        </a:p>
      </dgm:t>
    </dgm:pt>
    <dgm:pt modelId="{5E12D6D3-B2A0-BE49-96E6-BAFA625C8A4A}" type="sibTrans" cxnId="{A31F9903-D68E-3B4B-8FC6-3FABC58254EB}">
      <dgm:prSet/>
      <dgm:spPr/>
      <dgm:t>
        <a:bodyPr/>
        <a:lstStyle/>
        <a:p>
          <a:endParaRPr lang="en-US"/>
        </a:p>
      </dgm:t>
    </dgm:pt>
    <dgm:pt modelId="{144279DE-8E08-1444-9309-638DE3915132}">
      <dgm:prSet phldrT="[Text]"/>
      <dgm:spPr>
        <a:solidFill>
          <a:schemeClr val="accent6">
            <a:lumMod val="75000"/>
          </a:schemeClr>
        </a:solidFill>
      </dgm:spPr>
      <dgm:t>
        <a:bodyPr/>
        <a:lstStyle/>
        <a:p>
          <a:r>
            <a:rPr lang="en-US" dirty="0"/>
            <a:t>At One With All</a:t>
          </a:r>
        </a:p>
      </dgm:t>
    </dgm:pt>
    <dgm:pt modelId="{6BA9CE05-2CBA-F54B-A6BA-DA7847E42C3F}" type="parTrans" cxnId="{D3A617C2-4C65-9944-ACB0-A1D7E8354109}">
      <dgm:prSet/>
      <dgm:spPr/>
      <dgm:t>
        <a:bodyPr/>
        <a:lstStyle/>
        <a:p>
          <a:endParaRPr lang="en-US"/>
        </a:p>
      </dgm:t>
    </dgm:pt>
    <dgm:pt modelId="{BD73D8A6-061E-E244-B1F6-2B402520E245}" type="sibTrans" cxnId="{D3A617C2-4C65-9944-ACB0-A1D7E8354109}">
      <dgm:prSet/>
      <dgm:spPr/>
      <dgm:t>
        <a:bodyPr/>
        <a:lstStyle/>
        <a:p>
          <a:endParaRPr lang="en-US"/>
        </a:p>
      </dgm:t>
    </dgm:pt>
    <dgm:pt modelId="{817FAC7C-16DE-814C-94A4-1A646A1F43C3}">
      <dgm:prSet phldrT="[Text]" custT="1"/>
      <dgm:spPr/>
      <dgm:t>
        <a:bodyPr/>
        <a:lstStyle/>
        <a:p>
          <a:pPr>
            <a:buFont typeface="+mj-lt"/>
            <a:buAutoNum type="arabicPeriod" startAt="4"/>
          </a:pPr>
          <a:r>
            <a:rPr lang="en-US" sz="1600" dirty="0"/>
            <a:t>As Me</a:t>
          </a:r>
        </a:p>
      </dgm:t>
    </dgm:pt>
    <dgm:pt modelId="{F23F9605-2C53-4A4C-B61D-C8EDC43327C3}" type="parTrans" cxnId="{424775B2-8CEC-D646-AF56-F9AE8E2E4206}">
      <dgm:prSet/>
      <dgm:spPr/>
      <dgm:t>
        <a:bodyPr/>
        <a:lstStyle/>
        <a:p>
          <a:endParaRPr lang="en-US"/>
        </a:p>
      </dgm:t>
    </dgm:pt>
    <dgm:pt modelId="{AF638064-E8D4-B34A-BCDB-168053058F43}" type="sibTrans" cxnId="{424775B2-8CEC-D646-AF56-F9AE8E2E4206}">
      <dgm:prSet/>
      <dgm:spPr/>
      <dgm:t>
        <a:bodyPr/>
        <a:lstStyle/>
        <a:p>
          <a:endParaRPr lang="en-US"/>
        </a:p>
      </dgm:t>
    </dgm:pt>
    <dgm:pt modelId="{42FB9D46-003E-9F44-B3CD-CD8099CB8C01}">
      <dgm:prSet phldrT="[Text]"/>
      <dgm:spPr>
        <a:solidFill>
          <a:schemeClr val="accent4">
            <a:lumMod val="75000"/>
          </a:schemeClr>
        </a:solidFill>
      </dgm:spPr>
      <dgm:t>
        <a:bodyPr/>
        <a:lstStyle/>
        <a:p>
          <a:r>
            <a:rPr lang="en-US" dirty="0"/>
            <a:t>Victim</a:t>
          </a:r>
        </a:p>
      </dgm:t>
    </dgm:pt>
    <dgm:pt modelId="{73867998-F868-F242-8201-EAA664BBAB6D}" type="parTrans" cxnId="{DBDB6DCA-46FB-FD44-B3A6-7AF3A87107F2}">
      <dgm:prSet/>
      <dgm:spPr/>
      <dgm:t>
        <a:bodyPr/>
        <a:lstStyle/>
        <a:p>
          <a:endParaRPr lang="en-US"/>
        </a:p>
      </dgm:t>
    </dgm:pt>
    <dgm:pt modelId="{7527952D-6FCA-7243-992D-FF66B7726575}" type="sibTrans" cxnId="{DBDB6DCA-46FB-FD44-B3A6-7AF3A87107F2}">
      <dgm:prSet/>
      <dgm:spPr/>
      <dgm:t>
        <a:bodyPr/>
        <a:lstStyle/>
        <a:p>
          <a:endParaRPr lang="en-US"/>
        </a:p>
      </dgm:t>
    </dgm:pt>
    <dgm:pt modelId="{4EEFE6CB-54C7-7B43-A25B-93FF79BDC17E}">
      <dgm:prSet phldrT="[Text]" custT="1"/>
      <dgm:spPr/>
      <dgm:t>
        <a:bodyPr/>
        <a:lstStyle/>
        <a:p>
          <a:pPr>
            <a:buFont typeface="+mj-lt"/>
            <a:buAutoNum type="arabicPeriod"/>
          </a:pPr>
          <a:r>
            <a:rPr lang="en-US" sz="1800" dirty="0"/>
            <a:t>To Me</a:t>
          </a:r>
        </a:p>
      </dgm:t>
    </dgm:pt>
    <dgm:pt modelId="{F6BACC0A-D8EB-6343-98C6-363A3651F438}" type="parTrans" cxnId="{F7F71F69-4069-7746-82BD-68D9F0B28941}">
      <dgm:prSet/>
      <dgm:spPr/>
      <dgm:t>
        <a:bodyPr/>
        <a:lstStyle/>
        <a:p>
          <a:endParaRPr lang="en-US"/>
        </a:p>
      </dgm:t>
    </dgm:pt>
    <dgm:pt modelId="{3E4F9DB7-7DFC-464D-B5C0-40F502B10392}" type="sibTrans" cxnId="{F7F71F69-4069-7746-82BD-68D9F0B28941}">
      <dgm:prSet/>
      <dgm:spPr/>
      <dgm:t>
        <a:bodyPr/>
        <a:lstStyle/>
        <a:p>
          <a:endParaRPr lang="en-US"/>
        </a:p>
      </dgm:t>
    </dgm:pt>
    <dgm:pt modelId="{0A53FDFC-0DA3-1A46-9BAD-318D37E4FE15}">
      <dgm:prSet phldrT="[Text]"/>
      <dgm:spPr>
        <a:solidFill>
          <a:schemeClr val="accent2">
            <a:lumMod val="75000"/>
          </a:schemeClr>
        </a:solidFill>
      </dgm:spPr>
      <dgm:t>
        <a:bodyPr/>
        <a:lstStyle/>
        <a:p>
          <a:r>
            <a:rPr lang="en-US" dirty="0"/>
            <a:t>Creator</a:t>
          </a:r>
        </a:p>
      </dgm:t>
    </dgm:pt>
    <dgm:pt modelId="{98EBFB80-D55D-4640-A1D9-72D580787247}" type="parTrans" cxnId="{73E08137-6510-F24D-9587-E88535894B46}">
      <dgm:prSet/>
      <dgm:spPr/>
      <dgm:t>
        <a:bodyPr/>
        <a:lstStyle/>
        <a:p>
          <a:endParaRPr lang="en-US"/>
        </a:p>
      </dgm:t>
    </dgm:pt>
    <dgm:pt modelId="{81F0B2B1-6A9F-5642-98F2-51A6B5EB143D}" type="sibTrans" cxnId="{73E08137-6510-F24D-9587-E88535894B46}">
      <dgm:prSet/>
      <dgm:spPr/>
      <dgm:t>
        <a:bodyPr/>
        <a:lstStyle/>
        <a:p>
          <a:endParaRPr lang="en-US"/>
        </a:p>
      </dgm:t>
    </dgm:pt>
    <dgm:pt modelId="{B5C951D7-AD8C-5342-8CD5-9DFD43441B41}">
      <dgm:prSet phldrT="[Text]" custT="1"/>
      <dgm:spPr/>
      <dgm:t>
        <a:bodyPr/>
        <a:lstStyle/>
        <a:p>
          <a:pPr>
            <a:buFont typeface="+mj-lt"/>
            <a:buNone/>
          </a:pPr>
          <a:r>
            <a:rPr lang="en-US" sz="1800" dirty="0"/>
            <a:t>2. By Me</a:t>
          </a:r>
        </a:p>
      </dgm:t>
    </dgm:pt>
    <dgm:pt modelId="{D4114BB0-BBB6-9943-A762-495254E682F1}" type="parTrans" cxnId="{529B8DA0-C41B-314C-92EF-B71B7E4327C9}">
      <dgm:prSet/>
      <dgm:spPr/>
      <dgm:t>
        <a:bodyPr/>
        <a:lstStyle/>
        <a:p>
          <a:endParaRPr lang="en-US"/>
        </a:p>
      </dgm:t>
    </dgm:pt>
    <dgm:pt modelId="{71869494-E7F3-954D-AF34-CE196870E148}" type="sibTrans" cxnId="{529B8DA0-C41B-314C-92EF-B71B7E4327C9}">
      <dgm:prSet/>
      <dgm:spPr/>
      <dgm:t>
        <a:bodyPr/>
        <a:lstStyle/>
        <a:p>
          <a:endParaRPr lang="en-US"/>
        </a:p>
      </dgm:t>
    </dgm:pt>
    <dgm:pt modelId="{C245292A-8363-F443-9194-ECACD3FCB885}" type="pres">
      <dgm:prSet presAssocID="{E0473506-E1AE-2644-A025-10588428B6C7}" presName="cycleMatrixDiagram" presStyleCnt="0">
        <dgm:presLayoutVars>
          <dgm:chMax val="1"/>
          <dgm:dir/>
          <dgm:animLvl val="lvl"/>
          <dgm:resizeHandles val="exact"/>
        </dgm:presLayoutVars>
      </dgm:prSet>
      <dgm:spPr/>
    </dgm:pt>
    <dgm:pt modelId="{CBBD4694-CE1C-774E-91B6-00504D0FF6D1}" type="pres">
      <dgm:prSet presAssocID="{E0473506-E1AE-2644-A025-10588428B6C7}" presName="children" presStyleCnt="0"/>
      <dgm:spPr/>
    </dgm:pt>
    <dgm:pt modelId="{5B167CDC-0A59-6647-831D-00D28181BD8C}" type="pres">
      <dgm:prSet presAssocID="{E0473506-E1AE-2644-A025-10588428B6C7}" presName="child1group" presStyleCnt="0"/>
      <dgm:spPr/>
    </dgm:pt>
    <dgm:pt modelId="{790F4322-5F27-5240-B7FE-E2A40FC59344}" type="pres">
      <dgm:prSet presAssocID="{E0473506-E1AE-2644-A025-10588428B6C7}" presName="child1" presStyleLbl="bgAcc1" presStyleIdx="0" presStyleCnt="4"/>
      <dgm:spPr/>
    </dgm:pt>
    <dgm:pt modelId="{5D5F1147-906E-694F-850B-DBB7BA2E856C}" type="pres">
      <dgm:prSet presAssocID="{E0473506-E1AE-2644-A025-10588428B6C7}" presName="child1Text" presStyleLbl="bgAcc1" presStyleIdx="0" presStyleCnt="4">
        <dgm:presLayoutVars>
          <dgm:bulletEnabled val="1"/>
        </dgm:presLayoutVars>
      </dgm:prSet>
      <dgm:spPr/>
    </dgm:pt>
    <dgm:pt modelId="{8225328E-C180-044A-9413-2D1FD4993816}" type="pres">
      <dgm:prSet presAssocID="{E0473506-E1AE-2644-A025-10588428B6C7}" presName="child2group" presStyleCnt="0"/>
      <dgm:spPr/>
    </dgm:pt>
    <dgm:pt modelId="{76B6E20A-88BD-4A4D-8F19-10A0DC89B047}" type="pres">
      <dgm:prSet presAssocID="{E0473506-E1AE-2644-A025-10588428B6C7}" presName="child2" presStyleLbl="bgAcc1" presStyleIdx="1" presStyleCnt="4"/>
      <dgm:spPr/>
    </dgm:pt>
    <dgm:pt modelId="{438D3188-FA9C-D548-9F03-F71D9AE58355}" type="pres">
      <dgm:prSet presAssocID="{E0473506-E1AE-2644-A025-10588428B6C7}" presName="child2Text" presStyleLbl="bgAcc1" presStyleIdx="1" presStyleCnt="4">
        <dgm:presLayoutVars>
          <dgm:bulletEnabled val="1"/>
        </dgm:presLayoutVars>
      </dgm:prSet>
      <dgm:spPr/>
    </dgm:pt>
    <dgm:pt modelId="{DF7049E8-BBFD-5347-8753-C77F7CEFAD57}" type="pres">
      <dgm:prSet presAssocID="{E0473506-E1AE-2644-A025-10588428B6C7}" presName="child3group" presStyleCnt="0"/>
      <dgm:spPr/>
    </dgm:pt>
    <dgm:pt modelId="{997C6C2A-E196-AD42-8596-00DB2480E762}" type="pres">
      <dgm:prSet presAssocID="{E0473506-E1AE-2644-A025-10588428B6C7}" presName="child3" presStyleLbl="bgAcc1" presStyleIdx="2" presStyleCnt="4"/>
      <dgm:spPr/>
    </dgm:pt>
    <dgm:pt modelId="{44FB746C-F450-A040-A15E-F6CD223C34E0}" type="pres">
      <dgm:prSet presAssocID="{E0473506-E1AE-2644-A025-10588428B6C7}" presName="child3Text" presStyleLbl="bgAcc1" presStyleIdx="2" presStyleCnt="4">
        <dgm:presLayoutVars>
          <dgm:bulletEnabled val="1"/>
        </dgm:presLayoutVars>
      </dgm:prSet>
      <dgm:spPr/>
    </dgm:pt>
    <dgm:pt modelId="{C41B60E9-71A0-3149-BD8B-7D27EB7F9914}" type="pres">
      <dgm:prSet presAssocID="{E0473506-E1AE-2644-A025-10588428B6C7}" presName="child4group" presStyleCnt="0"/>
      <dgm:spPr/>
    </dgm:pt>
    <dgm:pt modelId="{2A36CAF5-31E4-DC4A-9685-FCDF526C25F7}" type="pres">
      <dgm:prSet presAssocID="{E0473506-E1AE-2644-A025-10588428B6C7}" presName="child4" presStyleLbl="bgAcc1" presStyleIdx="3" presStyleCnt="4"/>
      <dgm:spPr/>
    </dgm:pt>
    <dgm:pt modelId="{1FA16BEE-335F-D347-A584-56BA11BDAAA6}" type="pres">
      <dgm:prSet presAssocID="{E0473506-E1AE-2644-A025-10588428B6C7}" presName="child4Text" presStyleLbl="bgAcc1" presStyleIdx="3" presStyleCnt="4">
        <dgm:presLayoutVars>
          <dgm:bulletEnabled val="1"/>
        </dgm:presLayoutVars>
      </dgm:prSet>
      <dgm:spPr/>
    </dgm:pt>
    <dgm:pt modelId="{FA9E0C0D-603C-2148-9778-DBD5C344EF7E}" type="pres">
      <dgm:prSet presAssocID="{E0473506-E1AE-2644-A025-10588428B6C7}" presName="childPlaceholder" presStyleCnt="0"/>
      <dgm:spPr/>
    </dgm:pt>
    <dgm:pt modelId="{E4CA010E-67AB-B046-AA63-DBE131170EF4}" type="pres">
      <dgm:prSet presAssocID="{E0473506-E1AE-2644-A025-10588428B6C7}" presName="circle" presStyleCnt="0"/>
      <dgm:spPr/>
    </dgm:pt>
    <dgm:pt modelId="{8DEBC918-CDDA-F144-B878-89D9D2CFA6F3}" type="pres">
      <dgm:prSet presAssocID="{E0473506-E1AE-2644-A025-10588428B6C7}" presName="quadrant1" presStyleLbl="node1" presStyleIdx="0" presStyleCnt="4">
        <dgm:presLayoutVars>
          <dgm:chMax val="1"/>
          <dgm:bulletEnabled val="1"/>
        </dgm:presLayoutVars>
      </dgm:prSet>
      <dgm:spPr/>
    </dgm:pt>
    <dgm:pt modelId="{767A6969-53B7-BF4D-B0AE-FCD3B5A0CC2A}" type="pres">
      <dgm:prSet presAssocID="{E0473506-E1AE-2644-A025-10588428B6C7}" presName="quadrant2" presStyleLbl="node1" presStyleIdx="1" presStyleCnt="4">
        <dgm:presLayoutVars>
          <dgm:chMax val="1"/>
          <dgm:bulletEnabled val="1"/>
        </dgm:presLayoutVars>
      </dgm:prSet>
      <dgm:spPr/>
    </dgm:pt>
    <dgm:pt modelId="{D5578878-B692-9849-9B3A-EDBCE9DBD00A}" type="pres">
      <dgm:prSet presAssocID="{E0473506-E1AE-2644-A025-10588428B6C7}" presName="quadrant3" presStyleLbl="node1" presStyleIdx="2" presStyleCnt="4">
        <dgm:presLayoutVars>
          <dgm:chMax val="1"/>
          <dgm:bulletEnabled val="1"/>
        </dgm:presLayoutVars>
      </dgm:prSet>
      <dgm:spPr/>
    </dgm:pt>
    <dgm:pt modelId="{6339BD07-EE10-4348-9022-4B285D1ACFC0}" type="pres">
      <dgm:prSet presAssocID="{E0473506-E1AE-2644-A025-10588428B6C7}" presName="quadrant4" presStyleLbl="node1" presStyleIdx="3" presStyleCnt="4">
        <dgm:presLayoutVars>
          <dgm:chMax val="1"/>
          <dgm:bulletEnabled val="1"/>
        </dgm:presLayoutVars>
      </dgm:prSet>
      <dgm:spPr/>
    </dgm:pt>
    <dgm:pt modelId="{4DB94758-884F-3548-91D3-8025587D15A2}" type="pres">
      <dgm:prSet presAssocID="{E0473506-E1AE-2644-A025-10588428B6C7}" presName="quadrantPlaceholder" presStyleCnt="0"/>
      <dgm:spPr/>
    </dgm:pt>
    <dgm:pt modelId="{61AB90E9-D913-3448-AA73-68102219C752}" type="pres">
      <dgm:prSet presAssocID="{E0473506-E1AE-2644-A025-10588428B6C7}" presName="center1" presStyleLbl="fgShp" presStyleIdx="0" presStyleCnt="2"/>
      <dgm:spPr>
        <a:solidFill>
          <a:srgbClr val="00B050"/>
        </a:solidFill>
      </dgm:spPr>
    </dgm:pt>
    <dgm:pt modelId="{598AC438-2218-BA46-A4C9-1D2D13AD1745}" type="pres">
      <dgm:prSet presAssocID="{E0473506-E1AE-2644-A025-10588428B6C7}" presName="center2" presStyleLbl="fgShp" presStyleIdx="1" presStyleCnt="2"/>
      <dgm:spPr>
        <a:solidFill>
          <a:srgbClr val="C00000"/>
        </a:solidFill>
      </dgm:spPr>
    </dgm:pt>
  </dgm:ptLst>
  <dgm:cxnLst>
    <dgm:cxn modelId="{A31F9903-D68E-3B4B-8FC6-3FABC58254EB}" srcId="{F1C8C6EF-700A-EA45-AA3C-DE62CBDDED2A}" destId="{183C8DB9-F639-A24B-ADB6-3B530D3A8223}" srcOrd="0" destOrd="0" parTransId="{DE675C36-8AC0-7F48-AA27-BBBB72532512}" sibTransId="{5E12D6D3-B2A0-BE49-96E6-BAFA625C8A4A}"/>
    <dgm:cxn modelId="{6E79C424-F397-8E41-AB10-6D6951DAAA5B}" type="presOf" srcId="{4EEFE6CB-54C7-7B43-A25B-93FF79BDC17E}" destId="{44FB746C-F450-A040-A15E-F6CD223C34E0}" srcOrd="1" destOrd="0" presId="urn:microsoft.com/office/officeart/2005/8/layout/cycle4"/>
    <dgm:cxn modelId="{82243633-008A-9C4C-9C22-F33415854777}" type="presOf" srcId="{183C8DB9-F639-A24B-ADB6-3B530D3A8223}" destId="{5D5F1147-906E-694F-850B-DBB7BA2E856C}" srcOrd="1" destOrd="0" presId="urn:microsoft.com/office/officeart/2005/8/layout/cycle4"/>
    <dgm:cxn modelId="{73E08137-6510-F24D-9587-E88535894B46}" srcId="{E0473506-E1AE-2644-A025-10588428B6C7}" destId="{0A53FDFC-0DA3-1A46-9BAD-318D37E4FE15}" srcOrd="3" destOrd="0" parTransId="{98EBFB80-D55D-4640-A1D9-72D580787247}" sibTransId="{81F0B2B1-6A9F-5642-98F2-51A6B5EB143D}"/>
    <dgm:cxn modelId="{FE7BD93F-14B7-4244-906A-0E49D25BFB9D}" srcId="{E0473506-E1AE-2644-A025-10588428B6C7}" destId="{F1C8C6EF-700A-EA45-AA3C-DE62CBDDED2A}" srcOrd="0" destOrd="0" parTransId="{519FE477-CE8B-9E43-8DA9-DF6DA0C6228A}" sibTransId="{4CC79B14-14A8-E142-A416-54AEB03E8D8C}"/>
    <dgm:cxn modelId="{F7F71F69-4069-7746-82BD-68D9F0B28941}" srcId="{42FB9D46-003E-9F44-B3CD-CD8099CB8C01}" destId="{4EEFE6CB-54C7-7B43-A25B-93FF79BDC17E}" srcOrd="0" destOrd="0" parTransId="{F6BACC0A-D8EB-6343-98C6-363A3651F438}" sibTransId="{3E4F9DB7-7DFC-464D-B5C0-40F502B10392}"/>
    <dgm:cxn modelId="{B1417B9D-60BF-F94C-AA9B-AEC06E157D0B}" type="presOf" srcId="{144279DE-8E08-1444-9309-638DE3915132}" destId="{767A6969-53B7-BF4D-B0AE-FCD3B5A0CC2A}" srcOrd="0" destOrd="0" presId="urn:microsoft.com/office/officeart/2005/8/layout/cycle4"/>
    <dgm:cxn modelId="{529B8DA0-C41B-314C-92EF-B71B7E4327C9}" srcId="{0A53FDFC-0DA3-1A46-9BAD-318D37E4FE15}" destId="{B5C951D7-AD8C-5342-8CD5-9DFD43441B41}" srcOrd="0" destOrd="0" parTransId="{D4114BB0-BBB6-9943-A762-495254E682F1}" sibTransId="{71869494-E7F3-954D-AF34-CE196870E148}"/>
    <dgm:cxn modelId="{85F567AD-82E0-324C-AB50-8A450B14855B}" type="presOf" srcId="{42FB9D46-003E-9F44-B3CD-CD8099CB8C01}" destId="{D5578878-B692-9849-9B3A-EDBCE9DBD00A}" srcOrd="0" destOrd="0" presId="urn:microsoft.com/office/officeart/2005/8/layout/cycle4"/>
    <dgm:cxn modelId="{424775B2-8CEC-D646-AF56-F9AE8E2E4206}" srcId="{144279DE-8E08-1444-9309-638DE3915132}" destId="{817FAC7C-16DE-814C-94A4-1A646A1F43C3}" srcOrd="0" destOrd="0" parTransId="{F23F9605-2C53-4A4C-B61D-C8EDC43327C3}" sibTransId="{AF638064-E8D4-B34A-BCDB-168053058F43}"/>
    <dgm:cxn modelId="{D3A617C2-4C65-9944-ACB0-A1D7E8354109}" srcId="{E0473506-E1AE-2644-A025-10588428B6C7}" destId="{144279DE-8E08-1444-9309-638DE3915132}" srcOrd="1" destOrd="0" parTransId="{6BA9CE05-2CBA-F54B-A6BA-DA7847E42C3F}" sibTransId="{BD73D8A6-061E-E244-B1F6-2B402520E245}"/>
    <dgm:cxn modelId="{DBDB6DCA-46FB-FD44-B3A6-7AF3A87107F2}" srcId="{E0473506-E1AE-2644-A025-10588428B6C7}" destId="{42FB9D46-003E-9F44-B3CD-CD8099CB8C01}" srcOrd="2" destOrd="0" parTransId="{73867998-F868-F242-8201-EAA664BBAB6D}" sibTransId="{7527952D-6FCA-7243-992D-FF66B7726575}"/>
    <dgm:cxn modelId="{FFD873CA-380E-6946-9754-35E9F7C109BD}" type="presOf" srcId="{0A53FDFC-0DA3-1A46-9BAD-318D37E4FE15}" destId="{6339BD07-EE10-4348-9022-4B285D1ACFC0}" srcOrd="0" destOrd="0" presId="urn:microsoft.com/office/officeart/2005/8/layout/cycle4"/>
    <dgm:cxn modelId="{3F4A15CC-8444-364F-B1C8-F1C5FF183227}" type="presOf" srcId="{4EEFE6CB-54C7-7B43-A25B-93FF79BDC17E}" destId="{997C6C2A-E196-AD42-8596-00DB2480E762}" srcOrd="0" destOrd="0" presId="urn:microsoft.com/office/officeart/2005/8/layout/cycle4"/>
    <dgm:cxn modelId="{4CE134CD-0AE3-FE40-843E-29EDA20E5C2C}" type="presOf" srcId="{B5C951D7-AD8C-5342-8CD5-9DFD43441B41}" destId="{2A36CAF5-31E4-DC4A-9685-FCDF526C25F7}" srcOrd="0" destOrd="0" presId="urn:microsoft.com/office/officeart/2005/8/layout/cycle4"/>
    <dgm:cxn modelId="{D0C5E1CD-E331-E545-B0C9-12E66B9DE84D}" type="presOf" srcId="{F1C8C6EF-700A-EA45-AA3C-DE62CBDDED2A}" destId="{8DEBC918-CDDA-F144-B878-89D9D2CFA6F3}" srcOrd="0" destOrd="0" presId="urn:microsoft.com/office/officeart/2005/8/layout/cycle4"/>
    <dgm:cxn modelId="{A1D57BCF-6CB3-554C-9D6C-FEF575CC4F2C}" type="presOf" srcId="{817FAC7C-16DE-814C-94A4-1A646A1F43C3}" destId="{438D3188-FA9C-D548-9F03-F71D9AE58355}" srcOrd="1" destOrd="0" presId="urn:microsoft.com/office/officeart/2005/8/layout/cycle4"/>
    <dgm:cxn modelId="{6B3D2CD3-CF16-2044-A240-D5BC9B645D1B}" type="presOf" srcId="{B5C951D7-AD8C-5342-8CD5-9DFD43441B41}" destId="{1FA16BEE-335F-D347-A584-56BA11BDAAA6}" srcOrd="1" destOrd="0" presId="urn:microsoft.com/office/officeart/2005/8/layout/cycle4"/>
    <dgm:cxn modelId="{878317E4-E2B9-BF47-87EE-A127E7C11202}" type="presOf" srcId="{183C8DB9-F639-A24B-ADB6-3B530D3A8223}" destId="{790F4322-5F27-5240-B7FE-E2A40FC59344}" srcOrd="0" destOrd="0" presId="urn:microsoft.com/office/officeart/2005/8/layout/cycle4"/>
    <dgm:cxn modelId="{85A03CF2-B8D3-0C49-92F8-2BC137A871C0}" type="presOf" srcId="{E0473506-E1AE-2644-A025-10588428B6C7}" destId="{C245292A-8363-F443-9194-ECACD3FCB885}" srcOrd="0" destOrd="0" presId="urn:microsoft.com/office/officeart/2005/8/layout/cycle4"/>
    <dgm:cxn modelId="{3D83FDFB-C0B4-964A-97BD-E06FA18CE62E}" type="presOf" srcId="{817FAC7C-16DE-814C-94A4-1A646A1F43C3}" destId="{76B6E20A-88BD-4A4D-8F19-10A0DC89B047}" srcOrd="0" destOrd="0" presId="urn:microsoft.com/office/officeart/2005/8/layout/cycle4"/>
    <dgm:cxn modelId="{14C96470-7C3C-9E4C-82CD-160AA772E402}" type="presParOf" srcId="{C245292A-8363-F443-9194-ECACD3FCB885}" destId="{CBBD4694-CE1C-774E-91B6-00504D0FF6D1}" srcOrd="0" destOrd="0" presId="urn:microsoft.com/office/officeart/2005/8/layout/cycle4"/>
    <dgm:cxn modelId="{2393189F-0B04-9D40-B997-615313E3DD7D}" type="presParOf" srcId="{CBBD4694-CE1C-774E-91B6-00504D0FF6D1}" destId="{5B167CDC-0A59-6647-831D-00D28181BD8C}" srcOrd="0" destOrd="0" presId="urn:microsoft.com/office/officeart/2005/8/layout/cycle4"/>
    <dgm:cxn modelId="{F0669F4B-945D-F142-89E6-A50604C2BF5D}" type="presParOf" srcId="{5B167CDC-0A59-6647-831D-00D28181BD8C}" destId="{790F4322-5F27-5240-B7FE-E2A40FC59344}" srcOrd="0" destOrd="0" presId="urn:microsoft.com/office/officeart/2005/8/layout/cycle4"/>
    <dgm:cxn modelId="{FBA21472-FA4F-C943-879F-B3DEF67BA46E}" type="presParOf" srcId="{5B167CDC-0A59-6647-831D-00D28181BD8C}" destId="{5D5F1147-906E-694F-850B-DBB7BA2E856C}" srcOrd="1" destOrd="0" presId="urn:microsoft.com/office/officeart/2005/8/layout/cycle4"/>
    <dgm:cxn modelId="{F5D90A47-3DE0-D74A-AAD0-D38C640BEF13}" type="presParOf" srcId="{CBBD4694-CE1C-774E-91B6-00504D0FF6D1}" destId="{8225328E-C180-044A-9413-2D1FD4993816}" srcOrd="1" destOrd="0" presId="urn:microsoft.com/office/officeart/2005/8/layout/cycle4"/>
    <dgm:cxn modelId="{376D39FD-0FB9-274B-AAE1-6EEC5E230B4C}" type="presParOf" srcId="{8225328E-C180-044A-9413-2D1FD4993816}" destId="{76B6E20A-88BD-4A4D-8F19-10A0DC89B047}" srcOrd="0" destOrd="0" presId="urn:microsoft.com/office/officeart/2005/8/layout/cycle4"/>
    <dgm:cxn modelId="{9F96D873-CBAB-F848-91C8-1C06C3B4EC87}" type="presParOf" srcId="{8225328E-C180-044A-9413-2D1FD4993816}" destId="{438D3188-FA9C-D548-9F03-F71D9AE58355}" srcOrd="1" destOrd="0" presId="urn:microsoft.com/office/officeart/2005/8/layout/cycle4"/>
    <dgm:cxn modelId="{EA398760-6A18-044C-9890-A5219601F21F}" type="presParOf" srcId="{CBBD4694-CE1C-774E-91B6-00504D0FF6D1}" destId="{DF7049E8-BBFD-5347-8753-C77F7CEFAD57}" srcOrd="2" destOrd="0" presId="urn:microsoft.com/office/officeart/2005/8/layout/cycle4"/>
    <dgm:cxn modelId="{0881886E-BD26-674E-9054-ABEEF806528D}" type="presParOf" srcId="{DF7049E8-BBFD-5347-8753-C77F7CEFAD57}" destId="{997C6C2A-E196-AD42-8596-00DB2480E762}" srcOrd="0" destOrd="0" presId="urn:microsoft.com/office/officeart/2005/8/layout/cycle4"/>
    <dgm:cxn modelId="{4177580E-B5E3-B04B-92E5-9A2FBFC4C8A4}" type="presParOf" srcId="{DF7049E8-BBFD-5347-8753-C77F7CEFAD57}" destId="{44FB746C-F450-A040-A15E-F6CD223C34E0}" srcOrd="1" destOrd="0" presId="urn:microsoft.com/office/officeart/2005/8/layout/cycle4"/>
    <dgm:cxn modelId="{25184D4C-1895-4C4A-BA19-BDF88B5F85DF}" type="presParOf" srcId="{CBBD4694-CE1C-774E-91B6-00504D0FF6D1}" destId="{C41B60E9-71A0-3149-BD8B-7D27EB7F9914}" srcOrd="3" destOrd="0" presId="urn:microsoft.com/office/officeart/2005/8/layout/cycle4"/>
    <dgm:cxn modelId="{C533A6EC-32FC-504F-A1CC-AAFE4A820F23}" type="presParOf" srcId="{C41B60E9-71A0-3149-BD8B-7D27EB7F9914}" destId="{2A36CAF5-31E4-DC4A-9685-FCDF526C25F7}" srcOrd="0" destOrd="0" presId="urn:microsoft.com/office/officeart/2005/8/layout/cycle4"/>
    <dgm:cxn modelId="{BAD0944B-6C8A-774C-B5DB-A7D0F0DECAD2}" type="presParOf" srcId="{C41B60E9-71A0-3149-BD8B-7D27EB7F9914}" destId="{1FA16BEE-335F-D347-A584-56BA11BDAAA6}" srcOrd="1" destOrd="0" presId="urn:microsoft.com/office/officeart/2005/8/layout/cycle4"/>
    <dgm:cxn modelId="{87BCCD8C-C5AB-E547-B5F8-7367C727AD41}" type="presParOf" srcId="{CBBD4694-CE1C-774E-91B6-00504D0FF6D1}" destId="{FA9E0C0D-603C-2148-9778-DBD5C344EF7E}" srcOrd="4" destOrd="0" presId="urn:microsoft.com/office/officeart/2005/8/layout/cycle4"/>
    <dgm:cxn modelId="{16ED078D-6B7F-B14B-9ECF-A9E4C22D9D42}" type="presParOf" srcId="{C245292A-8363-F443-9194-ECACD3FCB885}" destId="{E4CA010E-67AB-B046-AA63-DBE131170EF4}" srcOrd="1" destOrd="0" presId="urn:microsoft.com/office/officeart/2005/8/layout/cycle4"/>
    <dgm:cxn modelId="{18574CCD-5F2B-2E47-AF21-A2D6276B0AAD}" type="presParOf" srcId="{E4CA010E-67AB-B046-AA63-DBE131170EF4}" destId="{8DEBC918-CDDA-F144-B878-89D9D2CFA6F3}" srcOrd="0" destOrd="0" presId="urn:microsoft.com/office/officeart/2005/8/layout/cycle4"/>
    <dgm:cxn modelId="{397F4E3A-B349-0744-B835-BA7C6A3132B8}" type="presParOf" srcId="{E4CA010E-67AB-B046-AA63-DBE131170EF4}" destId="{767A6969-53B7-BF4D-B0AE-FCD3B5A0CC2A}" srcOrd="1" destOrd="0" presId="urn:microsoft.com/office/officeart/2005/8/layout/cycle4"/>
    <dgm:cxn modelId="{3F1DF723-B5F3-EB48-9D5C-B0FBDCD34BB5}" type="presParOf" srcId="{E4CA010E-67AB-B046-AA63-DBE131170EF4}" destId="{D5578878-B692-9849-9B3A-EDBCE9DBD00A}" srcOrd="2" destOrd="0" presId="urn:microsoft.com/office/officeart/2005/8/layout/cycle4"/>
    <dgm:cxn modelId="{8E66EDEC-6703-2649-AC15-619D5F72B603}" type="presParOf" srcId="{E4CA010E-67AB-B046-AA63-DBE131170EF4}" destId="{6339BD07-EE10-4348-9022-4B285D1ACFC0}" srcOrd="3" destOrd="0" presId="urn:microsoft.com/office/officeart/2005/8/layout/cycle4"/>
    <dgm:cxn modelId="{9C2EF1EA-5FDE-794C-AC58-65F6524D00E8}" type="presParOf" srcId="{E4CA010E-67AB-B046-AA63-DBE131170EF4}" destId="{4DB94758-884F-3548-91D3-8025587D15A2}" srcOrd="4" destOrd="0" presId="urn:microsoft.com/office/officeart/2005/8/layout/cycle4"/>
    <dgm:cxn modelId="{ACC18D09-FA30-B541-AF2F-B006CB43CAD9}" type="presParOf" srcId="{C245292A-8363-F443-9194-ECACD3FCB885}" destId="{61AB90E9-D913-3448-AA73-68102219C752}" srcOrd="2" destOrd="0" presId="urn:microsoft.com/office/officeart/2005/8/layout/cycle4"/>
    <dgm:cxn modelId="{B88E6883-4532-D247-9220-907C910E370F}" type="presParOf" srcId="{C245292A-8363-F443-9194-ECACD3FCB885}" destId="{598AC438-2218-BA46-A4C9-1D2D13AD174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C6C2A-E196-AD42-8596-00DB2480E762}">
      <dsp:nvSpPr>
        <dsp:cNvPr id="0" name=""/>
        <dsp:cNvSpPr/>
      </dsp:nvSpPr>
      <dsp:spPr>
        <a:xfrm>
          <a:off x="4011945" y="3110883"/>
          <a:ext cx="2259965" cy="1463945"/>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Font typeface="+mj-lt"/>
            <a:buAutoNum type="arabicPeriod"/>
          </a:pPr>
          <a:r>
            <a:rPr lang="en-US" sz="1800" kern="1200" dirty="0"/>
            <a:t>To Me</a:t>
          </a:r>
        </a:p>
      </dsp:txBody>
      <dsp:txXfrm>
        <a:off x="4722093" y="3509028"/>
        <a:ext cx="1517659" cy="1033642"/>
      </dsp:txXfrm>
    </dsp:sp>
    <dsp:sp modelId="{2A36CAF5-31E4-DC4A-9685-FCDF526C25F7}">
      <dsp:nvSpPr>
        <dsp:cNvPr id="0" name=""/>
        <dsp:cNvSpPr/>
      </dsp:nvSpPr>
      <dsp:spPr>
        <a:xfrm>
          <a:off x="324633" y="3110883"/>
          <a:ext cx="2259965" cy="1463945"/>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Font typeface="+mj-lt"/>
            <a:buNone/>
          </a:pPr>
          <a:r>
            <a:rPr lang="en-US" sz="1800" kern="1200" dirty="0"/>
            <a:t>2. By Me</a:t>
          </a:r>
        </a:p>
      </dsp:txBody>
      <dsp:txXfrm>
        <a:off x="356791" y="3509028"/>
        <a:ext cx="1517659" cy="1033642"/>
      </dsp:txXfrm>
    </dsp:sp>
    <dsp:sp modelId="{76B6E20A-88BD-4A4D-8F19-10A0DC89B047}">
      <dsp:nvSpPr>
        <dsp:cNvPr id="0" name=""/>
        <dsp:cNvSpPr/>
      </dsp:nvSpPr>
      <dsp:spPr>
        <a:xfrm>
          <a:off x="4011945" y="0"/>
          <a:ext cx="2259965" cy="1463945"/>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Font typeface="+mj-lt"/>
            <a:buAutoNum type="arabicPeriod" startAt="4"/>
          </a:pPr>
          <a:r>
            <a:rPr lang="en-US" sz="1600" kern="1200" dirty="0"/>
            <a:t>As Me</a:t>
          </a:r>
        </a:p>
      </dsp:txBody>
      <dsp:txXfrm>
        <a:off x="4722093" y="32158"/>
        <a:ext cx="1517659" cy="1033642"/>
      </dsp:txXfrm>
    </dsp:sp>
    <dsp:sp modelId="{790F4322-5F27-5240-B7FE-E2A40FC59344}">
      <dsp:nvSpPr>
        <dsp:cNvPr id="0" name=""/>
        <dsp:cNvSpPr/>
      </dsp:nvSpPr>
      <dsp:spPr>
        <a:xfrm>
          <a:off x="324633" y="0"/>
          <a:ext cx="2259965" cy="1463945"/>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Font typeface="+mj-lt"/>
            <a:buAutoNum type="arabicPeriod" startAt="3"/>
          </a:pPr>
          <a:r>
            <a:rPr lang="en-US" sz="1600" kern="1200" dirty="0"/>
            <a:t>Through Me</a:t>
          </a:r>
        </a:p>
      </dsp:txBody>
      <dsp:txXfrm>
        <a:off x="356791" y="32158"/>
        <a:ext cx="1517659" cy="1033642"/>
      </dsp:txXfrm>
    </dsp:sp>
    <dsp:sp modelId="{8DEBC918-CDDA-F144-B878-89D9D2CFA6F3}">
      <dsp:nvSpPr>
        <dsp:cNvPr id="0" name=""/>
        <dsp:cNvSpPr/>
      </dsp:nvSpPr>
      <dsp:spPr>
        <a:xfrm>
          <a:off x="1271623" y="260765"/>
          <a:ext cx="1980900" cy="1980900"/>
        </a:xfrm>
        <a:prstGeom prst="pieWedg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Co-Creator</a:t>
          </a:r>
        </a:p>
      </dsp:txBody>
      <dsp:txXfrm>
        <a:off x="1851815" y="840957"/>
        <a:ext cx="1400708" cy="1400708"/>
      </dsp:txXfrm>
    </dsp:sp>
    <dsp:sp modelId="{767A6969-53B7-BF4D-B0AE-FCD3B5A0CC2A}">
      <dsp:nvSpPr>
        <dsp:cNvPr id="0" name=""/>
        <dsp:cNvSpPr/>
      </dsp:nvSpPr>
      <dsp:spPr>
        <a:xfrm rot="5400000">
          <a:off x="3344020" y="260765"/>
          <a:ext cx="1980900" cy="1980900"/>
        </a:xfrm>
        <a:prstGeom prst="pieWedge">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At One With All</a:t>
          </a:r>
        </a:p>
      </dsp:txBody>
      <dsp:txXfrm rot="-5400000">
        <a:off x="3344020" y="840957"/>
        <a:ext cx="1400708" cy="1400708"/>
      </dsp:txXfrm>
    </dsp:sp>
    <dsp:sp modelId="{D5578878-B692-9849-9B3A-EDBCE9DBD00A}">
      <dsp:nvSpPr>
        <dsp:cNvPr id="0" name=""/>
        <dsp:cNvSpPr/>
      </dsp:nvSpPr>
      <dsp:spPr>
        <a:xfrm rot="10800000">
          <a:off x="3344020" y="2333162"/>
          <a:ext cx="1980900" cy="1980900"/>
        </a:xfrm>
        <a:prstGeom prst="pieWedg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Victim</a:t>
          </a:r>
        </a:p>
      </dsp:txBody>
      <dsp:txXfrm rot="10800000">
        <a:off x="3344020" y="2333162"/>
        <a:ext cx="1400708" cy="1400708"/>
      </dsp:txXfrm>
    </dsp:sp>
    <dsp:sp modelId="{6339BD07-EE10-4348-9022-4B285D1ACFC0}">
      <dsp:nvSpPr>
        <dsp:cNvPr id="0" name=""/>
        <dsp:cNvSpPr/>
      </dsp:nvSpPr>
      <dsp:spPr>
        <a:xfrm rot="16200000">
          <a:off x="1271623" y="2333162"/>
          <a:ext cx="1980900" cy="1980900"/>
        </a:xfrm>
        <a:prstGeom prst="pieWedge">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Creator</a:t>
          </a:r>
        </a:p>
      </dsp:txBody>
      <dsp:txXfrm rot="5400000">
        <a:off x="1851815" y="2333162"/>
        <a:ext cx="1400708" cy="1400708"/>
      </dsp:txXfrm>
    </dsp:sp>
    <dsp:sp modelId="{61AB90E9-D913-3448-AA73-68102219C752}">
      <dsp:nvSpPr>
        <dsp:cNvPr id="0" name=""/>
        <dsp:cNvSpPr/>
      </dsp:nvSpPr>
      <dsp:spPr>
        <a:xfrm>
          <a:off x="2956304" y="1875679"/>
          <a:ext cx="683936" cy="594727"/>
        </a:xfrm>
        <a:prstGeom prst="circularArrow">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8AC438-2218-BA46-A4C9-1D2D13AD1745}">
      <dsp:nvSpPr>
        <dsp:cNvPr id="0" name=""/>
        <dsp:cNvSpPr/>
      </dsp:nvSpPr>
      <dsp:spPr>
        <a:xfrm rot="10800000">
          <a:off x="2956304" y="2104421"/>
          <a:ext cx="683936" cy="594727"/>
        </a:xfrm>
        <a:prstGeom prst="circularArrow">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19283-DE81-43E8-A819-983A5701A0B6}" type="datetimeFigureOut">
              <a:rPr lang="en-US" smtClean="0"/>
              <a:t>5/13/2026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3496D-6E3E-4B53-A190-7FFB1E20380C}" type="slidenum">
              <a:rPr lang="en-US" smtClean="0"/>
              <a:t>‹#›</a:t>
            </a:fld>
            <a:endParaRPr lang="en-US"/>
          </a:p>
        </p:txBody>
      </p:sp>
    </p:spTree>
    <p:extLst>
      <p:ext uri="{BB962C8B-B14F-4D97-AF65-F5344CB8AC3E}">
        <p14:creationId xmlns:p14="http://schemas.microsoft.com/office/powerpoint/2010/main" val="392897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38F7C-C391-C37F-E280-1CE518943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8EA2F-EB28-0358-9C51-37D693B01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44BE9-84E9-FB70-047C-D9E58D5838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A8A0CC-45C2-5F3F-9AC9-38DDB168CD8D}"/>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427203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0659F-3E19-A049-AC1A-FB6BFDC66573}" type="slidenum">
              <a:rPr lang="en-US" altLang="en-US" smtClean="0"/>
              <a:pPr/>
              <a:t>23</a:t>
            </a:fld>
            <a:endParaRPr lang="en-US" altLang="en-US"/>
          </a:p>
        </p:txBody>
      </p:sp>
    </p:spTree>
    <p:extLst>
      <p:ext uri="{BB962C8B-B14F-4D97-AF65-F5344CB8AC3E}">
        <p14:creationId xmlns:p14="http://schemas.microsoft.com/office/powerpoint/2010/main" val="323760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C1777-0546-C426-B548-C1FE29B43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E344C-B90E-4213-79B9-4E19306D6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F6C00-FBF3-873B-E693-7073221418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BDCF3D-F3AE-9252-196D-E520013B565F}"/>
              </a:ext>
            </a:extLst>
          </p:cNvPr>
          <p:cNvSpPr>
            <a:spLocks noGrp="1"/>
          </p:cNvSpPr>
          <p:nvPr>
            <p:ph type="sldNum" sz="quarter" idx="5"/>
          </p:nvPr>
        </p:nvSpPr>
        <p:spPr/>
        <p:txBody>
          <a:bodyPr/>
          <a:lstStyle/>
          <a:p>
            <a:fld id="{38E0659F-3E19-A049-AC1A-FB6BFDC66573}" type="slidenum">
              <a:rPr lang="en-US" altLang="en-US" smtClean="0"/>
              <a:pPr/>
              <a:t>29</a:t>
            </a:fld>
            <a:endParaRPr lang="en-US" altLang="en-US"/>
          </a:p>
        </p:txBody>
      </p:sp>
    </p:spTree>
    <p:extLst>
      <p:ext uri="{BB962C8B-B14F-4D97-AF65-F5344CB8AC3E}">
        <p14:creationId xmlns:p14="http://schemas.microsoft.com/office/powerpoint/2010/main" val="112968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3496D-6E3E-4B53-A190-7FFB1E20380C}" type="slidenum">
              <a:rPr lang="en-US" smtClean="0"/>
              <a:t>64</a:t>
            </a:fld>
            <a:endParaRPr lang="en-US"/>
          </a:p>
        </p:txBody>
      </p:sp>
    </p:spTree>
    <p:extLst>
      <p:ext uri="{BB962C8B-B14F-4D97-AF65-F5344CB8AC3E}">
        <p14:creationId xmlns:p14="http://schemas.microsoft.com/office/powerpoint/2010/main" val="1464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42C5-6B4E-9783-1947-4B677EB4F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521D9-B086-9227-A736-9D3D50A27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B4E82-FDA0-D262-F73A-994E717F23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53B260-51C8-8D15-4F36-B570BE2817E8}"/>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16650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09427-07EB-275C-EB07-7AADA2AE9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1D8D1-EC51-2A31-EB25-763060E5E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0002E-EE81-3049-143A-131DCF6E65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7D9DBC-4FD6-0FB6-7F8E-8D512C6C9A68}"/>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751576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CA416-9F41-D36F-0747-AFBD1274C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2F0C5-CCA3-FCB0-084D-02E896711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5DBF8-6415-FEEF-4A5A-9572C5B0397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35F659D-3ADF-6ED7-D91F-D3C11C7B2790}"/>
              </a:ext>
            </a:extLst>
          </p:cNvPr>
          <p:cNvSpPr>
            <a:spLocks noGrp="1"/>
          </p:cNvSpPr>
          <p:nvPr>
            <p:ph type="sldNum" sz="quarter" idx="10"/>
          </p:nvPr>
        </p:nvSpPr>
        <p:spPr/>
        <p:txBody>
          <a:bodyPr/>
          <a:lstStyle/>
          <a:p>
            <a:fld id="{A0931AFC-200D-40D7-BC7D-89F1081ED659}" type="slidenum">
              <a:rPr lang="en-US" smtClean="0"/>
              <a:pPr/>
              <a:t>12</a:t>
            </a:fld>
            <a:endParaRPr lang="en-US"/>
          </a:p>
        </p:txBody>
      </p:sp>
    </p:spTree>
    <p:extLst>
      <p:ext uri="{BB962C8B-B14F-4D97-AF65-F5344CB8AC3E}">
        <p14:creationId xmlns:p14="http://schemas.microsoft.com/office/powerpoint/2010/main" val="2457841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3496D-6E3E-4B53-A190-7FFB1E20380C}" type="slidenum">
              <a:rPr lang="en-US" smtClean="0"/>
              <a:t>15</a:t>
            </a:fld>
            <a:endParaRPr lang="en-US"/>
          </a:p>
        </p:txBody>
      </p:sp>
    </p:spTree>
    <p:extLst>
      <p:ext uri="{BB962C8B-B14F-4D97-AF65-F5344CB8AC3E}">
        <p14:creationId xmlns:p14="http://schemas.microsoft.com/office/powerpoint/2010/main" val="412061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1E0C7-4770-25D6-3783-77B0BFC84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352E2-16A2-BD4F-761E-A865664C2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82D7-4437-F31E-C1FA-D10CE34EB5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5FC52D-C62E-A987-89CD-AE26A68972FF}"/>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04855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9272-6D30-7410-2BAF-FD0015FA2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4D92F-19D3-07E5-7A2C-043E549BF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AA1BC-BB5E-6B72-57F2-9126978FBB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B910A6-C805-86A5-9711-DEEE4DA2F01D}"/>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011443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FFFFFF"/>
                </a:solidFill>
                <a:effectLst/>
                <a:latin typeface="graphik"/>
              </a:rPr>
              <a:t>STUDENT WHO PROVED EINSTEIN WRONG: WHO WAS HERBERT SALZER?</a:t>
            </a:r>
            <a:br>
              <a:rPr lang="en-US" b="0" i="0" dirty="0">
                <a:solidFill>
                  <a:srgbClr val="FFFFFF"/>
                </a:solidFill>
                <a:effectLst/>
                <a:latin typeface="graphik"/>
              </a:rPr>
            </a:br>
            <a:endParaRPr lang="en-US" b="0" i="0" dirty="0">
              <a:solidFill>
                <a:srgbClr val="FFFFFF"/>
              </a:solidFill>
              <a:effectLst/>
              <a:latin typeface="graphik"/>
            </a:endParaRPr>
          </a:p>
          <a:p>
            <a:pPr algn="l"/>
            <a:r>
              <a:rPr lang="en-US" b="0" i="0" dirty="0">
                <a:solidFill>
                  <a:srgbClr val="000000"/>
                </a:solidFill>
                <a:effectLst/>
                <a:latin typeface="graphik"/>
              </a:rPr>
              <a:t>Herbert </a:t>
            </a:r>
            <a:r>
              <a:rPr lang="en-US" b="0" i="0" dirty="0" err="1">
                <a:solidFill>
                  <a:srgbClr val="000000"/>
                </a:solidFill>
                <a:effectLst/>
                <a:latin typeface="graphik"/>
              </a:rPr>
              <a:t>Salzer</a:t>
            </a:r>
            <a:r>
              <a:rPr lang="en-US" b="0" i="0" dirty="0">
                <a:solidFill>
                  <a:srgbClr val="000000"/>
                </a:solidFill>
                <a:effectLst/>
                <a:latin typeface="graphik"/>
              </a:rPr>
              <a:t> was born in the US in 1915 and went on to become an applied mathematician.</a:t>
            </a:r>
            <a:br>
              <a:rPr lang="en-US" b="0" i="0" dirty="0">
                <a:solidFill>
                  <a:srgbClr val="000000"/>
                </a:solidFill>
                <a:effectLst/>
                <a:latin typeface="graphik"/>
              </a:rPr>
            </a:br>
            <a:endParaRPr lang="en-US" b="0" i="0" dirty="0">
              <a:solidFill>
                <a:srgbClr val="000000"/>
              </a:solidFill>
              <a:effectLst/>
              <a:latin typeface="graphik"/>
            </a:endParaRPr>
          </a:p>
          <a:p>
            <a:pPr algn="l"/>
            <a:r>
              <a:rPr lang="en-US" b="0" i="0" dirty="0">
                <a:solidFill>
                  <a:srgbClr val="000000"/>
                </a:solidFill>
                <a:effectLst/>
                <a:latin typeface="graphik"/>
              </a:rPr>
              <a:t>It was in 1938 that </a:t>
            </a:r>
            <a:r>
              <a:rPr lang="en-US" b="0" i="0" dirty="0" err="1">
                <a:solidFill>
                  <a:srgbClr val="000000"/>
                </a:solidFill>
                <a:effectLst/>
                <a:latin typeface="graphik"/>
              </a:rPr>
              <a:t>Salzer</a:t>
            </a:r>
            <a:r>
              <a:rPr lang="en-US" b="0" i="0" dirty="0">
                <a:solidFill>
                  <a:srgbClr val="000000"/>
                </a:solidFill>
                <a:effectLst/>
                <a:latin typeface="graphik"/>
              </a:rPr>
              <a:t>, as a 23-year-old working on his master’s degree in mathematics and applied sciences at Columbia University, wrote to Einstein with what he believed were corrections to Einstein's unified field theory equations.</a:t>
            </a:r>
            <a:br>
              <a:rPr lang="en-US" b="0" i="0" dirty="0">
                <a:solidFill>
                  <a:srgbClr val="000000"/>
                </a:solidFill>
                <a:effectLst/>
                <a:latin typeface="graphik"/>
              </a:rPr>
            </a:br>
            <a:endParaRPr lang="en-US" b="0" i="0" dirty="0">
              <a:solidFill>
                <a:srgbClr val="000000"/>
              </a:solidFill>
              <a:effectLst/>
              <a:latin typeface="graphik"/>
            </a:endParaRPr>
          </a:p>
          <a:p>
            <a:pPr algn="l"/>
            <a:r>
              <a:rPr lang="en-US" b="0" i="0" dirty="0" err="1">
                <a:solidFill>
                  <a:srgbClr val="000000"/>
                </a:solidFill>
                <a:effectLst/>
                <a:latin typeface="graphik"/>
              </a:rPr>
              <a:t>Salzer</a:t>
            </a:r>
            <a:r>
              <a:rPr lang="en-US" b="0" i="0" dirty="0">
                <a:solidFill>
                  <a:srgbClr val="000000"/>
                </a:solidFill>
                <a:effectLst/>
                <a:latin typeface="graphik"/>
              </a:rPr>
              <a:t> completed his masters and went on to become an acclaimed physicist in his own right, lecturing at Columbia and Brooklyn universities and publishing more than 100 papers.</a:t>
            </a:r>
            <a:br>
              <a:rPr lang="en-US" b="0" i="0" dirty="0">
                <a:solidFill>
                  <a:srgbClr val="000000"/>
                </a:solidFill>
                <a:effectLst/>
                <a:latin typeface="graphik"/>
              </a:rPr>
            </a:br>
            <a:endParaRPr lang="en-US" b="0" i="0" dirty="0">
              <a:solidFill>
                <a:srgbClr val="000000"/>
              </a:solidFill>
              <a:effectLst/>
              <a:latin typeface="graphik"/>
            </a:endParaRPr>
          </a:p>
          <a:p>
            <a:pPr algn="l"/>
            <a:r>
              <a:rPr lang="en-US" b="0" i="0" dirty="0">
                <a:solidFill>
                  <a:srgbClr val="000000"/>
                </a:solidFill>
                <a:effectLst/>
                <a:latin typeface="graphik"/>
              </a:rPr>
              <a:t>In 1957 as a 42-year-old he wrote 'Toward a </a:t>
            </a:r>
            <a:r>
              <a:rPr lang="en-US" b="0" i="0" dirty="0" err="1">
                <a:solidFill>
                  <a:srgbClr val="000000"/>
                </a:solidFill>
                <a:effectLst/>
                <a:latin typeface="graphik"/>
              </a:rPr>
              <a:t>Gibbsian</a:t>
            </a:r>
            <a:r>
              <a:rPr lang="en-US" b="0" i="0" dirty="0">
                <a:solidFill>
                  <a:srgbClr val="000000"/>
                </a:solidFill>
                <a:effectLst/>
                <a:latin typeface="graphik"/>
              </a:rPr>
              <a:t> Approach to the Problems of Growth and Cancer' outlining a theory of form development at the cellular level.</a:t>
            </a:r>
            <a:br>
              <a:rPr lang="en-US" b="0" i="0" dirty="0">
                <a:solidFill>
                  <a:srgbClr val="000000"/>
                </a:solidFill>
                <a:effectLst/>
                <a:latin typeface="graphik"/>
              </a:rPr>
            </a:br>
            <a:endParaRPr lang="en-US" b="0" i="0" dirty="0">
              <a:solidFill>
                <a:srgbClr val="000000"/>
              </a:solidFill>
              <a:effectLst/>
              <a:latin typeface="graphik"/>
            </a:endParaRPr>
          </a:p>
          <a:p>
            <a:pPr algn="l"/>
            <a:r>
              <a:rPr lang="en-US" b="0" i="0" dirty="0">
                <a:solidFill>
                  <a:srgbClr val="000000"/>
                </a:solidFill>
                <a:effectLst/>
                <a:latin typeface="graphik"/>
              </a:rPr>
              <a:t>He died in 2006 aged 91 and the letters passed to his family, who are now selling them.</a:t>
            </a:r>
          </a:p>
          <a:p>
            <a:endParaRPr lang="en-US" dirty="0"/>
          </a:p>
        </p:txBody>
      </p:sp>
      <p:sp>
        <p:nvSpPr>
          <p:cNvPr id="4" name="Slide Number Placeholder 3"/>
          <p:cNvSpPr>
            <a:spLocks noGrp="1"/>
          </p:cNvSpPr>
          <p:nvPr>
            <p:ph type="sldNum" sz="quarter" idx="5"/>
          </p:nvPr>
        </p:nvSpPr>
        <p:spPr/>
        <p:txBody>
          <a:bodyPr/>
          <a:lstStyle/>
          <a:p>
            <a:fld id="{38E0659F-3E19-A049-AC1A-FB6BFDC66573}" type="slidenum">
              <a:rPr lang="en-US" altLang="en-US" smtClean="0"/>
              <a:pPr/>
              <a:t>21</a:t>
            </a:fld>
            <a:endParaRPr lang="en-US" altLang="en-US"/>
          </a:p>
        </p:txBody>
      </p:sp>
    </p:spTree>
    <p:extLst>
      <p:ext uri="{BB962C8B-B14F-4D97-AF65-F5344CB8AC3E}">
        <p14:creationId xmlns:p14="http://schemas.microsoft.com/office/powerpoint/2010/main" val="1509178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D5E7-BB6B-EC0F-8B6F-EBF16E76A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DFD31-FD5F-3AC0-6CC9-707D5BB2A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D382A-0690-6CCE-2686-FCE36AEFC6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EB2DC2-6730-93E9-C37B-A7CAFE9CA2C6}"/>
              </a:ext>
            </a:extLst>
          </p:cNvPr>
          <p:cNvSpPr>
            <a:spLocks noGrp="1"/>
          </p:cNvSpPr>
          <p:nvPr>
            <p:ph type="sldNum" sz="quarter" idx="5"/>
          </p:nvPr>
        </p:nvSpPr>
        <p:spPr/>
        <p:txBody>
          <a:bodyPr/>
          <a:lstStyle/>
          <a:p>
            <a:fld id="{38E0659F-3E19-A049-AC1A-FB6BFDC66573}" type="slidenum">
              <a:rPr lang="en-US" altLang="en-US" smtClean="0"/>
              <a:pPr/>
              <a:t>22</a:t>
            </a:fld>
            <a:endParaRPr lang="en-US" altLang="en-US"/>
          </a:p>
        </p:txBody>
      </p:sp>
    </p:spTree>
    <p:extLst>
      <p:ext uri="{BB962C8B-B14F-4D97-AF65-F5344CB8AC3E}">
        <p14:creationId xmlns:p14="http://schemas.microsoft.com/office/powerpoint/2010/main" val="239747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120E93-5A66-C644-9F67-A495940B71AE}"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4172871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0E93-5A66-C644-9F67-A495940B71AE}"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8955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0E93-5A66-C644-9F67-A495940B71AE}"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3164073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0E93-5A66-C644-9F67-A495940B71AE}"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388871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20E93-5A66-C644-9F67-A495940B71AE}" type="datetimeFigureOut">
              <a:rPr lang="en-US" smtClean="0"/>
              <a:t>5/13/2026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284741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120E93-5A66-C644-9F67-A495940B71AE}" type="datetimeFigureOut">
              <a:rPr lang="en-US" smtClean="0"/>
              <a:t>5/13/2026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89652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120E93-5A66-C644-9F67-A495940B71AE}" type="datetimeFigureOut">
              <a:rPr lang="en-US" smtClean="0"/>
              <a:t>5/13/2026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68521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120E93-5A66-C644-9F67-A495940B71AE}" type="datetimeFigureOut">
              <a:rPr lang="en-US" smtClean="0"/>
              <a:t>5/13/2026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2862369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20E93-5A66-C644-9F67-A495940B71AE}" type="datetimeFigureOut">
              <a:rPr lang="en-US" smtClean="0"/>
              <a:t>5/13/2026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2949507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120E93-5A66-C644-9F67-A495940B71AE}" type="datetimeFigureOut">
              <a:rPr lang="en-US" smtClean="0"/>
              <a:t>5/13/2026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4007218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120E93-5A66-C644-9F67-A495940B71AE}" type="datetimeFigureOut">
              <a:rPr lang="en-US" smtClean="0"/>
              <a:t>5/13/2026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0A5D2-9A64-B242-AEC9-880C9278E60C}" type="slidenum">
              <a:rPr lang="en-US" smtClean="0"/>
              <a:t>‹#›</a:t>
            </a:fld>
            <a:endParaRPr lang="en-US"/>
          </a:p>
        </p:txBody>
      </p:sp>
    </p:spTree>
    <p:extLst>
      <p:ext uri="{BB962C8B-B14F-4D97-AF65-F5344CB8AC3E}">
        <p14:creationId xmlns:p14="http://schemas.microsoft.com/office/powerpoint/2010/main" val="188227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120E93-5A66-C644-9F67-A495940B71AE}" type="datetimeFigureOut">
              <a:rPr lang="en-US" smtClean="0"/>
              <a:t>5/13/2026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60A5D2-9A64-B242-AEC9-880C9278E60C}" type="slidenum">
              <a:rPr lang="en-US" smtClean="0"/>
              <a:t>‹#›</a:t>
            </a:fld>
            <a:endParaRPr lang="en-US"/>
          </a:p>
        </p:txBody>
      </p:sp>
    </p:spTree>
    <p:extLst>
      <p:ext uri="{BB962C8B-B14F-4D97-AF65-F5344CB8AC3E}">
        <p14:creationId xmlns:p14="http://schemas.microsoft.com/office/powerpoint/2010/main" val="3749158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sv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sv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58.gif"/><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hyperlink" Target="https://obamawhitehouse.archives.gov/the-press-office/remarks-president-annual-conference-american-medical-association"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4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5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37.jpe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5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2" cstate="print"/>
          <a:srcRect t="8278" b="22627"/>
          <a:stretch>
            <a:fillRect/>
          </a:stretch>
        </p:blipFill>
        <p:spPr>
          <a:xfrm>
            <a:off x="1524020" y="1"/>
            <a:ext cx="9143980" cy="4201449"/>
          </a:xfrm>
          <a:prstGeom prst="rect">
            <a:avLst/>
          </a:prstGeom>
          <a:noFill/>
        </p:spPr>
      </p:pic>
      <p:sp>
        <p:nvSpPr>
          <p:cNvPr id="19" name="TextBox 18"/>
          <p:cNvSpPr txBox="1"/>
          <p:nvPr/>
        </p:nvSpPr>
        <p:spPr>
          <a:xfrm>
            <a:off x="2127505" y="4580786"/>
            <a:ext cx="8540495" cy="618232"/>
          </a:xfrm>
          <a:prstGeom prst="rect">
            <a:avLst/>
          </a:prstGeom>
        </p:spPr>
        <p:txBody>
          <a:bodyPr vert="horz" lIns="91440" tIns="45720" rIns="91440" bIns="45720" rtlCol="0" anchor="b">
            <a:normAutofit/>
          </a:bodyPr>
          <a:lstStyle/>
          <a:p>
            <a:pPr defTabSz="914400">
              <a:lnSpc>
                <a:spcPct val="90000"/>
              </a:lnSpc>
              <a:spcBef>
                <a:spcPts val="1000"/>
              </a:spcBef>
            </a:pPr>
            <a:r>
              <a:rPr lang="en-US" sz="3600" dirty="0"/>
              <a:t>Principle Based Leadership in Healthcare</a:t>
            </a:r>
            <a:endParaRPr lang="en-US" sz="3600" dirty="0">
              <a:solidFill>
                <a:schemeClr val="tx2"/>
              </a:solidFill>
            </a:endParaRPr>
          </a:p>
        </p:txBody>
      </p:sp>
      <p:sp>
        <p:nvSpPr>
          <p:cNvPr id="2" name="Subtitle 2">
            <a:extLst>
              <a:ext uri="{FF2B5EF4-FFF2-40B4-BE49-F238E27FC236}">
                <a16:creationId xmlns:a16="http://schemas.microsoft.com/office/drawing/2014/main" id="{AF94B3DE-1D1C-55FD-7550-AF65370938C4}"/>
              </a:ext>
            </a:extLst>
          </p:cNvPr>
          <p:cNvSpPr txBox="1">
            <a:spLocks/>
          </p:cNvSpPr>
          <p:nvPr/>
        </p:nvSpPr>
        <p:spPr>
          <a:xfrm>
            <a:off x="8170818" y="5402805"/>
            <a:ext cx="2245312" cy="132944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err="1"/>
              <a:t>AAAPeds</a:t>
            </a:r>
            <a:endParaRPr lang="en-US" dirty="0"/>
          </a:p>
          <a:p>
            <a:pPr marL="0" indent="0" algn="r">
              <a:buNone/>
            </a:pPr>
            <a:r>
              <a:rPr lang="en-US" dirty="0"/>
              <a:t>May 2026</a:t>
            </a:r>
          </a:p>
          <a:p>
            <a:pPr marL="0" indent="0" algn="r">
              <a:buNone/>
            </a:pPr>
            <a:r>
              <a:rPr lang="en-US" dirty="0"/>
              <a:t>Jeff Jensen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E4C4E-44D0-54A9-8BC7-C8371D8CEDEC}"/>
              </a:ext>
            </a:extLst>
          </p:cNvPr>
          <p:cNvSpPr>
            <a:spLocks noGrp="1"/>
          </p:cNvSpPr>
          <p:nvPr>
            <p:ph idx="1"/>
          </p:nvPr>
        </p:nvSpPr>
        <p:spPr>
          <a:xfrm>
            <a:off x="720635" y="2555072"/>
            <a:ext cx="7110549" cy="2438605"/>
          </a:xfrm>
        </p:spPr>
        <p:txBody>
          <a:bodyPr>
            <a:normAutofit fontScale="85000" lnSpcReduction="20000"/>
          </a:bodyPr>
          <a:lstStyle/>
          <a:p>
            <a:pPr marL="0" indent="0">
              <a:lnSpc>
                <a:spcPct val="120000"/>
              </a:lnSpc>
              <a:buNone/>
            </a:pPr>
            <a:r>
              <a:rPr lang="en-US" dirty="0"/>
              <a:t>Move from 1:1 Meetings with Your Direct Reports to Meaningful Discussions</a:t>
            </a:r>
          </a:p>
          <a:p>
            <a:endParaRPr lang="en-US" dirty="0"/>
          </a:p>
          <a:p>
            <a:r>
              <a:rPr lang="en-US" dirty="0"/>
              <a:t>Invest in development time</a:t>
            </a:r>
          </a:p>
          <a:p>
            <a:r>
              <a:rPr lang="en-US" dirty="0"/>
              <a:t>Ask the right questions</a:t>
            </a:r>
          </a:p>
          <a:p>
            <a:r>
              <a:rPr lang="en-US" dirty="0"/>
              <a:t>Listen and learn</a:t>
            </a:r>
          </a:p>
        </p:txBody>
      </p:sp>
      <p:sp>
        <p:nvSpPr>
          <p:cNvPr id="4" name="Title 1">
            <a:extLst>
              <a:ext uri="{FF2B5EF4-FFF2-40B4-BE49-F238E27FC236}">
                <a16:creationId xmlns:a16="http://schemas.microsoft.com/office/drawing/2014/main" id="{A61A35CC-50A5-C350-F616-640BDDA39572}"/>
              </a:ext>
            </a:extLst>
          </p:cNvPr>
          <p:cNvSpPr>
            <a:spLocks noGrp="1"/>
          </p:cNvSpPr>
          <p:nvPr>
            <p:ph type="title"/>
          </p:nvPr>
        </p:nvSpPr>
        <p:spPr>
          <a:xfrm>
            <a:off x="5596502" y="191794"/>
            <a:ext cx="5754896" cy="1167842"/>
          </a:xfrm>
        </p:spPr>
        <p:txBody>
          <a:bodyPr anchor="b">
            <a:normAutofit/>
          </a:bodyPr>
          <a:lstStyle/>
          <a:p>
            <a:r>
              <a:rPr lang="en-US" sz="3700" b="1" dirty="0"/>
              <a:t>“What Great Managers Do” – Marcus Buckingham</a:t>
            </a:r>
            <a:endParaRPr lang="en-US" sz="3700" dirty="0"/>
          </a:p>
        </p:txBody>
      </p:sp>
      <p:pic>
        <p:nvPicPr>
          <p:cNvPr id="2050" name="Picture 2" descr="10 proven tips for better 1:1 meetings with your team">
            <a:extLst>
              <a:ext uri="{FF2B5EF4-FFF2-40B4-BE49-F238E27FC236}">
                <a16:creationId xmlns:a16="http://schemas.microsoft.com/office/drawing/2014/main" id="{96D10BEF-CEE7-816A-380C-F7C96BEC3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529" y="4227601"/>
            <a:ext cx="3657908" cy="24386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One-on-One Meeting Template &amp; Tips for Today's Managers">
            <a:extLst>
              <a:ext uri="{FF2B5EF4-FFF2-40B4-BE49-F238E27FC236}">
                <a16:creationId xmlns:a16="http://schemas.microsoft.com/office/drawing/2014/main" id="{B3A3B58C-7E8B-5A26-8948-783CFD082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750" y="1444786"/>
            <a:ext cx="3992243" cy="266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dissolv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4" end="4"/>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500"/>
                                        <p:tgtEl>
                                          <p:spTgt spid="2050"/>
                                        </p:tgtEl>
                                        <p:attrNameLst>
                                          <p:attrName>ppt_y</p:attrName>
                                        </p:attrNameLst>
                                      </p:cBhvr>
                                      <p:tavLst>
                                        <p:tav tm="0">
                                          <p:val>
                                            <p:strVal val="#ppt_y+#ppt_h*1.125000"/>
                                          </p:val>
                                        </p:tav>
                                        <p:tav tm="100000">
                                          <p:val>
                                            <p:strVal val="#ppt_y"/>
                                          </p:val>
                                        </p:tav>
                                      </p:tavLst>
                                    </p:anim>
                                    <p:animEffect transition="in" filter="wipe(up)">
                                      <p:cBhvr>
                                        <p:cTn id="2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47E9-106C-1481-D46F-29B6EF6DE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0585C-AFDE-C87F-0B65-551D3B5DCCE1}"/>
              </a:ext>
            </a:extLst>
          </p:cNvPr>
          <p:cNvSpPr>
            <a:spLocks noGrp="1"/>
          </p:cNvSpPr>
          <p:nvPr>
            <p:ph type="title"/>
          </p:nvPr>
        </p:nvSpPr>
        <p:spPr>
          <a:xfrm>
            <a:off x="224516" y="2952205"/>
            <a:ext cx="3936330" cy="1885954"/>
          </a:xfrm>
        </p:spPr>
        <p:txBody>
          <a:bodyPr anchor="b">
            <a:normAutofit fontScale="90000"/>
          </a:bodyPr>
          <a:lstStyle/>
          <a:p>
            <a:r>
              <a:rPr lang="en-US" sz="3700" b="1" dirty="0"/>
              <a:t>“Why Should Anyone Be Led By You” – Robert Goffee &amp; Garret Jones 2000</a:t>
            </a:r>
            <a:endParaRPr lang="en-US" sz="3700" dirty="0"/>
          </a:p>
        </p:txBody>
      </p:sp>
      <p:sp>
        <p:nvSpPr>
          <p:cNvPr id="6" name="Content Placeholder 2">
            <a:extLst>
              <a:ext uri="{FF2B5EF4-FFF2-40B4-BE49-F238E27FC236}">
                <a16:creationId xmlns:a16="http://schemas.microsoft.com/office/drawing/2014/main" id="{0684B442-FAC8-849B-99E4-04984BF66B9B}"/>
              </a:ext>
            </a:extLst>
          </p:cNvPr>
          <p:cNvSpPr txBox="1">
            <a:spLocks noGrp="1"/>
          </p:cNvSpPr>
          <p:nvPr>
            <p:ph idx="1"/>
          </p:nvPr>
        </p:nvSpPr>
        <p:spPr>
          <a:xfrm>
            <a:off x="4381843" y="986551"/>
            <a:ext cx="7440598" cy="488489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dirty="0">
                <a:latin typeface="Times New Roman" panose="02020603050405020304" pitchFamily="18" charset="0"/>
                <a:cs typeface="Times New Roman" panose="02020603050405020304" pitchFamily="18" charset="0"/>
              </a:rPr>
              <a:t>If you want to silence a room of executives, ask this question…</a:t>
            </a:r>
          </a:p>
          <a:p>
            <a:pPr marL="0" indent="0">
              <a:spcBef>
                <a:spcPts val="0"/>
              </a:spcBef>
              <a:buNone/>
            </a:pPr>
            <a:r>
              <a:rPr lang="en-US" dirty="0">
                <a:latin typeface="Times New Roman" panose="02020603050405020304" pitchFamily="18" charset="0"/>
                <a:cs typeface="Times New Roman" panose="02020603050405020304" pitchFamily="18" charset="0"/>
              </a:rPr>
              <a:t>    …Why should anyone be led by you?</a:t>
            </a:r>
          </a:p>
          <a:p>
            <a:pPr marL="0" indent="0">
              <a:spcBef>
                <a:spcPts val="0"/>
              </a:spcBef>
              <a:buNone/>
            </a:pPr>
            <a:endParaRPr lang="en-US" dirty="0">
              <a:latin typeface="Times New Roman" panose="02020603050405020304" pitchFamily="18" charset="0"/>
              <a:cs typeface="Times New Roman" panose="02020603050405020304" pitchFamily="18" charset="0"/>
            </a:endParaRPr>
          </a:p>
          <a:p>
            <a:pPr>
              <a:spcAft>
                <a:spcPts val="600"/>
              </a:spcAft>
            </a:pPr>
            <a:r>
              <a:rPr lang="en-US" dirty="0">
                <a:latin typeface="Times New Roman" panose="02020603050405020304" pitchFamily="18" charset="0"/>
                <a:cs typeface="Times New Roman" panose="02020603050405020304" pitchFamily="18" charset="0"/>
              </a:rPr>
              <a:t>Inspirational leaders share four unexpected qualities:</a:t>
            </a:r>
          </a:p>
          <a:p>
            <a:pPr marL="914400" lvl="1" indent="-457200">
              <a:spcAft>
                <a:spcPts val="600"/>
              </a:spcAft>
              <a:buFont typeface="+mj-lt"/>
              <a:buAutoNum type="arabicPeriod"/>
            </a:pPr>
            <a:r>
              <a:rPr lang="en-US" sz="2200" dirty="0">
                <a:latin typeface="Times New Roman" panose="02020603050405020304" pitchFamily="18" charset="0"/>
                <a:cs typeface="Times New Roman" panose="02020603050405020304" pitchFamily="18" charset="0"/>
              </a:rPr>
              <a:t>Expose some vulnerability…</a:t>
            </a:r>
            <a:r>
              <a:rPr lang="en-US" sz="2200" u="sng" dirty="0">
                <a:latin typeface="Times New Roman" panose="02020603050405020304" pitchFamily="18" charset="0"/>
                <a:cs typeface="Times New Roman" panose="02020603050405020304" pitchFamily="18" charset="0"/>
              </a:rPr>
              <a:t>not fatal flaws</a:t>
            </a:r>
            <a:r>
              <a:rPr lang="en-US" sz="2200" dirty="0">
                <a:latin typeface="Times New Roman" panose="02020603050405020304" pitchFamily="18" charset="0"/>
                <a:cs typeface="Times New Roman" panose="02020603050405020304" pitchFamily="18" charset="0"/>
              </a:rPr>
              <a:t>, but demonstrate approachability and humanness</a:t>
            </a:r>
          </a:p>
          <a:p>
            <a:pPr marL="914400" lvl="1" indent="-457200">
              <a:lnSpc>
                <a:spcPct val="100000"/>
              </a:lnSpc>
              <a:spcAft>
                <a:spcPts val="600"/>
              </a:spcAft>
              <a:buFont typeface="+mj-lt"/>
              <a:buAutoNum type="arabicPeriod"/>
            </a:pPr>
            <a:r>
              <a:rPr lang="en-US" sz="2200" dirty="0">
                <a:latin typeface="Times New Roman" panose="02020603050405020304" pitchFamily="18" charset="0"/>
                <a:cs typeface="Times New Roman" panose="02020603050405020304" pitchFamily="18" charset="0"/>
              </a:rPr>
              <a:t>An ability to collect and interpret soft data helps them know just when and how to act</a:t>
            </a:r>
          </a:p>
          <a:p>
            <a:pPr marL="914400" lvl="1" indent="-457200">
              <a:lnSpc>
                <a:spcPct val="110000"/>
              </a:lnSpc>
              <a:spcAft>
                <a:spcPts val="600"/>
              </a:spcAft>
              <a:buFont typeface="+mj-lt"/>
              <a:buAutoNum type="arabicPeriod"/>
            </a:pPr>
            <a:r>
              <a:rPr lang="en-US" sz="2200" dirty="0">
                <a:latin typeface="Times New Roman" panose="02020603050405020304" pitchFamily="18" charset="0"/>
                <a:cs typeface="Times New Roman" panose="02020603050405020304" pitchFamily="18" charset="0"/>
              </a:rPr>
              <a:t>They empathize passionately—</a:t>
            </a:r>
            <a:r>
              <a:rPr lang="en-US" sz="2200" u="sng" dirty="0">
                <a:latin typeface="Times New Roman" panose="02020603050405020304" pitchFamily="18" charset="0"/>
                <a:cs typeface="Times New Roman" panose="02020603050405020304" pitchFamily="18" charset="0"/>
              </a:rPr>
              <a:t>and realistically</a:t>
            </a:r>
            <a:r>
              <a:rPr lang="en-US" sz="2200" dirty="0">
                <a:latin typeface="Times New Roman" panose="02020603050405020304" pitchFamily="18" charset="0"/>
                <a:cs typeface="Times New Roman" panose="02020603050405020304" pitchFamily="18" charset="0"/>
              </a:rPr>
              <a:t>—with people, and they care intensely about the work employees do</a:t>
            </a:r>
          </a:p>
          <a:p>
            <a:pPr marL="914400" lvl="1" indent="-457200">
              <a:lnSpc>
                <a:spcPct val="110000"/>
              </a:lnSpc>
              <a:spcAft>
                <a:spcPts val="600"/>
              </a:spcAft>
              <a:buFont typeface="+mj-lt"/>
              <a:buAutoNum type="arabicPeriod"/>
            </a:pPr>
            <a:r>
              <a:rPr lang="en-US" sz="2200" dirty="0">
                <a:latin typeface="Times New Roman" panose="02020603050405020304" pitchFamily="18" charset="0"/>
                <a:cs typeface="Times New Roman" panose="02020603050405020304" pitchFamily="18" charset="0"/>
              </a:rPr>
              <a:t>They capitalize on what’s unique about themselves</a:t>
            </a:r>
          </a:p>
        </p:txBody>
      </p:sp>
      <p:pic>
        <p:nvPicPr>
          <p:cNvPr id="8194" name="Picture 2" descr="Harvard Business Review – Fleishman ...">
            <a:extLst>
              <a:ext uri="{FF2B5EF4-FFF2-40B4-BE49-F238E27FC236}">
                <a16:creationId xmlns:a16="http://schemas.microsoft.com/office/drawing/2014/main" id="{DA248630-D39D-0C1C-B8E9-C3B95ADC2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2" y="1138191"/>
            <a:ext cx="2313577" cy="126333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66D58AF-DBE8-BB93-2358-CEFCA802DB06}"/>
              </a:ext>
            </a:extLst>
          </p:cNvPr>
          <p:cNvCxnSpPr>
            <a:cxnSpLocks/>
          </p:cNvCxnSpPr>
          <p:nvPr/>
        </p:nvCxnSpPr>
        <p:spPr>
          <a:xfrm>
            <a:off x="4238897" y="613954"/>
            <a:ext cx="0" cy="467650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913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 calcmode="lin" valueType="num">
                                      <p:cBhvr additive="base">
                                        <p:cTn id="18"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6">
                                            <p:txEl>
                                              <p:pRg st="3" end="3"/>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 calcmode="lin" valueType="num">
                                      <p:cBhvr additive="base">
                                        <p:cTn id="22"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6">
                                            <p:txEl>
                                              <p:pRg st="4" end="4"/>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 calcmode="lin" valueType="num">
                                      <p:cBhvr additive="base">
                                        <p:cTn id="26"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27" dur="500"/>
                                        <p:tgtEl>
                                          <p:spTgt spid="6">
                                            <p:txEl>
                                              <p:pRg st="5" end="5"/>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 calcmode="lin" valueType="num">
                                      <p:cBhvr additive="base">
                                        <p:cTn id="30"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31" dur="500"/>
                                        <p:tgtEl>
                                          <p:spTgt spid="6">
                                            <p:txEl>
                                              <p:pRg st="6" end="6"/>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 calcmode="lin" valueType="num">
                                      <p:cBhvr additive="base">
                                        <p:cTn id="34"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E72B6-0331-04D6-DA07-0D1226AE123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A409DE5-CA2C-EAC3-789A-48C1CFCBF1C1}"/>
              </a:ext>
            </a:extLst>
          </p:cNvPr>
          <p:cNvSpPr/>
          <p:nvPr/>
        </p:nvSpPr>
        <p:spPr>
          <a:xfrm>
            <a:off x="1524000" y="0"/>
            <a:ext cx="256032"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ike Lilygren on Todd Skinner, Leadership, and Climbing Trango Tower — Plug  Tone Audio">
            <a:extLst>
              <a:ext uri="{FF2B5EF4-FFF2-40B4-BE49-F238E27FC236}">
                <a16:creationId xmlns:a16="http://schemas.microsoft.com/office/drawing/2014/main" id="{E045C62D-A1FF-8573-8278-44A8FBE6F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766" y="10509"/>
            <a:ext cx="4656293" cy="68474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ational Geographic: Storming the Tower">
            <a:extLst>
              <a:ext uri="{FF2B5EF4-FFF2-40B4-BE49-F238E27FC236}">
                <a16:creationId xmlns:a16="http://schemas.microsoft.com/office/drawing/2014/main" id="{2F674028-E6A4-3FAE-58BB-63207398E5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1824" y="26276"/>
            <a:ext cx="447050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An Underdog Wyoming Team Was First To Climb Notorious ...">
            <a:extLst>
              <a:ext uri="{FF2B5EF4-FFF2-40B4-BE49-F238E27FC236}">
                <a16:creationId xmlns:a16="http://schemas.microsoft.com/office/drawing/2014/main" id="{843DCB91-FEEE-57C3-DDA2-12CEC29073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1824" y="2998077"/>
            <a:ext cx="4470507" cy="2495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DBAEFA-E9AA-2EE9-845B-68E59EEC1CB8}"/>
              </a:ext>
            </a:extLst>
          </p:cNvPr>
          <p:cNvSpPr txBox="1"/>
          <p:nvPr/>
        </p:nvSpPr>
        <p:spPr>
          <a:xfrm>
            <a:off x="6193432" y="5646711"/>
            <a:ext cx="4410257" cy="646331"/>
          </a:xfrm>
          <a:prstGeom prst="rect">
            <a:avLst/>
          </a:prstGeom>
          <a:noFill/>
        </p:spPr>
        <p:txBody>
          <a:bodyPr wrap="square">
            <a:spAutoFit/>
          </a:bodyPr>
          <a:lstStyle/>
          <a:p>
            <a:r>
              <a:rPr lang="en-US" dirty="0">
                <a:solidFill>
                  <a:srgbClr val="2C3A4E"/>
                </a:solidFill>
                <a:latin typeface="Barlow" panose="020F0502020204030204" pitchFamily="34" charset="0"/>
              </a:rPr>
              <a:t>September, 1995:  Todd Skinner, Mike </a:t>
            </a:r>
            <a:r>
              <a:rPr lang="en-US" dirty="0" err="1">
                <a:solidFill>
                  <a:srgbClr val="2C3A4E"/>
                </a:solidFill>
                <a:latin typeface="Barlow" panose="020F0502020204030204" pitchFamily="34" charset="0"/>
              </a:rPr>
              <a:t>Lilygren</a:t>
            </a:r>
            <a:r>
              <a:rPr lang="en-US" dirty="0">
                <a:solidFill>
                  <a:srgbClr val="2C3A4E"/>
                </a:solidFill>
                <a:latin typeface="Barlow" panose="020F0502020204030204" pitchFamily="34" charset="0"/>
              </a:rPr>
              <a:t>, Bobby Model and Jeff Bechtel. </a:t>
            </a:r>
            <a:endParaRPr lang="en-US" dirty="0"/>
          </a:p>
        </p:txBody>
      </p:sp>
      <p:sp>
        <p:nvSpPr>
          <p:cNvPr id="2" name="TextBox 1">
            <a:extLst>
              <a:ext uri="{FF2B5EF4-FFF2-40B4-BE49-F238E27FC236}">
                <a16:creationId xmlns:a16="http://schemas.microsoft.com/office/drawing/2014/main" id="{57B42BCF-BBBC-DAF5-6F81-0A7B3205F132}"/>
              </a:ext>
            </a:extLst>
          </p:cNvPr>
          <p:cNvSpPr txBox="1"/>
          <p:nvPr/>
        </p:nvSpPr>
        <p:spPr>
          <a:xfrm>
            <a:off x="6781800" y="6302566"/>
            <a:ext cx="3200400" cy="369332"/>
          </a:xfrm>
          <a:prstGeom prst="rect">
            <a:avLst/>
          </a:prstGeom>
          <a:noFill/>
        </p:spPr>
        <p:txBody>
          <a:bodyPr wrap="square" rtlCol="0">
            <a:spAutoFit/>
          </a:bodyPr>
          <a:lstStyle/>
          <a:p>
            <a:r>
              <a:rPr lang="en-US" dirty="0"/>
              <a:t>Wyoming Cowboy Direct Team</a:t>
            </a:r>
          </a:p>
        </p:txBody>
      </p:sp>
      <p:sp>
        <p:nvSpPr>
          <p:cNvPr id="3" name="TextBox 2">
            <a:extLst>
              <a:ext uri="{FF2B5EF4-FFF2-40B4-BE49-F238E27FC236}">
                <a16:creationId xmlns:a16="http://schemas.microsoft.com/office/drawing/2014/main" id="{C12EC268-904F-6E01-53F8-1BD1DF92B3F4}"/>
              </a:ext>
            </a:extLst>
          </p:cNvPr>
          <p:cNvSpPr txBox="1"/>
          <p:nvPr/>
        </p:nvSpPr>
        <p:spPr>
          <a:xfrm>
            <a:off x="10893858" y="2491526"/>
            <a:ext cx="1144645" cy="1754326"/>
          </a:xfrm>
          <a:prstGeom prst="rect">
            <a:avLst/>
          </a:prstGeom>
        </p:spPr>
        <p:style>
          <a:lnRef idx="2">
            <a:schemeClr val="accent5"/>
          </a:lnRef>
          <a:fillRef idx="1">
            <a:schemeClr val="lt1"/>
          </a:fillRef>
          <a:effectRef idx="0">
            <a:schemeClr val="accent5"/>
          </a:effectRef>
          <a:fontRef idx="minor">
            <a:schemeClr val="dk1"/>
          </a:fontRef>
        </p:style>
        <p:txBody>
          <a:bodyPr vert="horz" wrap="square" rtlCol="0">
            <a:spAutoFit/>
          </a:bodyPr>
          <a:lstStyle/>
          <a:p>
            <a:r>
              <a:rPr lang="en-US" dirty="0"/>
              <a:t>You can do hard things…</a:t>
            </a:r>
          </a:p>
          <a:p>
            <a:endParaRPr lang="en-US" dirty="0"/>
          </a:p>
          <a:p>
            <a:r>
              <a:rPr lang="en-US" dirty="0"/>
              <a:t>10-feet at a time…</a:t>
            </a:r>
          </a:p>
        </p:txBody>
      </p:sp>
    </p:spTree>
    <p:extLst>
      <p:ext uri="{BB962C8B-B14F-4D97-AF65-F5344CB8AC3E}">
        <p14:creationId xmlns:p14="http://schemas.microsoft.com/office/powerpoint/2010/main" val="382504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24000" y="0"/>
            <a:ext cx="256032"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089951"/>
            <a:ext cx="7848600" cy="1143000"/>
          </a:xfrm>
        </p:spPr>
        <p:txBody>
          <a:bodyPr>
            <a:normAutofit/>
          </a:bodyPr>
          <a:lstStyle/>
          <a:p>
            <a:pPr algn="l"/>
            <a:r>
              <a:rPr lang="en-US" sz="3200" dirty="0">
                <a:latin typeface="Arial" pitchFamily="34" charset="0"/>
                <a:cs typeface="Arial" pitchFamily="34" charset="0"/>
              </a:rPr>
              <a:t>Master yourself</a:t>
            </a:r>
          </a:p>
        </p:txBody>
      </p:sp>
      <p:sp>
        <p:nvSpPr>
          <p:cNvPr id="22" name="Subtitle 2"/>
          <p:cNvSpPr txBox="1">
            <a:spLocks/>
          </p:cNvSpPr>
          <p:nvPr/>
        </p:nvSpPr>
        <p:spPr>
          <a:xfrm>
            <a:off x="342900" y="2143589"/>
            <a:ext cx="4038600" cy="1752600"/>
          </a:xfrm>
          <a:prstGeom prst="rect">
            <a:avLst/>
          </a:prstGeom>
        </p:spPr>
        <p:txBody>
          <a:bodyPr vert="horz" lIns="91440" tIns="45720" rIns="91440" bIns="45720" rtlCol="0">
            <a:noAutofit/>
          </a:bodyPr>
          <a:lstStyle/>
          <a:p>
            <a:pPr marL="342891" indent="-342891" defTabSz="914377">
              <a:spcBef>
                <a:spcPct val="20000"/>
              </a:spcBef>
              <a:buFont typeface="Wingdings" pitchFamily="2" charset="2"/>
              <a:buChar char="§"/>
              <a:defRPr/>
            </a:pPr>
            <a:r>
              <a:rPr lang="en-US" dirty="0">
                <a:latin typeface="Arial" pitchFamily="34" charset="0"/>
                <a:cs typeface="Arial" pitchFamily="34" charset="0"/>
              </a:rPr>
              <a:t>Manage your emotions</a:t>
            </a:r>
          </a:p>
          <a:p>
            <a:pPr marL="342891" indent="-342891">
              <a:spcBef>
                <a:spcPct val="20000"/>
              </a:spcBef>
              <a:buFont typeface="Wingdings" pitchFamily="2" charset="2"/>
              <a:buChar char="§"/>
              <a:defRPr/>
            </a:pPr>
            <a:r>
              <a:rPr lang="en-US" dirty="0">
                <a:latin typeface="Arial" pitchFamily="34" charset="0"/>
                <a:cs typeface="Arial" pitchFamily="34" charset="0"/>
              </a:rPr>
              <a:t>Stay focused on “mission:” getting to the best answer, solution, or decision</a:t>
            </a:r>
          </a:p>
          <a:p>
            <a:pPr marL="342891" indent="-342891" defTabSz="914377">
              <a:spcBef>
                <a:spcPct val="20000"/>
              </a:spcBef>
              <a:buFont typeface="Wingdings" pitchFamily="2" charset="2"/>
              <a:buChar char="§"/>
              <a:defRPr/>
            </a:pPr>
            <a:r>
              <a:rPr lang="en-US" dirty="0">
                <a:latin typeface="Arial" pitchFamily="34" charset="0"/>
                <a:cs typeface="Arial" pitchFamily="34" charset="0"/>
              </a:rPr>
              <a:t>Control your ego/pride/need to win</a:t>
            </a:r>
          </a:p>
        </p:txBody>
      </p:sp>
      <p:pic>
        <p:nvPicPr>
          <p:cNvPr id="23554" name="Picture 2" descr="The Papers of Abraham Lincoln | National Endowment for the Humanities">
            <a:extLst>
              <a:ext uri="{FF2B5EF4-FFF2-40B4-BE49-F238E27FC236}">
                <a16:creationId xmlns:a16="http://schemas.microsoft.com/office/drawing/2014/main" id="{F74787D9-EDA5-1AFA-48C8-8FA3D02D83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6933" y="1295401"/>
            <a:ext cx="3771067" cy="2511425"/>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9BF8F264-10F7-5C1C-FD40-2C719860C481}"/>
              </a:ext>
            </a:extLst>
          </p:cNvPr>
          <p:cNvSpPr txBox="1">
            <a:spLocks/>
          </p:cNvSpPr>
          <p:nvPr/>
        </p:nvSpPr>
        <p:spPr>
          <a:xfrm>
            <a:off x="6896933" y="3934905"/>
            <a:ext cx="4004021" cy="2707558"/>
          </a:xfrm>
          <a:prstGeom prst="rect">
            <a:avLst/>
          </a:prstGeom>
        </p:spPr>
        <p:txBody>
          <a:bodyPr vert="horz" lIns="91440" tIns="45720" rIns="91440" bIns="45720" rtlCol="0">
            <a:noAutofit/>
          </a:bodyPr>
          <a:lstStyle/>
          <a:p>
            <a:pPr marL="342891" indent="-342891" defTabSz="914377">
              <a:spcAft>
                <a:spcPts val="1800"/>
              </a:spcAft>
              <a:buFont typeface="Wingdings" pitchFamily="2" charset="2"/>
              <a:buChar char="§"/>
              <a:defRPr/>
            </a:pPr>
            <a:r>
              <a:rPr lang="en-US" dirty="0">
                <a:latin typeface="Arial" pitchFamily="34" charset="0"/>
                <a:cs typeface="Arial" pitchFamily="34" charset="0"/>
              </a:rPr>
              <a:t>Unique ability to put himself in the place of others, experience what they feel, understand motives and desires</a:t>
            </a:r>
          </a:p>
          <a:p>
            <a:pPr marL="342891" indent="-342891" defTabSz="914377">
              <a:spcAft>
                <a:spcPts val="1800"/>
              </a:spcAft>
              <a:buFont typeface="Wingdings" pitchFamily="2" charset="2"/>
              <a:buChar char="§"/>
              <a:defRPr/>
            </a:pPr>
            <a:r>
              <a:rPr lang="en-US" dirty="0">
                <a:latin typeface="Arial" pitchFamily="34" charset="0"/>
                <a:cs typeface="Arial" pitchFamily="34" charset="0"/>
              </a:rPr>
              <a:t>Brought rivals together for the good of the country</a:t>
            </a:r>
          </a:p>
          <a:p>
            <a:pPr marL="342891" indent="-342891" defTabSz="914377">
              <a:spcAft>
                <a:spcPts val="1800"/>
              </a:spcAft>
              <a:buFont typeface="Wingdings" pitchFamily="2" charset="2"/>
              <a:buChar char="§"/>
              <a:defRPr/>
            </a:pPr>
            <a:r>
              <a:rPr lang="en-US" dirty="0">
                <a:latin typeface="Arial" pitchFamily="34" charset="0"/>
                <a:cs typeface="Arial" pitchFamily="34" charset="0"/>
              </a:rPr>
              <a:t>Maximized their skills, abilities and networks</a:t>
            </a:r>
          </a:p>
        </p:txBody>
      </p:sp>
      <p:sp>
        <p:nvSpPr>
          <p:cNvPr id="5" name="Shape 0">
            <a:extLst>
              <a:ext uri="{FF2B5EF4-FFF2-40B4-BE49-F238E27FC236}">
                <a16:creationId xmlns:a16="http://schemas.microsoft.com/office/drawing/2014/main" id="{904B357A-5DA3-9F92-CE75-78976E9AB3C0}"/>
              </a:ext>
            </a:extLst>
          </p:cNvPr>
          <p:cNvSpPr/>
          <p:nvPr/>
        </p:nvSpPr>
        <p:spPr>
          <a:xfrm>
            <a:off x="0" y="0"/>
            <a:ext cx="12192000" cy="1097280"/>
          </a:xfrm>
          <a:prstGeom prst="rect">
            <a:avLst/>
          </a:prstGeom>
          <a:solidFill>
            <a:srgbClr val="0D2B45"/>
          </a:solidFill>
          <a:ln w="12700">
            <a:solidFill>
              <a:srgbClr val="0D2B45"/>
            </a:solidFill>
            <a:prstDash val="solid"/>
          </a:ln>
        </p:spPr>
        <p:txBody>
          <a:bodyPr/>
          <a:lstStyle/>
          <a:p>
            <a:endParaRPr lang="en-US" sz="2400"/>
          </a:p>
        </p:txBody>
      </p:sp>
      <p:sp>
        <p:nvSpPr>
          <p:cNvPr id="6" name="Text 1">
            <a:extLst>
              <a:ext uri="{FF2B5EF4-FFF2-40B4-BE49-F238E27FC236}">
                <a16:creationId xmlns:a16="http://schemas.microsoft.com/office/drawing/2014/main" id="{860BAF1F-7151-E5B2-4A94-84ABB92EEBDE}"/>
              </a:ext>
            </a:extLst>
          </p:cNvPr>
          <p:cNvSpPr/>
          <p:nvPr/>
        </p:nvSpPr>
        <p:spPr>
          <a:xfrm>
            <a:off x="487680" y="121920"/>
            <a:ext cx="10972800" cy="853440"/>
          </a:xfrm>
          <a:prstGeom prst="rect">
            <a:avLst/>
          </a:prstGeom>
          <a:noFill/>
          <a:ln/>
        </p:spPr>
        <p:txBody>
          <a:bodyPr wrap="square" lIns="0" tIns="0" rIns="0" bIns="0" rtlCol="0" anchor="ctr"/>
          <a:lstStyle/>
          <a:p>
            <a:r>
              <a:rPr lang="en-US" sz="3467" b="1" dirty="0">
                <a:solidFill>
                  <a:srgbClr val="FFFFFF"/>
                </a:solidFill>
                <a:latin typeface="Georgia" pitchFamily="34" charset="0"/>
                <a:ea typeface="Georgia" pitchFamily="34" charset="-122"/>
                <a:cs typeface="Georgia" pitchFamily="34" charset="-120"/>
              </a:rPr>
              <a:t>JJ’s Journey!</a:t>
            </a:r>
            <a:endParaRPr lang="en-US" sz="3467" dirty="0"/>
          </a:p>
        </p:txBody>
      </p:sp>
      <p:pic>
        <p:nvPicPr>
          <p:cNvPr id="3" name="Picture 4" descr="Team of Rivals">
            <a:extLst>
              <a:ext uri="{FF2B5EF4-FFF2-40B4-BE49-F238E27FC236}">
                <a16:creationId xmlns:a16="http://schemas.microsoft.com/office/drawing/2014/main" id="{B607B8B1-EE78-B53B-9836-03176D56B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120" y="2650310"/>
            <a:ext cx="1877568" cy="2844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3F7B340-E344-B4CE-40D7-A1C8029C026A}"/>
              </a:ext>
            </a:extLst>
          </p:cNvPr>
          <p:cNvPicPr>
            <a:picLocks noChangeAspect="1"/>
          </p:cNvPicPr>
          <p:nvPr/>
        </p:nvPicPr>
        <p:blipFill>
          <a:blip r:embed="rId4"/>
          <a:stretch>
            <a:fillRect/>
          </a:stretch>
        </p:blipFill>
        <p:spPr>
          <a:xfrm>
            <a:off x="2575560" y="4001446"/>
            <a:ext cx="1655020" cy="2574476"/>
          </a:xfrm>
          <a:prstGeom prst="rect">
            <a:avLst/>
          </a:prstGeom>
        </p:spPr>
      </p:pic>
      <p:pic>
        <p:nvPicPr>
          <p:cNvPr id="8" name="Picture 2" descr="Influencer: The Power to Change Anything by Kerry Patterson | Goodreads">
            <a:extLst>
              <a:ext uri="{FF2B5EF4-FFF2-40B4-BE49-F238E27FC236}">
                <a16:creationId xmlns:a16="http://schemas.microsoft.com/office/drawing/2014/main" id="{E88E4DD1-C46A-2795-83CC-93D6B397C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 y="4001446"/>
            <a:ext cx="1698327" cy="25635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C7C26-77F6-95CC-F6E4-E4A891A05D0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897D2CD-B51A-FE0E-84F7-9D91A6C3137E}"/>
              </a:ext>
            </a:extLst>
          </p:cNvPr>
          <p:cNvSpPr/>
          <p:nvPr/>
        </p:nvSpPr>
        <p:spPr>
          <a:xfrm>
            <a:off x="1524000" y="0"/>
            <a:ext cx="256032"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hape 0">
            <a:extLst>
              <a:ext uri="{FF2B5EF4-FFF2-40B4-BE49-F238E27FC236}">
                <a16:creationId xmlns:a16="http://schemas.microsoft.com/office/drawing/2014/main" id="{399D8C09-8E86-1A69-7808-BE3813D8F500}"/>
              </a:ext>
            </a:extLst>
          </p:cNvPr>
          <p:cNvSpPr/>
          <p:nvPr/>
        </p:nvSpPr>
        <p:spPr>
          <a:xfrm>
            <a:off x="0" y="0"/>
            <a:ext cx="12192000" cy="1097280"/>
          </a:xfrm>
          <a:prstGeom prst="rect">
            <a:avLst/>
          </a:prstGeom>
          <a:solidFill>
            <a:srgbClr val="0D2B45"/>
          </a:solidFill>
          <a:ln w="12700">
            <a:solidFill>
              <a:srgbClr val="0D2B45"/>
            </a:solidFill>
            <a:prstDash val="solid"/>
          </a:ln>
        </p:spPr>
        <p:txBody>
          <a:bodyPr/>
          <a:lstStyle/>
          <a:p>
            <a:endParaRPr lang="en-US" sz="2400"/>
          </a:p>
        </p:txBody>
      </p:sp>
      <p:sp>
        <p:nvSpPr>
          <p:cNvPr id="6" name="Text 1">
            <a:extLst>
              <a:ext uri="{FF2B5EF4-FFF2-40B4-BE49-F238E27FC236}">
                <a16:creationId xmlns:a16="http://schemas.microsoft.com/office/drawing/2014/main" id="{6E3D42A5-2370-CEE0-519A-9F49B6BE5AAB}"/>
              </a:ext>
            </a:extLst>
          </p:cNvPr>
          <p:cNvSpPr/>
          <p:nvPr/>
        </p:nvSpPr>
        <p:spPr>
          <a:xfrm>
            <a:off x="487680" y="121920"/>
            <a:ext cx="10972800" cy="853440"/>
          </a:xfrm>
          <a:prstGeom prst="rect">
            <a:avLst/>
          </a:prstGeom>
          <a:noFill/>
          <a:ln/>
        </p:spPr>
        <p:txBody>
          <a:bodyPr wrap="square" lIns="0" tIns="0" rIns="0" bIns="0" rtlCol="0" anchor="ctr"/>
          <a:lstStyle/>
          <a:p>
            <a:r>
              <a:rPr lang="en-US" sz="3467" b="1" dirty="0">
                <a:solidFill>
                  <a:srgbClr val="FFFFFF"/>
                </a:solidFill>
                <a:latin typeface="Georgia" pitchFamily="34" charset="0"/>
                <a:ea typeface="Georgia" pitchFamily="34" charset="-122"/>
                <a:cs typeface="Georgia" pitchFamily="34" charset="-120"/>
              </a:rPr>
              <a:t>JJ’s Journey!</a:t>
            </a:r>
            <a:endParaRPr lang="en-US" sz="3467" dirty="0"/>
          </a:p>
        </p:txBody>
      </p:sp>
      <p:pic>
        <p:nvPicPr>
          <p:cNvPr id="3076" name="Picture 4" descr="1 Hour Guide | 21 March 2026 | Multipliers: How The Best Leaders Make  Everyone Smarter">
            <a:extLst>
              <a:ext uri="{FF2B5EF4-FFF2-40B4-BE49-F238E27FC236}">
                <a16:creationId xmlns:a16="http://schemas.microsoft.com/office/drawing/2014/main" id="{ECA97AF8-9612-A51D-9950-03BA4A89A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0" y="1186457"/>
            <a:ext cx="4003764" cy="30028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075574B-FD9D-C5E9-AE71-B2E0F3DD3F27}"/>
              </a:ext>
            </a:extLst>
          </p:cNvPr>
          <p:cNvPicPr>
            <a:picLocks noChangeAspect="1"/>
          </p:cNvPicPr>
          <p:nvPr/>
        </p:nvPicPr>
        <p:blipFill>
          <a:blip r:embed="rId3"/>
          <a:stretch>
            <a:fillRect/>
          </a:stretch>
        </p:blipFill>
        <p:spPr>
          <a:xfrm>
            <a:off x="5401178" y="952500"/>
            <a:ext cx="2810960" cy="4224660"/>
          </a:xfrm>
          <a:prstGeom prst="rect">
            <a:avLst/>
          </a:prstGeom>
        </p:spPr>
      </p:pic>
      <p:pic>
        <p:nvPicPr>
          <p:cNvPr id="3080" name="Picture 8" descr="Radical Candor — Kim Scott">
            <a:extLst>
              <a:ext uri="{FF2B5EF4-FFF2-40B4-BE49-F238E27FC236}">
                <a16:creationId xmlns:a16="http://schemas.microsoft.com/office/drawing/2014/main" id="{54180F75-0623-C704-FEE7-2BC667A73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2915" y="1033771"/>
            <a:ext cx="2808891" cy="41470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iminishers #multipliers #leaders | Liz Wiseman | 78 comments">
            <a:extLst>
              <a:ext uri="{FF2B5EF4-FFF2-40B4-BE49-F238E27FC236}">
                <a16:creationId xmlns:a16="http://schemas.microsoft.com/office/drawing/2014/main" id="{30B77BEE-6377-E6CA-A724-AEB1DEAB5A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466" y="4189280"/>
            <a:ext cx="2542558" cy="254255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o You Know Your Blind Spots? - Frank Sonnenberg Online">
            <a:extLst>
              <a:ext uri="{FF2B5EF4-FFF2-40B4-BE49-F238E27FC236}">
                <a16:creationId xmlns:a16="http://schemas.microsoft.com/office/drawing/2014/main" id="{71B5946F-7617-D2DB-308B-452123EFB2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365" y="5678071"/>
            <a:ext cx="1410677" cy="70533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adical Candor by Kim Scott: Book Summary with Key Insights — Next Level  Coaching">
            <a:extLst>
              <a:ext uri="{FF2B5EF4-FFF2-40B4-BE49-F238E27FC236}">
                <a16:creationId xmlns:a16="http://schemas.microsoft.com/office/drawing/2014/main" id="{105144A9-1BD8-4A56-E289-1C53F10351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9634" y="4278458"/>
            <a:ext cx="2656313" cy="22465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92AEDC-BBB4-B0CA-43D9-25FAD0B07D13}"/>
              </a:ext>
            </a:extLst>
          </p:cNvPr>
          <p:cNvPicPr>
            <a:picLocks noChangeAspect="1"/>
          </p:cNvPicPr>
          <p:nvPr/>
        </p:nvPicPr>
        <p:blipFill>
          <a:blip r:embed="rId8"/>
          <a:stretch>
            <a:fillRect/>
          </a:stretch>
        </p:blipFill>
        <p:spPr>
          <a:xfrm>
            <a:off x="5666409" y="5597972"/>
            <a:ext cx="2052985" cy="1026493"/>
          </a:xfrm>
          <a:prstGeom prst="rect">
            <a:avLst/>
          </a:prstGeom>
        </p:spPr>
      </p:pic>
      <p:pic>
        <p:nvPicPr>
          <p:cNvPr id="3" name="Picture 2">
            <a:extLst>
              <a:ext uri="{FF2B5EF4-FFF2-40B4-BE49-F238E27FC236}">
                <a16:creationId xmlns:a16="http://schemas.microsoft.com/office/drawing/2014/main" id="{D5A9D689-F853-393D-E1A9-EC77364E7B71}"/>
              </a:ext>
            </a:extLst>
          </p:cNvPr>
          <p:cNvPicPr>
            <a:picLocks noChangeAspect="1"/>
          </p:cNvPicPr>
          <p:nvPr/>
        </p:nvPicPr>
        <p:blipFill>
          <a:blip r:embed="rId9"/>
          <a:stretch>
            <a:fillRect/>
          </a:stretch>
        </p:blipFill>
        <p:spPr>
          <a:xfrm>
            <a:off x="5501790" y="4868896"/>
            <a:ext cx="2487810" cy="1161845"/>
          </a:xfrm>
          <a:prstGeom prst="rect">
            <a:avLst/>
          </a:prstGeom>
        </p:spPr>
      </p:pic>
      <p:pic>
        <p:nvPicPr>
          <p:cNvPr id="8194" name="Picture 2" descr="No alt text provided for this image">
            <a:extLst>
              <a:ext uri="{FF2B5EF4-FFF2-40B4-BE49-F238E27FC236}">
                <a16:creationId xmlns:a16="http://schemas.microsoft.com/office/drawing/2014/main" id="{B82D7766-82B0-856E-D952-2A5ACBC986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50" y="4189280"/>
            <a:ext cx="2396596" cy="254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21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dissolve">
                                      <p:cBhvr>
                                        <p:cTn id="10" dur="500"/>
                                        <p:tgtEl>
                                          <p:spTgt spid="3086"/>
                                        </p:tgtEl>
                                      </p:cBhvr>
                                    </p:animEffect>
                                  </p:childTnLst>
                                </p:cTn>
                              </p:par>
                              <p:par>
                                <p:cTn id="11" presetID="1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par>
                                <p:cTn id="15" presetID="1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ppt_y</p:attrName>
                                        </p:attrNameLst>
                                      </p:cBhvr>
                                      <p:tavLst>
                                        <p:tav tm="0">
                                          <p:val>
                                            <p:strVal val="#ppt_y+#ppt_h*1.125000"/>
                                          </p:val>
                                        </p:tav>
                                        <p:tav tm="100000">
                                          <p:val>
                                            <p:strVal val="#ppt_y"/>
                                          </p:val>
                                        </p:tav>
                                      </p:tavLst>
                                    </p:anim>
                                    <p:animEffect transition="in" filter="wipe(up)">
                                      <p:cBhvr>
                                        <p:cTn id="18" dur="500"/>
                                        <p:tgtEl>
                                          <p:spTgt spid="2"/>
                                        </p:tgtEl>
                                      </p:cBhvr>
                                    </p:animEffect>
                                  </p:childTnLst>
                                </p:cTn>
                              </p:par>
                              <p:par>
                                <p:cTn id="19" presetID="12" presetClass="entr" presetSubtype="4" fill="hold" nodeType="withEffect">
                                  <p:stCondLst>
                                    <p:cond delay="0"/>
                                  </p:stCondLst>
                                  <p:childTnLst>
                                    <p:set>
                                      <p:cBhvr>
                                        <p:cTn id="20" dur="1" fill="hold">
                                          <p:stCondLst>
                                            <p:cond delay="0"/>
                                          </p:stCondLst>
                                        </p:cTn>
                                        <p:tgtEl>
                                          <p:spTgt spid="3086"/>
                                        </p:tgtEl>
                                        <p:attrNameLst>
                                          <p:attrName>style.visibility</p:attrName>
                                        </p:attrNameLst>
                                      </p:cBhvr>
                                      <p:to>
                                        <p:strVal val="visible"/>
                                      </p:to>
                                    </p:set>
                                    <p:anim calcmode="lin" valueType="num">
                                      <p:cBhvr additive="base">
                                        <p:cTn id="21" dur="500"/>
                                        <p:tgtEl>
                                          <p:spTgt spid="3086"/>
                                        </p:tgtEl>
                                        <p:attrNameLst>
                                          <p:attrName>ppt_y</p:attrName>
                                        </p:attrNameLst>
                                      </p:cBhvr>
                                      <p:tavLst>
                                        <p:tav tm="0">
                                          <p:val>
                                            <p:strVal val="#ppt_y+#ppt_h*1.125000"/>
                                          </p:val>
                                        </p:tav>
                                        <p:tav tm="100000">
                                          <p:val>
                                            <p:strVal val="#ppt_y"/>
                                          </p:val>
                                        </p:tav>
                                      </p:tavLst>
                                    </p:anim>
                                    <p:animEffect transition="in" filter="wipe(up)">
                                      <p:cBhvr>
                                        <p:cTn id="22" dur="500"/>
                                        <p:tgtEl>
                                          <p:spTgt spid="308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dissolve">
                                      <p:cBhvr>
                                        <p:cTn id="27" dur="500"/>
                                        <p:tgtEl>
                                          <p:spTgt spid="3080"/>
                                        </p:tgtEl>
                                      </p:cBhvr>
                                    </p:animEffect>
                                  </p:childTnLst>
                                </p:cTn>
                              </p:par>
                              <p:par>
                                <p:cTn id="28" presetID="9" presetClass="entr" presetSubtype="0" fill="hold" nodeType="withEffect">
                                  <p:stCondLst>
                                    <p:cond delay="0"/>
                                  </p:stCondLst>
                                  <p:childTnLst>
                                    <p:set>
                                      <p:cBhvr>
                                        <p:cTn id="29" dur="1" fill="hold">
                                          <p:stCondLst>
                                            <p:cond delay="0"/>
                                          </p:stCondLst>
                                        </p:cTn>
                                        <p:tgtEl>
                                          <p:spTgt spid="3088"/>
                                        </p:tgtEl>
                                        <p:attrNameLst>
                                          <p:attrName>style.visibility</p:attrName>
                                        </p:attrNameLst>
                                      </p:cBhvr>
                                      <p:to>
                                        <p:strVal val="visible"/>
                                      </p:to>
                                    </p:set>
                                    <p:animEffect transition="in" filter="dissolve">
                                      <p:cBhvr>
                                        <p:cTn id="30" dur="5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5DBA7C-98CB-4DF1-314A-84C9867A2FD3}"/>
            </a:ext>
          </a:extLst>
        </p:cNvPr>
        <p:cNvGrpSpPr/>
        <p:nvPr/>
      </p:nvGrpSpPr>
      <p:grpSpPr>
        <a:xfrm>
          <a:off x="0" y="0"/>
          <a:ext cx="0" cy="0"/>
          <a:chOff x="0" y="0"/>
          <a:chExt cx="0" cy="0"/>
        </a:xfrm>
      </p:grpSpPr>
      <p:grpSp>
        <p:nvGrpSpPr>
          <p:cNvPr id="3079" name="Group 3078">
            <a:extLst>
              <a:ext uri="{FF2B5EF4-FFF2-40B4-BE49-F238E27FC236}">
                <a16:creationId xmlns:a16="http://schemas.microsoft.com/office/drawing/2014/main" id="{3B337C2F-F4B9-764C-45E5-86A1306E17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76" y="5338644"/>
            <a:ext cx="12202176" cy="1519355"/>
            <a:chOff x="-10176" y="5338644"/>
            <a:chExt cx="12202176" cy="1519355"/>
          </a:xfrm>
        </p:grpSpPr>
        <p:sp>
          <p:nvSpPr>
            <p:cNvPr id="3080" name="Rectangle 3079">
              <a:extLst>
                <a:ext uri="{FF2B5EF4-FFF2-40B4-BE49-F238E27FC236}">
                  <a16:creationId xmlns:a16="http://schemas.microsoft.com/office/drawing/2014/main" id="{DE1E11FF-4A87-A65F-DAEC-E20057A3F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331238" y="-2767"/>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1719AAC3-64F6-CEDF-0B56-5C0C6BD3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8906919" y="3566802"/>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BA0DE637-E8FB-63A7-A5E2-E28DBE1A4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3921534" y="1406934"/>
              <a:ext cx="1519355" cy="9382775"/>
            </a:xfrm>
            <a:prstGeom prst="rect">
              <a:avLst/>
            </a:prstGeom>
            <a:gradFill>
              <a:gsLst>
                <a:gs pos="2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2D05A2-8EF0-7F11-6AD4-566736E9066A}"/>
              </a:ext>
            </a:extLst>
          </p:cNvPr>
          <p:cNvSpPr>
            <a:spLocks noGrp="1"/>
          </p:cNvSpPr>
          <p:nvPr>
            <p:ph type="title"/>
          </p:nvPr>
        </p:nvSpPr>
        <p:spPr>
          <a:xfrm>
            <a:off x="818604" y="5761756"/>
            <a:ext cx="10049691" cy="913975"/>
          </a:xfrm>
        </p:spPr>
        <p:txBody>
          <a:bodyPr vert="horz" lIns="91440" tIns="45720" rIns="91440" bIns="45720" rtlCol="0" anchor="ctr">
            <a:normAutofit/>
          </a:bodyPr>
          <a:lstStyle/>
          <a:p>
            <a:r>
              <a:rPr lang="en-US" sz="2700" dirty="0">
                <a:solidFill>
                  <a:srgbClr val="FFFFFF"/>
                </a:solidFill>
              </a:rPr>
              <a:t>Networking…’</a:t>
            </a:r>
            <a:r>
              <a:rPr lang="en-US" sz="2700" dirty="0" err="1">
                <a:solidFill>
                  <a:srgbClr val="FFFFFF"/>
                </a:solidFill>
              </a:rPr>
              <a:t>nuff</a:t>
            </a:r>
            <a:r>
              <a:rPr lang="en-US" sz="2700" dirty="0">
                <a:solidFill>
                  <a:srgbClr val="FFFFFF"/>
                </a:solidFill>
              </a:rPr>
              <a:t> said…</a:t>
            </a:r>
          </a:p>
        </p:txBody>
      </p:sp>
      <p:pic>
        <p:nvPicPr>
          <p:cNvPr id="1026" name="Picture 2" descr="I was socially awkward &#10;before it was cool to be &#10;socially awkward.    ">
            <a:extLst>
              <a:ext uri="{FF2B5EF4-FFF2-40B4-BE49-F238E27FC236}">
                <a16:creationId xmlns:a16="http://schemas.microsoft.com/office/drawing/2014/main" id="{38E411CD-37C9-9F47-836D-16066A3D3D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3630" y="564858"/>
            <a:ext cx="3857098" cy="26999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arth Made Snow Cones – Serving All Natrual Flavors">
            <a:extLst>
              <a:ext uri="{FF2B5EF4-FFF2-40B4-BE49-F238E27FC236}">
                <a16:creationId xmlns:a16="http://schemas.microsoft.com/office/drawing/2014/main" id="{E399F5AF-9C47-5B55-CA42-E4CA738EFFC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332"/>
          <a:stretch>
            <a:fillRect/>
          </a:stretch>
        </p:blipFill>
        <p:spPr bwMode="auto">
          <a:xfrm>
            <a:off x="6092534" y="876300"/>
            <a:ext cx="5032843" cy="37746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trovert vs Extrovert | Key Differences Explained">
            <a:extLst>
              <a:ext uri="{FF2B5EF4-FFF2-40B4-BE49-F238E27FC236}">
                <a16:creationId xmlns:a16="http://schemas.microsoft.com/office/drawing/2014/main" id="{6BF457F7-8D0F-064E-72B6-8D01C7444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201" y="2841246"/>
            <a:ext cx="2521724" cy="16811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Online Course: Successfully Networking Your Career">
            <a:extLst>
              <a:ext uri="{FF2B5EF4-FFF2-40B4-BE49-F238E27FC236}">
                <a16:creationId xmlns:a16="http://schemas.microsoft.com/office/drawing/2014/main" id="{78E24C03-3A47-1684-A949-AC40E94A8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6399" y="3116016"/>
            <a:ext cx="2656096" cy="17721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x painted on a black background&#10;&#10;Description automatically generated">
            <a:extLst>
              <a:ext uri="{FF2B5EF4-FFF2-40B4-BE49-F238E27FC236}">
                <a16:creationId xmlns:a16="http://schemas.microsoft.com/office/drawing/2014/main" id="{87CFE30F-8663-E519-A02B-7F86D0ADF9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0745" y="2965452"/>
            <a:ext cx="1922678" cy="1922678"/>
          </a:xfrm>
          <a:prstGeom prst="rect">
            <a:avLst/>
          </a:prstGeom>
        </p:spPr>
      </p:pic>
    </p:spTree>
    <p:extLst>
      <p:ext uri="{BB962C8B-B14F-4D97-AF65-F5344CB8AC3E}">
        <p14:creationId xmlns:p14="http://schemas.microsoft.com/office/powerpoint/2010/main" val="102695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F0B83-BFBA-020E-A62D-DC603F2B37A4}"/>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EFEF088-2779-CD65-13A3-CF8964D6D726}"/>
              </a:ext>
            </a:extLst>
          </p:cNvPr>
          <p:cNvSpPr/>
          <p:nvPr/>
        </p:nvSpPr>
        <p:spPr>
          <a:xfrm>
            <a:off x="0" y="0"/>
            <a:ext cx="12192000" cy="1280160"/>
          </a:xfrm>
          <a:prstGeom prst="rect">
            <a:avLst/>
          </a:prstGeom>
          <a:solidFill>
            <a:srgbClr val="5B4A8A"/>
          </a:solidFill>
          <a:ln w="12700">
            <a:solidFill>
              <a:srgbClr val="5B4A8A"/>
            </a:solidFill>
            <a:prstDash val="solid"/>
          </a:ln>
        </p:spPr>
        <p:txBody>
          <a:bodyPr/>
          <a:lstStyle/>
          <a:p>
            <a:endParaRPr lang="en-US" sz="2400"/>
          </a:p>
        </p:txBody>
      </p:sp>
      <p:sp>
        <p:nvSpPr>
          <p:cNvPr id="3" name="Shape 1">
            <a:extLst>
              <a:ext uri="{FF2B5EF4-FFF2-40B4-BE49-F238E27FC236}">
                <a16:creationId xmlns:a16="http://schemas.microsoft.com/office/drawing/2014/main" id="{51AE15F0-8AC4-7F77-F8F8-06E41FE727EE}"/>
              </a:ext>
            </a:extLst>
          </p:cNvPr>
          <p:cNvSpPr/>
          <p:nvPr/>
        </p:nvSpPr>
        <p:spPr>
          <a:xfrm>
            <a:off x="0" y="0"/>
            <a:ext cx="170688" cy="6858000"/>
          </a:xfrm>
          <a:prstGeom prst="rect">
            <a:avLst/>
          </a:prstGeom>
          <a:solidFill>
            <a:srgbClr val="D4A843"/>
          </a:solidFill>
          <a:ln w="12700">
            <a:solidFill>
              <a:srgbClr val="D4A843"/>
            </a:solidFill>
            <a:prstDash val="solid"/>
          </a:ln>
        </p:spPr>
        <p:txBody>
          <a:bodyPr/>
          <a:lstStyle/>
          <a:p>
            <a:endParaRPr lang="en-US" sz="2400"/>
          </a:p>
        </p:txBody>
      </p:sp>
      <p:sp>
        <p:nvSpPr>
          <p:cNvPr id="4" name="Text 2">
            <a:extLst>
              <a:ext uri="{FF2B5EF4-FFF2-40B4-BE49-F238E27FC236}">
                <a16:creationId xmlns:a16="http://schemas.microsoft.com/office/drawing/2014/main" id="{0CCE868E-FBD8-7E15-0A91-42197DC9AC98}"/>
              </a:ext>
            </a:extLst>
          </p:cNvPr>
          <p:cNvSpPr/>
          <p:nvPr/>
        </p:nvSpPr>
        <p:spPr>
          <a:xfrm>
            <a:off x="463296" y="121920"/>
            <a:ext cx="11338560" cy="1036320"/>
          </a:xfrm>
          <a:prstGeom prst="rect">
            <a:avLst/>
          </a:prstGeom>
          <a:noFill/>
          <a:ln/>
        </p:spPr>
        <p:txBody>
          <a:bodyPr wrap="square" lIns="0" tIns="0" rIns="0" bIns="0" rtlCol="0" anchor="ctr"/>
          <a:lstStyle/>
          <a:p>
            <a:r>
              <a:rPr lang="en-US" sz="3733" b="1" dirty="0">
                <a:solidFill>
                  <a:srgbClr val="FFFFFF"/>
                </a:solidFill>
                <a:latin typeface="Georgia" pitchFamily="34" charset="0"/>
                <a:ea typeface="Georgia" pitchFamily="34" charset="-122"/>
                <a:cs typeface="Georgia" pitchFamily="34" charset="-120"/>
              </a:rPr>
              <a:t>The Conscious Leadership Framework</a:t>
            </a:r>
            <a:endParaRPr lang="en-US" sz="3733" dirty="0"/>
          </a:p>
        </p:txBody>
      </p:sp>
      <p:sp>
        <p:nvSpPr>
          <p:cNvPr id="45" name="Shape 43">
            <a:extLst>
              <a:ext uri="{FF2B5EF4-FFF2-40B4-BE49-F238E27FC236}">
                <a16:creationId xmlns:a16="http://schemas.microsoft.com/office/drawing/2014/main" id="{7F1E490F-94D7-32EB-AC0C-A0028D8A61D2}"/>
              </a:ext>
            </a:extLst>
          </p:cNvPr>
          <p:cNvSpPr/>
          <p:nvPr/>
        </p:nvSpPr>
        <p:spPr>
          <a:xfrm>
            <a:off x="0" y="6522720"/>
            <a:ext cx="12192000" cy="335280"/>
          </a:xfrm>
          <a:prstGeom prst="rect">
            <a:avLst/>
          </a:prstGeom>
          <a:solidFill>
            <a:srgbClr val="D4A843"/>
          </a:solidFill>
          <a:ln w="12700">
            <a:solidFill>
              <a:srgbClr val="D4A843"/>
            </a:solidFill>
            <a:prstDash val="solid"/>
          </a:ln>
        </p:spPr>
        <p:txBody>
          <a:bodyPr/>
          <a:lstStyle/>
          <a:p>
            <a:endParaRPr lang="en-US" sz="2400"/>
          </a:p>
        </p:txBody>
      </p:sp>
      <p:sp>
        <p:nvSpPr>
          <p:cNvPr id="46" name="Text 44">
            <a:extLst>
              <a:ext uri="{FF2B5EF4-FFF2-40B4-BE49-F238E27FC236}">
                <a16:creationId xmlns:a16="http://schemas.microsoft.com/office/drawing/2014/main" id="{A4233D9A-4CC2-CFF8-10EB-F1C56DCA163B}"/>
              </a:ext>
            </a:extLst>
          </p:cNvPr>
          <p:cNvSpPr/>
          <p:nvPr/>
        </p:nvSpPr>
        <p:spPr>
          <a:xfrm>
            <a:off x="365760" y="6534912"/>
            <a:ext cx="11460480" cy="304800"/>
          </a:xfrm>
          <a:prstGeom prst="rect">
            <a:avLst/>
          </a:prstGeom>
          <a:noFill/>
          <a:ln/>
        </p:spPr>
        <p:txBody>
          <a:bodyPr wrap="square" lIns="0" tIns="0" rIns="0" bIns="0" rtlCol="0" anchor="ctr"/>
          <a:lstStyle/>
          <a:p>
            <a:pPr algn="ctr"/>
            <a:r>
              <a:rPr lang="en-US" sz="1333" i="1" dirty="0">
                <a:solidFill>
                  <a:srgbClr val="0D2B45"/>
                </a:solidFill>
                <a:latin typeface="Calibri" pitchFamily="34" charset="0"/>
                <a:ea typeface="Calibri" pitchFamily="34" charset="-122"/>
                <a:cs typeface="Calibri" pitchFamily="34" charset="-120"/>
              </a:rPr>
              <a:t>Dethmer, Chapman &amp; Klemp — The 15 Commitments of Conscious Leadership, 2015</a:t>
            </a:r>
            <a:endParaRPr lang="en-US" sz="1333" dirty="0"/>
          </a:p>
        </p:txBody>
      </p:sp>
      <p:pic>
        <p:nvPicPr>
          <p:cNvPr id="3074" name="Picture 2" descr="The 15 Commitments of Conscious Leadership: A New Paradigm for Sustainable Success">
            <a:extLst>
              <a:ext uri="{FF2B5EF4-FFF2-40B4-BE49-F238E27FC236}">
                <a16:creationId xmlns:a16="http://schemas.microsoft.com/office/drawing/2014/main" id="{7EC455F4-5BC4-74E1-83C9-A7A4ACAA2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107" y="1345012"/>
            <a:ext cx="3303929" cy="5102352"/>
          </a:xfrm>
          <a:prstGeom prst="rect">
            <a:avLst/>
          </a:prstGeom>
          <a:noFill/>
          <a:extLst>
            <a:ext uri="{909E8E84-426E-40DD-AFC4-6F175D3DCCD1}">
              <a14:hiddenFill xmlns:a14="http://schemas.microsoft.com/office/drawing/2010/main">
                <a:solidFill>
                  <a:srgbClr val="FFFFFF"/>
                </a:solidFill>
              </a14:hiddenFill>
            </a:ext>
          </a:extLst>
        </p:spPr>
      </p:pic>
      <p:grpSp>
        <p:nvGrpSpPr>
          <p:cNvPr id="3082" name="Group 3081">
            <a:extLst>
              <a:ext uri="{FF2B5EF4-FFF2-40B4-BE49-F238E27FC236}">
                <a16:creationId xmlns:a16="http://schemas.microsoft.com/office/drawing/2014/main" id="{4EFB34C7-D146-FECA-6C02-F72753EA58AB}"/>
              </a:ext>
            </a:extLst>
          </p:cNvPr>
          <p:cNvGrpSpPr/>
          <p:nvPr/>
        </p:nvGrpSpPr>
        <p:grpSpPr>
          <a:xfrm>
            <a:off x="6694613" y="1345012"/>
            <a:ext cx="5236128" cy="5148379"/>
            <a:chOff x="5020960" y="1008759"/>
            <a:chExt cx="3927096" cy="3861284"/>
          </a:xfrm>
        </p:grpSpPr>
        <p:sp>
          <p:nvSpPr>
            <p:cNvPr id="6" name="Text 14">
              <a:extLst>
                <a:ext uri="{FF2B5EF4-FFF2-40B4-BE49-F238E27FC236}">
                  <a16:creationId xmlns:a16="http://schemas.microsoft.com/office/drawing/2014/main" id="{B0F9809A-46E6-2528-7572-5D241C072250}"/>
                </a:ext>
              </a:extLst>
            </p:cNvPr>
            <p:cNvSpPr/>
            <p:nvPr/>
          </p:nvSpPr>
          <p:spPr>
            <a:xfrm>
              <a:off x="5020960" y="1424975"/>
              <a:ext cx="1760839"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1. Radical Responsibility</a:t>
              </a:r>
              <a:endParaRPr lang="en-US" sz="1600" b="1" dirty="0">
                <a:solidFill>
                  <a:srgbClr val="7030A0"/>
                </a:solidFill>
              </a:endParaRPr>
            </a:p>
          </p:txBody>
        </p:sp>
        <p:sp>
          <p:nvSpPr>
            <p:cNvPr id="8" name="Text 16">
              <a:extLst>
                <a:ext uri="{FF2B5EF4-FFF2-40B4-BE49-F238E27FC236}">
                  <a16:creationId xmlns:a16="http://schemas.microsoft.com/office/drawing/2014/main" id="{C148602C-FF8A-7779-262F-64578FAC31F9}"/>
                </a:ext>
              </a:extLst>
            </p:cNvPr>
            <p:cNvSpPr/>
            <p:nvPr/>
          </p:nvSpPr>
          <p:spPr>
            <a:xfrm>
              <a:off x="7091823" y="1408340"/>
              <a:ext cx="1856233"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2. Curiosity over Being Right</a:t>
              </a:r>
              <a:endParaRPr lang="en-US" sz="1600" b="1" dirty="0">
                <a:solidFill>
                  <a:srgbClr val="7030A0"/>
                </a:solidFill>
              </a:endParaRPr>
            </a:p>
          </p:txBody>
        </p:sp>
        <p:sp>
          <p:nvSpPr>
            <p:cNvPr id="10" name="Text 18">
              <a:extLst>
                <a:ext uri="{FF2B5EF4-FFF2-40B4-BE49-F238E27FC236}">
                  <a16:creationId xmlns:a16="http://schemas.microsoft.com/office/drawing/2014/main" id="{4ACAB706-B30E-50F5-FC2B-A180B6EDB82C}"/>
                </a:ext>
              </a:extLst>
            </p:cNvPr>
            <p:cNvSpPr/>
            <p:nvPr/>
          </p:nvSpPr>
          <p:spPr>
            <a:xfrm>
              <a:off x="5020960" y="1860478"/>
              <a:ext cx="1760839"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3. Feelings as Data</a:t>
              </a:r>
              <a:endParaRPr lang="en-US" sz="1600" b="1" dirty="0">
                <a:solidFill>
                  <a:srgbClr val="7030A0"/>
                </a:solidFill>
              </a:endParaRPr>
            </a:p>
          </p:txBody>
        </p:sp>
        <p:sp>
          <p:nvSpPr>
            <p:cNvPr id="12" name="Text 20">
              <a:extLst>
                <a:ext uri="{FF2B5EF4-FFF2-40B4-BE49-F238E27FC236}">
                  <a16:creationId xmlns:a16="http://schemas.microsoft.com/office/drawing/2014/main" id="{A88DC29C-0F14-443B-22A4-A11B109D4FD3}"/>
                </a:ext>
              </a:extLst>
            </p:cNvPr>
            <p:cNvSpPr/>
            <p:nvPr/>
          </p:nvSpPr>
          <p:spPr>
            <a:xfrm>
              <a:off x="7100968" y="1849865"/>
              <a:ext cx="1591056"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4. Candor &amp; Integrity</a:t>
              </a:r>
              <a:endParaRPr lang="en-US" sz="1600" b="1" dirty="0">
                <a:solidFill>
                  <a:srgbClr val="7030A0"/>
                </a:solidFill>
              </a:endParaRPr>
            </a:p>
          </p:txBody>
        </p:sp>
        <p:sp>
          <p:nvSpPr>
            <p:cNvPr id="14" name="Text 22">
              <a:extLst>
                <a:ext uri="{FF2B5EF4-FFF2-40B4-BE49-F238E27FC236}">
                  <a16:creationId xmlns:a16="http://schemas.microsoft.com/office/drawing/2014/main" id="{DEFB6EAF-A13D-27FA-B08D-55620774461A}"/>
                </a:ext>
              </a:extLst>
            </p:cNvPr>
            <p:cNvSpPr/>
            <p:nvPr/>
          </p:nvSpPr>
          <p:spPr>
            <a:xfrm>
              <a:off x="5020960" y="2299279"/>
              <a:ext cx="1760839"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5. Eliminating Gossip</a:t>
              </a:r>
              <a:endParaRPr lang="en-US" sz="1600" b="1" dirty="0">
                <a:solidFill>
                  <a:srgbClr val="7030A0"/>
                </a:solidFill>
              </a:endParaRPr>
            </a:p>
          </p:txBody>
        </p:sp>
        <p:sp>
          <p:nvSpPr>
            <p:cNvPr id="49" name="Text 24">
              <a:extLst>
                <a:ext uri="{FF2B5EF4-FFF2-40B4-BE49-F238E27FC236}">
                  <a16:creationId xmlns:a16="http://schemas.microsoft.com/office/drawing/2014/main" id="{6EFCBCED-6DEF-D84A-6DF7-F6AB507D4BFD}"/>
                </a:ext>
              </a:extLst>
            </p:cNvPr>
            <p:cNvSpPr/>
            <p:nvPr/>
          </p:nvSpPr>
          <p:spPr>
            <a:xfrm>
              <a:off x="7100968" y="2285146"/>
              <a:ext cx="1847088"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6. Integrity with Agreements</a:t>
              </a:r>
              <a:endParaRPr lang="en-US" sz="1600" b="1" dirty="0">
                <a:solidFill>
                  <a:srgbClr val="7030A0"/>
                </a:solidFill>
              </a:endParaRPr>
            </a:p>
          </p:txBody>
        </p:sp>
        <p:sp>
          <p:nvSpPr>
            <p:cNvPr id="53" name="Text 26">
              <a:extLst>
                <a:ext uri="{FF2B5EF4-FFF2-40B4-BE49-F238E27FC236}">
                  <a16:creationId xmlns:a16="http://schemas.microsoft.com/office/drawing/2014/main" id="{6D578D3A-93BA-2AA3-26CE-64086FE50021}"/>
                </a:ext>
              </a:extLst>
            </p:cNvPr>
            <p:cNvSpPr/>
            <p:nvPr/>
          </p:nvSpPr>
          <p:spPr>
            <a:xfrm>
              <a:off x="5020960" y="2750755"/>
              <a:ext cx="1760839"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7. Appreciation &amp; Acknowledgment</a:t>
              </a:r>
              <a:endParaRPr lang="en-US" sz="1600" b="1" dirty="0">
                <a:solidFill>
                  <a:srgbClr val="7030A0"/>
                </a:solidFill>
              </a:endParaRPr>
            </a:p>
          </p:txBody>
        </p:sp>
        <p:sp>
          <p:nvSpPr>
            <p:cNvPr id="56" name="Text 28">
              <a:extLst>
                <a:ext uri="{FF2B5EF4-FFF2-40B4-BE49-F238E27FC236}">
                  <a16:creationId xmlns:a16="http://schemas.microsoft.com/office/drawing/2014/main" id="{268193E3-0F71-A8F0-F3D8-6E3FA2961F79}"/>
                </a:ext>
              </a:extLst>
            </p:cNvPr>
            <p:cNvSpPr/>
            <p:nvPr/>
          </p:nvSpPr>
          <p:spPr>
            <a:xfrm>
              <a:off x="7100968" y="2740142"/>
              <a:ext cx="1591056"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8. Genius &amp; Passion</a:t>
              </a:r>
              <a:endParaRPr lang="en-US" sz="1600" b="1" dirty="0">
                <a:solidFill>
                  <a:srgbClr val="7030A0"/>
                </a:solidFill>
              </a:endParaRPr>
            </a:p>
          </p:txBody>
        </p:sp>
        <p:sp>
          <p:nvSpPr>
            <p:cNvPr id="59" name="Text 30">
              <a:extLst>
                <a:ext uri="{FF2B5EF4-FFF2-40B4-BE49-F238E27FC236}">
                  <a16:creationId xmlns:a16="http://schemas.microsoft.com/office/drawing/2014/main" id="{259F2BAB-2948-40D9-50B1-ACB0F2C502A0}"/>
                </a:ext>
              </a:extLst>
            </p:cNvPr>
            <p:cNvSpPr/>
            <p:nvPr/>
          </p:nvSpPr>
          <p:spPr>
            <a:xfrm>
              <a:off x="5020960" y="3167959"/>
              <a:ext cx="1760839"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9. Living in Integrity</a:t>
              </a:r>
              <a:endParaRPr lang="en-US" sz="1600" b="1" dirty="0">
                <a:solidFill>
                  <a:srgbClr val="7030A0"/>
                </a:solidFill>
              </a:endParaRPr>
            </a:p>
          </p:txBody>
        </p:sp>
        <p:sp>
          <p:nvSpPr>
            <p:cNvPr id="61" name="Text 32">
              <a:extLst>
                <a:ext uri="{FF2B5EF4-FFF2-40B4-BE49-F238E27FC236}">
                  <a16:creationId xmlns:a16="http://schemas.microsoft.com/office/drawing/2014/main" id="{68D5A038-51C8-EBA2-0E40-A04826FF0877}"/>
                </a:ext>
              </a:extLst>
            </p:cNvPr>
            <p:cNvSpPr/>
            <p:nvPr/>
          </p:nvSpPr>
          <p:spPr>
            <a:xfrm>
              <a:off x="7064392" y="3164571"/>
              <a:ext cx="1591056"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10. Creating Space</a:t>
              </a:r>
              <a:endParaRPr lang="en-US" sz="1600" b="1" dirty="0">
                <a:solidFill>
                  <a:srgbClr val="7030A0"/>
                </a:solidFill>
              </a:endParaRPr>
            </a:p>
          </p:txBody>
        </p:sp>
        <p:sp>
          <p:nvSpPr>
            <p:cNvPr id="63" name="Text 34">
              <a:extLst>
                <a:ext uri="{FF2B5EF4-FFF2-40B4-BE49-F238E27FC236}">
                  <a16:creationId xmlns:a16="http://schemas.microsoft.com/office/drawing/2014/main" id="{F217E158-7A32-5D86-E8B5-DD1120DC4795}"/>
                </a:ext>
              </a:extLst>
            </p:cNvPr>
            <p:cNvSpPr/>
            <p:nvPr/>
          </p:nvSpPr>
          <p:spPr>
            <a:xfrm>
              <a:off x="5020960" y="3604768"/>
              <a:ext cx="1760839"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11. Being with Uncertainty</a:t>
              </a:r>
              <a:endParaRPr lang="en-US" sz="1600" b="1" dirty="0">
                <a:solidFill>
                  <a:srgbClr val="7030A0"/>
                </a:solidFill>
              </a:endParaRPr>
            </a:p>
          </p:txBody>
        </p:sp>
        <p:sp>
          <p:nvSpPr>
            <p:cNvPr id="3073" name="Text 36">
              <a:extLst>
                <a:ext uri="{FF2B5EF4-FFF2-40B4-BE49-F238E27FC236}">
                  <a16:creationId xmlns:a16="http://schemas.microsoft.com/office/drawing/2014/main" id="{D47B22B7-DF50-4DCE-23D5-EE1EE4D4816D}"/>
                </a:ext>
              </a:extLst>
            </p:cNvPr>
            <p:cNvSpPr/>
            <p:nvPr/>
          </p:nvSpPr>
          <p:spPr>
            <a:xfrm>
              <a:off x="7064392" y="3604096"/>
              <a:ext cx="1591056"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12. Appreciation</a:t>
              </a:r>
              <a:endParaRPr lang="en-US" sz="1600" b="1" dirty="0">
                <a:solidFill>
                  <a:srgbClr val="7030A0"/>
                </a:solidFill>
              </a:endParaRPr>
            </a:p>
          </p:txBody>
        </p:sp>
        <p:sp>
          <p:nvSpPr>
            <p:cNvPr id="3076" name="Text 38">
              <a:extLst>
                <a:ext uri="{FF2B5EF4-FFF2-40B4-BE49-F238E27FC236}">
                  <a16:creationId xmlns:a16="http://schemas.microsoft.com/office/drawing/2014/main" id="{B0F3139B-0108-97CE-DF23-6D7C5CFB8F91}"/>
                </a:ext>
              </a:extLst>
            </p:cNvPr>
            <p:cNvSpPr/>
            <p:nvPr/>
          </p:nvSpPr>
          <p:spPr>
            <a:xfrm>
              <a:off x="5020960" y="4029746"/>
              <a:ext cx="1760839"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13. Wholeness</a:t>
              </a:r>
              <a:endParaRPr lang="en-US" sz="1600" b="1" dirty="0">
                <a:solidFill>
                  <a:srgbClr val="7030A0"/>
                </a:solidFill>
              </a:endParaRPr>
            </a:p>
          </p:txBody>
        </p:sp>
        <p:sp>
          <p:nvSpPr>
            <p:cNvPr id="3078" name="Text 40">
              <a:extLst>
                <a:ext uri="{FF2B5EF4-FFF2-40B4-BE49-F238E27FC236}">
                  <a16:creationId xmlns:a16="http://schemas.microsoft.com/office/drawing/2014/main" id="{8C2F8970-16E0-8B9B-592F-9EABC9CB4939}"/>
                </a:ext>
              </a:extLst>
            </p:cNvPr>
            <p:cNvSpPr/>
            <p:nvPr/>
          </p:nvSpPr>
          <p:spPr>
            <a:xfrm>
              <a:off x="7064392" y="4029074"/>
              <a:ext cx="1591056"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14. Being Cause</a:t>
              </a:r>
              <a:endParaRPr lang="en-US" sz="1600" b="1" dirty="0">
                <a:solidFill>
                  <a:srgbClr val="7030A0"/>
                </a:solidFill>
              </a:endParaRPr>
            </a:p>
          </p:txBody>
        </p:sp>
        <p:sp>
          <p:nvSpPr>
            <p:cNvPr id="3080" name="Text 42">
              <a:extLst>
                <a:ext uri="{FF2B5EF4-FFF2-40B4-BE49-F238E27FC236}">
                  <a16:creationId xmlns:a16="http://schemas.microsoft.com/office/drawing/2014/main" id="{4E78EE2E-CCDF-BF9E-8818-2F04EA24E3AE}"/>
                </a:ext>
              </a:extLst>
            </p:cNvPr>
            <p:cNvSpPr/>
            <p:nvPr/>
          </p:nvSpPr>
          <p:spPr>
            <a:xfrm>
              <a:off x="6099081" y="4485995"/>
              <a:ext cx="1760839" cy="384048"/>
            </a:xfrm>
            <a:prstGeom prst="rect">
              <a:avLst/>
            </a:prstGeom>
            <a:noFill/>
            <a:ln/>
          </p:spPr>
          <p:txBody>
            <a:bodyPr wrap="square" lIns="0" tIns="0" rIns="0" bIns="0" rtlCol="0" anchor="ctr"/>
            <a:lstStyle/>
            <a:p>
              <a:r>
                <a:rPr lang="en-US" sz="1600" b="1" dirty="0">
                  <a:solidFill>
                    <a:srgbClr val="7030A0"/>
                  </a:solidFill>
                  <a:latin typeface="Calibri" pitchFamily="34" charset="0"/>
                  <a:ea typeface="Calibri" pitchFamily="34" charset="-122"/>
                  <a:cs typeface="Calibri" pitchFamily="34" charset="-120"/>
                </a:rPr>
                <a:t>15. Play &amp; Rest</a:t>
              </a:r>
              <a:endParaRPr lang="en-US" sz="1600" b="1" dirty="0">
                <a:solidFill>
                  <a:srgbClr val="7030A0"/>
                </a:solidFill>
              </a:endParaRPr>
            </a:p>
          </p:txBody>
        </p:sp>
        <p:sp>
          <p:nvSpPr>
            <p:cNvPr id="3081" name="TextBox 3080">
              <a:extLst>
                <a:ext uri="{FF2B5EF4-FFF2-40B4-BE49-F238E27FC236}">
                  <a16:creationId xmlns:a16="http://schemas.microsoft.com/office/drawing/2014/main" id="{033F3E94-30CA-E5B4-EDD4-AD3F372897E8}"/>
                </a:ext>
              </a:extLst>
            </p:cNvPr>
            <p:cNvSpPr txBox="1"/>
            <p:nvPr/>
          </p:nvSpPr>
          <p:spPr>
            <a:xfrm>
              <a:off x="5020961" y="1008759"/>
              <a:ext cx="3634487" cy="347499"/>
            </a:xfrm>
            <a:prstGeom prst="rect">
              <a:avLst/>
            </a:prstGeom>
            <a:noFill/>
            <a:ln>
              <a:solidFill>
                <a:srgbClr val="7030A0"/>
              </a:solidFill>
            </a:ln>
          </p:spPr>
          <p:txBody>
            <a:bodyPr wrap="square">
              <a:spAutoFit/>
            </a:bodyPr>
            <a:lstStyle/>
            <a:p>
              <a:pPr>
                <a:lnSpc>
                  <a:spcPts val="3200"/>
                </a:lnSpc>
              </a:pPr>
              <a:r>
                <a:rPr lang="en-US" sz="1867" b="1" dirty="0">
                  <a:solidFill>
                    <a:srgbClr val="7030A0"/>
                  </a:solidFill>
                  <a:latin typeface="Amazon Ember"/>
                </a:rPr>
                <a:t>The 15 Commitments of Conscious Leadership</a:t>
              </a:r>
            </a:p>
          </p:txBody>
        </p:sp>
      </p:grpSp>
    </p:spTree>
    <p:extLst>
      <p:ext uri="{BB962C8B-B14F-4D97-AF65-F5344CB8AC3E}">
        <p14:creationId xmlns:p14="http://schemas.microsoft.com/office/powerpoint/2010/main" val="311011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C816E-3A0C-13E5-AA61-0CB0B1315357}"/>
            </a:ext>
          </a:extLst>
        </p:cNvPr>
        <p:cNvGrpSpPr/>
        <p:nvPr/>
      </p:nvGrpSpPr>
      <p:grpSpPr>
        <a:xfrm>
          <a:off x="0" y="0"/>
          <a:ext cx="0" cy="0"/>
          <a:chOff x="0" y="0"/>
          <a:chExt cx="0" cy="0"/>
        </a:xfrm>
      </p:grpSpPr>
      <p:graphicFrame>
        <p:nvGraphicFramePr>
          <p:cNvPr id="48" name="Diagram 47">
            <a:extLst>
              <a:ext uri="{FF2B5EF4-FFF2-40B4-BE49-F238E27FC236}">
                <a16:creationId xmlns:a16="http://schemas.microsoft.com/office/drawing/2014/main" id="{520F75DF-63B4-C8CB-DE62-6CFDFF0483F1}"/>
              </a:ext>
            </a:extLst>
          </p:cNvPr>
          <p:cNvGraphicFramePr/>
          <p:nvPr>
            <p:extLst>
              <p:ext uri="{D42A27DB-BD31-4B8C-83A1-F6EECF244321}">
                <p14:modId xmlns:p14="http://schemas.microsoft.com/office/powerpoint/2010/main" val="1784678066"/>
              </p:ext>
            </p:extLst>
          </p:nvPr>
        </p:nvGraphicFramePr>
        <p:xfrm>
          <a:off x="2856656" y="1614026"/>
          <a:ext cx="6596545" cy="4574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hape 0">
            <a:extLst>
              <a:ext uri="{FF2B5EF4-FFF2-40B4-BE49-F238E27FC236}">
                <a16:creationId xmlns:a16="http://schemas.microsoft.com/office/drawing/2014/main" id="{7A76BAA3-3762-7BC3-690E-5858EE329847}"/>
              </a:ext>
            </a:extLst>
          </p:cNvPr>
          <p:cNvSpPr/>
          <p:nvPr/>
        </p:nvSpPr>
        <p:spPr>
          <a:xfrm>
            <a:off x="0" y="0"/>
            <a:ext cx="12192000" cy="1280160"/>
          </a:xfrm>
          <a:prstGeom prst="rect">
            <a:avLst/>
          </a:prstGeom>
          <a:solidFill>
            <a:srgbClr val="5B4A8A"/>
          </a:solidFill>
          <a:ln w="12700">
            <a:solidFill>
              <a:srgbClr val="5B4A8A"/>
            </a:solidFill>
            <a:prstDash val="solid"/>
          </a:ln>
        </p:spPr>
        <p:txBody>
          <a:bodyPr/>
          <a:lstStyle/>
          <a:p>
            <a:endParaRPr lang="en-US" sz="2400"/>
          </a:p>
        </p:txBody>
      </p:sp>
      <p:sp>
        <p:nvSpPr>
          <p:cNvPr id="3" name="Shape 1">
            <a:extLst>
              <a:ext uri="{FF2B5EF4-FFF2-40B4-BE49-F238E27FC236}">
                <a16:creationId xmlns:a16="http://schemas.microsoft.com/office/drawing/2014/main" id="{0A9E35CD-5573-4CC6-69F5-BB475356F669}"/>
              </a:ext>
            </a:extLst>
          </p:cNvPr>
          <p:cNvSpPr/>
          <p:nvPr/>
        </p:nvSpPr>
        <p:spPr>
          <a:xfrm>
            <a:off x="0" y="0"/>
            <a:ext cx="170688" cy="6858000"/>
          </a:xfrm>
          <a:prstGeom prst="rect">
            <a:avLst/>
          </a:prstGeom>
          <a:solidFill>
            <a:srgbClr val="D4A843"/>
          </a:solidFill>
          <a:ln w="12700">
            <a:solidFill>
              <a:srgbClr val="D4A843"/>
            </a:solidFill>
            <a:prstDash val="solid"/>
          </a:ln>
        </p:spPr>
        <p:txBody>
          <a:bodyPr/>
          <a:lstStyle/>
          <a:p>
            <a:endParaRPr lang="en-US" sz="2400"/>
          </a:p>
        </p:txBody>
      </p:sp>
      <p:sp>
        <p:nvSpPr>
          <p:cNvPr id="4" name="Text 2">
            <a:extLst>
              <a:ext uri="{FF2B5EF4-FFF2-40B4-BE49-F238E27FC236}">
                <a16:creationId xmlns:a16="http://schemas.microsoft.com/office/drawing/2014/main" id="{94312E7D-6EE5-CDDC-750D-88A9CDDA5432}"/>
              </a:ext>
            </a:extLst>
          </p:cNvPr>
          <p:cNvSpPr/>
          <p:nvPr/>
        </p:nvSpPr>
        <p:spPr>
          <a:xfrm>
            <a:off x="463296" y="121920"/>
            <a:ext cx="11338560" cy="1036320"/>
          </a:xfrm>
          <a:prstGeom prst="rect">
            <a:avLst/>
          </a:prstGeom>
          <a:noFill/>
          <a:ln/>
        </p:spPr>
        <p:txBody>
          <a:bodyPr wrap="square" lIns="0" tIns="0" rIns="0" bIns="0" rtlCol="0" anchor="ctr"/>
          <a:lstStyle/>
          <a:p>
            <a:r>
              <a:rPr lang="en-US" sz="3733" b="1" dirty="0">
                <a:solidFill>
                  <a:srgbClr val="FFFFFF"/>
                </a:solidFill>
                <a:latin typeface="Georgia" pitchFamily="34" charset="0"/>
                <a:ea typeface="Georgia" pitchFamily="34" charset="-122"/>
                <a:cs typeface="Georgia" pitchFamily="34" charset="-120"/>
              </a:rPr>
              <a:t>The Conscious Leadership Framework</a:t>
            </a:r>
            <a:endParaRPr lang="en-US" sz="3733" dirty="0"/>
          </a:p>
        </p:txBody>
      </p:sp>
      <p:sp>
        <p:nvSpPr>
          <p:cNvPr id="45" name="Shape 43">
            <a:extLst>
              <a:ext uri="{FF2B5EF4-FFF2-40B4-BE49-F238E27FC236}">
                <a16:creationId xmlns:a16="http://schemas.microsoft.com/office/drawing/2014/main" id="{55987555-63E4-F427-3F4D-F62ED80EBAF3}"/>
              </a:ext>
            </a:extLst>
          </p:cNvPr>
          <p:cNvSpPr/>
          <p:nvPr/>
        </p:nvSpPr>
        <p:spPr>
          <a:xfrm>
            <a:off x="0" y="6522720"/>
            <a:ext cx="12192000" cy="335280"/>
          </a:xfrm>
          <a:prstGeom prst="rect">
            <a:avLst/>
          </a:prstGeom>
          <a:solidFill>
            <a:srgbClr val="D4A843"/>
          </a:solidFill>
          <a:ln w="12700">
            <a:solidFill>
              <a:srgbClr val="D4A843"/>
            </a:solidFill>
            <a:prstDash val="solid"/>
          </a:ln>
        </p:spPr>
        <p:txBody>
          <a:bodyPr/>
          <a:lstStyle/>
          <a:p>
            <a:endParaRPr lang="en-US" sz="2400"/>
          </a:p>
        </p:txBody>
      </p:sp>
      <p:sp>
        <p:nvSpPr>
          <p:cNvPr id="46" name="Text 44">
            <a:extLst>
              <a:ext uri="{FF2B5EF4-FFF2-40B4-BE49-F238E27FC236}">
                <a16:creationId xmlns:a16="http://schemas.microsoft.com/office/drawing/2014/main" id="{0D239FB2-84A8-505A-0B2D-35933F8B7B57}"/>
              </a:ext>
            </a:extLst>
          </p:cNvPr>
          <p:cNvSpPr/>
          <p:nvPr/>
        </p:nvSpPr>
        <p:spPr>
          <a:xfrm>
            <a:off x="365760" y="6534912"/>
            <a:ext cx="11460480" cy="304800"/>
          </a:xfrm>
          <a:prstGeom prst="rect">
            <a:avLst/>
          </a:prstGeom>
          <a:noFill/>
          <a:ln/>
        </p:spPr>
        <p:txBody>
          <a:bodyPr wrap="square" lIns="0" tIns="0" rIns="0" bIns="0" rtlCol="0" anchor="ctr"/>
          <a:lstStyle/>
          <a:p>
            <a:pPr algn="ctr"/>
            <a:r>
              <a:rPr lang="en-US" sz="1333" i="1" dirty="0">
                <a:solidFill>
                  <a:srgbClr val="0D2B45"/>
                </a:solidFill>
                <a:latin typeface="Calibri" pitchFamily="34" charset="0"/>
                <a:ea typeface="Calibri" pitchFamily="34" charset="-122"/>
                <a:cs typeface="Calibri" pitchFamily="34" charset="-120"/>
              </a:rPr>
              <a:t>Dethmer, Chapman &amp; Klemp — The 15 Commitments of Conscious Leadership</a:t>
            </a:r>
            <a:endParaRPr lang="en-US" sz="1333" dirty="0"/>
          </a:p>
        </p:txBody>
      </p:sp>
      <p:cxnSp>
        <p:nvCxnSpPr>
          <p:cNvPr id="52" name="Straight Connector 51">
            <a:extLst>
              <a:ext uri="{FF2B5EF4-FFF2-40B4-BE49-F238E27FC236}">
                <a16:creationId xmlns:a16="http://schemas.microsoft.com/office/drawing/2014/main" id="{645FA919-2E91-A5A4-ED4F-95FDC45CAFA8}"/>
              </a:ext>
            </a:extLst>
          </p:cNvPr>
          <p:cNvCxnSpPr>
            <a:cxnSpLocks/>
          </p:cNvCxnSpPr>
          <p:nvPr/>
        </p:nvCxnSpPr>
        <p:spPr>
          <a:xfrm>
            <a:off x="2704592" y="3901440"/>
            <a:ext cx="695350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F7F5718-3B36-9DCB-07A1-9BE32AE13C91}"/>
              </a:ext>
            </a:extLst>
          </p:cNvPr>
          <p:cNvSpPr/>
          <p:nvPr/>
        </p:nvSpPr>
        <p:spPr>
          <a:xfrm>
            <a:off x="8244451" y="3155464"/>
            <a:ext cx="1413645" cy="658128"/>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Above the Line</a:t>
            </a:r>
          </a:p>
        </p:txBody>
      </p:sp>
      <p:sp>
        <p:nvSpPr>
          <p:cNvPr id="57" name="Rectangle 56">
            <a:extLst>
              <a:ext uri="{FF2B5EF4-FFF2-40B4-BE49-F238E27FC236}">
                <a16:creationId xmlns:a16="http://schemas.microsoft.com/office/drawing/2014/main" id="{034F624A-5B5A-10F6-40B1-75F123358691}"/>
              </a:ext>
            </a:extLst>
          </p:cNvPr>
          <p:cNvSpPr/>
          <p:nvPr/>
        </p:nvSpPr>
        <p:spPr>
          <a:xfrm>
            <a:off x="2704593" y="3995673"/>
            <a:ext cx="1360812" cy="658128"/>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Below the Line</a:t>
            </a:r>
          </a:p>
        </p:txBody>
      </p:sp>
      <p:pic>
        <p:nvPicPr>
          <p:cNvPr id="5" name="Picture 2" descr="The 15 Commitments of Conscious Leadership: A New Paradigm for Sustainable Success">
            <a:extLst>
              <a:ext uri="{FF2B5EF4-FFF2-40B4-BE49-F238E27FC236}">
                <a16:creationId xmlns:a16="http://schemas.microsoft.com/office/drawing/2014/main" id="{7F30529F-A944-A595-E93A-0A1E33BC0A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7705" y="0"/>
            <a:ext cx="1384295" cy="21378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7AAF8AB-8F0D-F6B6-FF11-82C321DA9E40}"/>
              </a:ext>
            </a:extLst>
          </p:cNvPr>
          <p:cNvPicPr>
            <a:picLocks noChangeAspect="1"/>
          </p:cNvPicPr>
          <p:nvPr/>
        </p:nvPicPr>
        <p:blipFill>
          <a:blip r:embed="rId9"/>
          <a:stretch>
            <a:fillRect/>
          </a:stretch>
        </p:blipFill>
        <p:spPr>
          <a:xfrm>
            <a:off x="7303869" y="4932652"/>
            <a:ext cx="1579001" cy="804742"/>
          </a:xfrm>
          <a:prstGeom prst="rect">
            <a:avLst/>
          </a:prstGeom>
        </p:spPr>
      </p:pic>
      <p:pic>
        <p:nvPicPr>
          <p:cNvPr id="7" name="Picture 6">
            <a:extLst>
              <a:ext uri="{FF2B5EF4-FFF2-40B4-BE49-F238E27FC236}">
                <a16:creationId xmlns:a16="http://schemas.microsoft.com/office/drawing/2014/main" id="{67A618C7-BA32-EE91-24AA-99739F12B633}"/>
              </a:ext>
            </a:extLst>
          </p:cNvPr>
          <p:cNvPicPr>
            <a:picLocks noChangeAspect="1"/>
          </p:cNvPicPr>
          <p:nvPr/>
        </p:nvPicPr>
        <p:blipFill>
          <a:blip r:embed="rId9"/>
          <a:stretch>
            <a:fillRect/>
          </a:stretch>
        </p:blipFill>
        <p:spPr>
          <a:xfrm>
            <a:off x="3038900" y="4932652"/>
            <a:ext cx="1579001" cy="804742"/>
          </a:xfrm>
          <a:prstGeom prst="rect">
            <a:avLst/>
          </a:prstGeom>
        </p:spPr>
      </p:pic>
      <p:pic>
        <p:nvPicPr>
          <p:cNvPr id="8" name="Picture 7">
            <a:extLst>
              <a:ext uri="{FF2B5EF4-FFF2-40B4-BE49-F238E27FC236}">
                <a16:creationId xmlns:a16="http://schemas.microsoft.com/office/drawing/2014/main" id="{6DD67DD4-FB6A-625C-EC39-573E1C81A0C2}"/>
              </a:ext>
            </a:extLst>
          </p:cNvPr>
          <p:cNvPicPr>
            <a:picLocks noChangeAspect="1"/>
          </p:cNvPicPr>
          <p:nvPr/>
        </p:nvPicPr>
        <p:blipFill>
          <a:blip r:embed="rId9"/>
          <a:stretch>
            <a:fillRect/>
          </a:stretch>
        </p:blipFill>
        <p:spPr>
          <a:xfrm>
            <a:off x="3120695" y="1393394"/>
            <a:ext cx="1579001" cy="804742"/>
          </a:xfrm>
          <a:prstGeom prst="rect">
            <a:avLst/>
          </a:prstGeom>
        </p:spPr>
      </p:pic>
      <p:pic>
        <p:nvPicPr>
          <p:cNvPr id="9" name="Picture 8">
            <a:extLst>
              <a:ext uri="{FF2B5EF4-FFF2-40B4-BE49-F238E27FC236}">
                <a16:creationId xmlns:a16="http://schemas.microsoft.com/office/drawing/2014/main" id="{AE27647B-3D55-7791-EC38-868586F8DA74}"/>
              </a:ext>
            </a:extLst>
          </p:cNvPr>
          <p:cNvPicPr>
            <a:picLocks noChangeAspect="1"/>
          </p:cNvPicPr>
          <p:nvPr/>
        </p:nvPicPr>
        <p:blipFill>
          <a:blip r:embed="rId9"/>
          <a:stretch>
            <a:fillRect/>
          </a:stretch>
        </p:blipFill>
        <p:spPr>
          <a:xfrm>
            <a:off x="7236648" y="1432746"/>
            <a:ext cx="1579001" cy="804742"/>
          </a:xfrm>
          <a:prstGeom prst="rect">
            <a:avLst/>
          </a:prstGeom>
        </p:spPr>
      </p:pic>
      <p:sp>
        <p:nvSpPr>
          <p:cNvPr id="12" name="TextBox 11">
            <a:extLst>
              <a:ext uri="{FF2B5EF4-FFF2-40B4-BE49-F238E27FC236}">
                <a16:creationId xmlns:a16="http://schemas.microsoft.com/office/drawing/2014/main" id="{F01D510F-31ED-6236-2684-8721367258E4}"/>
              </a:ext>
            </a:extLst>
          </p:cNvPr>
          <p:cNvSpPr txBox="1"/>
          <p:nvPr/>
        </p:nvSpPr>
        <p:spPr>
          <a:xfrm>
            <a:off x="9153100" y="4912444"/>
            <a:ext cx="2777101" cy="1169551"/>
          </a:xfrm>
          <a:prstGeom prst="rect">
            <a:avLst/>
          </a:prstGeom>
          <a:noFill/>
        </p:spPr>
        <p:txBody>
          <a:bodyPr wrap="square">
            <a:spAutoFit/>
          </a:bodyPr>
          <a:lstStyle/>
          <a:p>
            <a:r>
              <a:rPr lang="en-US" sz="1400" dirty="0"/>
              <a:t>From the authors’ perspective, 95% of all leaders (and people) spend 98% of their time in that state….the cause of my conditions is outside of me.</a:t>
            </a:r>
          </a:p>
        </p:txBody>
      </p:sp>
      <p:sp>
        <p:nvSpPr>
          <p:cNvPr id="13" name="TextBox 12">
            <a:extLst>
              <a:ext uri="{FF2B5EF4-FFF2-40B4-BE49-F238E27FC236}">
                <a16:creationId xmlns:a16="http://schemas.microsoft.com/office/drawing/2014/main" id="{A69E688B-DA3B-DFA9-32A4-B063479EFC1B}"/>
              </a:ext>
            </a:extLst>
          </p:cNvPr>
          <p:cNvSpPr txBox="1"/>
          <p:nvPr/>
        </p:nvSpPr>
        <p:spPr>
          <a:xfrm>
            <a:off x="379656" y="4828101"/>
            <a:ext cx="2777101" cy="1384995"/>
          </a:xfrm>
          <a:prstGeom prst="rect">
            <a:avLst/>
          </a:prstGeom>
          <a:noFill/>
        </p:spPr>
        <p:txBody>
          <a:bodyPr wrap="square">
            <a:spAutoFit/>
          </a:bodyPr>
          <a:lstStyle/>
          <a:p>
            <a:r>
              <a:rPr lang="en-US" sz="1400" dirty="0"/>
              <a:t>Instead of asking “Why is this happening to me?” The By Me leader asks questions like, “What can I learn from this?” “How am I creating this and keeping this going?”</a:t>
            </a:r>
          </a:p>
        </p:txBody>
      </p:sp>
      <p:sp>
        <p:nvSpPr>
          <p:cNvPr id="14" name="TextBox 13">
            <a:extLst>
              <a:ext uri="{FF2B5EF4-FFF2-40B4-BE49-F238E27FC236}">
                <a16:creationId xmlns:a16="http://schemas.microsoft.com/office/drawing/2014/main" id="{A507F2C3-DA44-49DE-A63D-4A1C83A967EA}"/>
              </a:ext>
            </a:extLst>
          </p:cNvPr>
          <p:cNvSpPr txBox="1"/>
          <p:nvPr/>
        </p:nvSpPr>
        <p:spPr>
          <a:xfrm>
            <a:off x="379656" y="1496650"/>
            <a:ext cx="2777101" cy="1815882"/>
          </a:xfrm>
          <a:prstGeom prst="rect">
            <a:avLst/>
          </a:prstGeom>
          <a:noFill/>
        </p:spPr>
        <p:txBody>
          <a:bodyPr wrap="square">
            <a:spAutoFit/>
          </a:bodyPr>
          <a:lstStyle/>
          <a:p>
            <a:r>
              <a:rPr lang="en-US" sz="1400" dirty="0"/>
              <a:t>The letting go of control—or more specifically, letting go of wanting to be in control of people, things, and circumstances we were never meant to be in control of and have never really been in control of—is powerful and often chaotic.</a:t>
            </a:r>
          </a:p>
        </p:txBody>
      </p:sp>
      <p:sp>
        <p:nvSpPr>
          <p:cNvPr id="15" name="TextBox 14">
            <a:extLst>
              <a:ext uri="{FF2B5EF4-FFF2-40B4-BE49-F238E27FC236}">
                <a16:creationId xmlns:a16="http://schemas.microsoft.com/office/drawing/2014/main" id="{7EE90867-605D-C5B5-7F8A-C62D9509564E}"/>
              </a:ext>
            </a:extLst>
          </p:cNvPr>
          <p:cNvSpPr txBox="1"/>
          <p:nvPr/>
        </p:nvSpPr>
        <p:spPr>
          <a:xfrm>
            <a:off x="9213052" y="1876190"/>
            <a:ext cx="2777101" cy="954107"/>
          </a:xfrm>
          <a:prstGeom prst="rect">
            <a:avLst/>
          </a:prstGeom>
          <a:noFill/>
        </p:spPr>
        <p:txBody>
          <a:bodyPr wrap="square">
            <a:spAutoFit/>
          </a:bodyPr>
          <a:lstStyle/>
          <a:p>
            <a:r>
              <a:rPr lang="en-US" sz="1400" dirty="0"/>
              <a:t>As Me consciousness has two aspects. The first is oneness. The second aspect of As Me is the absence of a personal “me.”</a:t>
            </a:r>
          </a:p>
        </p:txBody>
      </p:sp>
      <p:sp>
        <p:nvSpPr>
          <p:cNvPr id="17" name="TextBox 16">
            <a:extLst>
              <a:ext uri="{FF2B5EF4-FFF2-40B4-BE49-F238E27FC236}">
                <a16:creationId xmlns:a16="http://schemas.microsoft.com/office/drawing/2014/main" id="{36329DB1-4F98-643E-A8D1-45C38E4C1AB7}"/>
              </a:ext>
            </a:extLst>
          </p:cNvPr>
          <p:cNvSpPr txBox="1"/>
          <p:nvPr/>
        </p:nvSpPr>
        <p:spPr>
          <a:xfrm>
            <a:off x="617590" y="3915137"/>
            <a:ext cx="2087002" cy="738664"/>
          </a:xfrm>
          <a:prstGeom prst="rect">
            <a:avLst/>
          </a:prstGeom>
          <a:noFill/>
        </p:spPr>
        <p:txBody>
          <a:bodyPr wrap="square">
            <a:spAutoFit/>
          </a:bodyPr>
          <a:lstStyle/>
          <a:p>
            <a:r>
              <a:rPr lang="en-US" sz="1400" dirty="0"/>
              <a:t>When a leader is below the line, they are closed and defensive</a:t>
            </a:r>
          </a:p>
        </p:txBody>
      </p:sp>
      <p:sp>
        <p:nvSpPr>
          <p:cNvPr id="18" name="TextBox 17">
            <a:extLst>
              <a:ext uri="{FF2B5EF4-FFF2-40B4-BE49-F238E27FC236}">
                <a16:creationId xmlns:a16="http://schemas.microsoft.com/office/drawing/2014/main" id="{C34EF081-21D2-9065-DF04-C68D7D4869BB}"/>
              </a:ext>
            </a:extLst>
          </p:cNvPr>
          <p:cNvSpPr txBox="1"/>
          <p:nvPr/>
        </p:nvSpPr>
        <p:spPr>
          <a:xfrm>
            <a:off x="9658096" y="3148809"/>
            <a:ext cx="2087002" cy="738664"/>
          </a:xfrm>
          <a:prstGeom prst="rect">
            <a:avLst/>
          </a:prstGeom>
          <a:noFill/>
        </p:spPr>
        <p:txBody>
          <a:bodyPr wrap="square">
            <a:spAutoFit/>
          </a:bodyPr>
          <a:lstStyle/>
          <a:p>
            <a:r>
              <a:rPr lang="en-US" sz="1400" dirty="0"/>
              <a:t>When a leader is above the line, they are open and curious</a:t>
            </a:r>
          </a:p>
        </p:txBody>
      </p:sp>
    </p:spTree>
    <p:extLst>
      <p:ext uri="{BB962C8B-B14F-4D97-AF65-F5344CB8AC3E}">
        <p14:creationId xmlns:p14="http://schemas.microsoft.com/office/powerpoint/2010/main" val="16987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dissolve">
                                      <p:cBhvr>
                                        <p:cTn id="20" dur="500"/>
                                        <p:tgtEl>
                                          <p:spTgt spid="5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tgtEl>
                                          <p:spTgt spid="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ssolv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P spid="12" grpId="0"/>
      <p:bldP spid="13" grpId="0"/>
      <p:bldP spid="14" grpId="0"/>
      <p:bldP spid="15"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C89E29AE-1A6E-5841-8782-C14F71D7CD3B}"/>
              </a:ext>
            </a:extLst>
          </p:cNvPr>
          <p:cNvSpPr>
            <a:spLocks noGrp="1"/>
          </p:cNvSpPr>
          <p:nvPr>
            <p:ph type="title"/>
          </p:nvPr>
        </p:nvSpPr>
        <p:spPr>
          <a:xfrm>
            <a:off x="1472607" y="950707"/>
            <a:ext cx="4561369" cy="859716"/>
          </a:xfrm>
        </p:spPr>
        <p:txBody>
          <a:bodyPr vert="horz" lIns="91440" tIns="45720" rIns="91440" bIns="45720" rtlCol="0" anchor="b">
            <a:normAutofit/>
          </a:bodyPr>
          <a:lstStyle/>
          <a:p>
            <a:pPr algn="ctr"/>
            <a:r>
              <a:rPr lang="en-US" sz="3200" kern="1200" dirty="0">
                <a:solidFill>
                  <a:srgbClr val="595959"/>
                </a:solidFill>
                <a:latin typeface="+mj-lt"/>
                <a:ea typeface="+mj-ea"/>
                <a:cs typeface="+mj-cs"/>
              </a:rPr>
              <a:t>Let’s talk about @you…..</a:t>
            </a:r>
          </a:p>
        </p:txBody>
      </p:sp>
      <p:sp>
        <p:nvSpPr>
          <p:cNvPr id="3" name="Content Placeholder 2">
            <a:extLst>
              <a:ext uri="{FF2B5EF4-FFF2-40B4-BE49-F238E27FC236}">
                <a16:creationId xmlns:a16="http://schemas.microsoft.com/office/drawing/2014/main" id="{5841C74D-9A3D-E04E-AEC6-A593C5F343F7}"/>
              </a:ext>
            </a:extLst>
          </p:cNvPr>
          <p:cNvSpPr>
            <a:spLocks noGrp="1"/>
          </p:cNvSpPr>
          <p:nvPr>
            <p:ph idx="4294967295"/>
          </p:nvPr>
        </p:nvSpPr>
        <p:spPr>
          <a:xfrm>
            <a:off x="1274699" y="2012910"/>
            <a:ext cx="6094902" cy="1046054"/>
          </a:xfrm>
        </p:spPr>
        <p:txBody>
          <a:bodyPr vert="horz" lIns="91440" tIns="45720" rIns="91440" bIns="45720" rtlCol="0" anchor="t">
            <a:normAutofit/>
          </a:bodyPr>
          <a:lstStyle/>
          <a:p>
            <a:pPr marL="0" indent="0" algn="ctr">
              <a:buNone/>
            </a:pPr>
            <a:r>
              <a:rPr lang="en-US" kern="1200" dirty="0">
                <a:solidFill>
                  <a:srgbClr val="595959"/>
                </a:solidFill>
                <a:latin typeface="+mn-lt"/>
                <a:ea typeface="+mn-ea"/>
                <a:cs typeface="+mn-cs"/>
              </a:rPr>
              <a:t>What are your expectations and what do you hope to gain from this session?</a:t>
            </a:r>
          </a:p>
        </p:txBody>
      </p:sp>
      <p:pic>
        <p:nvPicPr>
          <p:cNvPr id="5" name="Picture 4">
            <a:extLst>
              <a:ext uri="{FF2B5EF4-FFF2-40B4-BE49-F238E27FC236}">
                <a16:creationId xmlns:a16="http://schemas.microsoft.com/office/drawing/2014/main" id="{568D157E-1633-43A1-A877-6D799563C7A6}"/>
              </a:ext>
            </a:extLst>
          </p:cNvPr>
          <p:cNvPicPr>
            <a:picLocks noChangeAspect="1"/>
          </p:cNvPicPr>
          <p:nvPr/>
        </p:nvPicPr>
        <p:blipFill>
          <a:blip r:embed="rId2"/>
          <a:stretch>
            <a:fillRect/>
          </a:stretch>
        </p:blipFill>
        <p:spPr>
          <a:xfrm>
            <a:off x="7712501" y="1810423"/>
            <a:ext cx="3006891" cy="3006891"/>
          </a:xfrm>
          <a:prstGeom prst="rect">
            <a:avLst/>
          </a:prstGeom>
        </p:spPr>
      </p:pic>
      <p:sp>
        <p:nvSpPr>
          <p:cNvPr id="4" name="Content Placeholder 2">
            <a:extLst>
              <a:ext uri="{FF2B5EF4-FFF2-40B4-BE49-F238E27FC236}">
                <a16:creationId xmlns:a16="http://schemas.microsoft.com/office/drawing/2014/main" id="{E9AEA4B6-63EC-6C7D-2150-EBA26B8B74BF}"/>
              </a:ext>
            </a:extLst>
          </p:cNvPr>
          <p:cNvSpPr txBox="1">
            <a:spLocks/>
          </p:cNvSpPr>
          <p:nvPr/>
        </p:nvSpPr>
        <p:spPr>
          <a:xfrm>
            <a:off x="1472607" y="3059065"/>
            <a:ext cx="5730760" cy="9077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00000"/>
                </a:solidFill>
              </a:rPr>
              <a:t>What has your experience been re: “</a:t>
            </a:r>
            <a:r>
              <a:rPr lang="en-US" u="sng" dirty="0">
                <a:solidFill>
                  <a:srgbClr val="C00000"/>
                </a:solidFill>
              </a:rPr>
              <a:t>defining moments</a:t>
            </a:r>
            <a:r>
              <a:rPr lang="en-US" dirty="0">
                <a:solidFill>
                  <a:srgbClr val="C00000"/>
                </a:solidFill>
              </a:rPr>
              <a:t>”?  </a:t>
            </a:r>
          </a:p>
        </p:txBody>
      </p:sp>
      <p:sp>
        <p:nvSpPr>
          <p:cNvPr id="7" name="TextBox 6">
            <a:extLst>
              <a:ext uri="{FF2B5EF4-FFF2-40B4-BE49-F238E27FC236}">
                <a16:creationId xmlns:a16="http://schemas.microsoft.com/office/drawing/2014/main" id="{38D41E5B-B503-625E-52ED-6CDFB921CDFF}"/>
              </a:ext>
            </a:extLst>
          </p:cNvPr>
          <p:cNvSpPr txBox="1"/>
          <p:nvPr/>
        </p:nvSpPr>
        <p:spPr>
          <a:xfrm>
            <a:off x="2975090" y="5175046"/>
            <a:ext cx="6094902" cy="954107"/>
          </a:xfrm>
          <a:prstGeom prst="rect">
            <a:avLst/>
          </a:prstGeom>
          <a:noFill/>
        </p:spPr>
        <p:txBody>
          <a:bodyPr wrap="square">
            <a:spAutoFit/>
          </a:bodyPr>
          <a:lstStyle/>
          <a:p>
            <a:r>
              <a:rPr lang="en-US" sz="2800" dirty="0">
                <a:solidFill>
                  <a:srgbClr val="C00000"/>
                </a:solidFill>
              </a:rPr>
              <a:t> ….your stories will help you build your own Leadership Principles list</a:t>
            </a:r>
            <a:endParaRPr lang="en-US" sz="2800" dirty="0"/>
          </a:p>
        </p:txBody>
      </p:sp>
      <p:sp>
        <p:nvSpPr>
          <p:cNvPr id="9" name="TextBox 8">
            <a:extLst>
              <a:ext uri="{FF2B5EF4-FFF2-40B4-BE49-F238E27FC236}">
                <a16:creationId xmlns:a16="http://schemas.microsoft.com/office/drawing/2014/main" id="{5BF92EB7-0F39-ED01-B4EB-4DD3AF754B3B}"/>
              </a:ext>
            </a:extLst>
          </p:cNvPr>
          <p:cNvSpPr txBox="1"/>
          <p:nvPr/>
        </p:nvSpPr>
        <p:spPr>
          <a:xfrm>
            <a:off x="1837023" y="4115385"/>
            <a:ext cx="6094902" cy="954107"/>
          </a:xfrm>
          <a:prstGeom prst="rect">
            <a:avLst/>
          </a:prstGeom>
          <a:noFill/>
        </p:spPr>
        <p:txBody>
          <a:bodyPr wrap="square">
            <a:spAutoFit/>
          </a:bodyPr>
          <a:lstStyle/>
          <a:p>
            <a:pPr marL="0" indent="0">
              <a:buFont typeface="Arial" panose="020B0604020202020204" pitchFamily="34" charset="0"/>
              <a:buNone/>
            </a:pPr>
            <a:r>
              <a:rPr lang="en-US" sz="2800" dirty="0">
                <a:solidFill>
                  <a:srgbClr val="C00000"/>
                </a:solidFill>
              </a:rPr>
              <a:t>Please capture these as I share my own stories….</a:t>
            </a:r>
          </a:p>
        </p:txBody>
      </p:sp>
    </p:spTree>
    <p:extLst>
      <p:ext uri="{BB962C8B-B14F-4D97-AF65-F5344CB8AC3E}">
        <p14:creationId xmlns:p14="http://schemas.microsoft.com/office/powerpoint/2010/main" val="347265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2F7E3-F573-C1F4-8F32-A736C98B4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19870-B5BC-99F9-6F20-F4F366BD0E82}"/>
              </a:ext>
            </a:extLst>
          </p:cNvPr>
          <p:cNvSpPr>
            <a:spLocks noGrp="1"/>
          </p:cNvSpPr>
          <p:nvPr>
            <p:ph type="title"/>
          </p:nvPr>
        </p:nvSpPr>
        <p:spPr>
          <a:xfrm>
            <a:off x="2152650" y="557189"/>
            <a:ext cx="7886700" cy="780747"/>
          </a:xfrm>
        </p:spPr>
        <p:txBody>
          <a:bodyPr>
            <a:normAutofit/>
          </a:bodyPr>
          <a:lstStyle/>
          <a:p>
            <a:pPr algn="ctr"/>
            <a:r>
              <a:rPr lang="en-US" sz="4500" dirty="0">
                <a:latin typeface="Arial" pitchFamily="34" charset="0"/>
                <a:cs typeface="Arial" pitchFamily="34" charset="0"/>
              </a:rPr>
              <a:t>Principle Based Leadership</a:t>
            </a:r>
          </a:p>
        </p:txBody>
      </p:sp>
      <p:sp>
        <p:nvSpPr>
          <p:cNvPr id="3" name="7-Point Star 2">
            <a:extLst>
              <a:ext uri="{FF2B5EF4-FFF2-40B4-BE49-F238E27FC236}">
                <a16:creationId xmlns:a16="http://schemas.microsoft.com/office/drawing/2014/main" id="{36FA9A07-6544-28C4-2C76-B0FD2CA262C2}"/>
              </a:ext>
            </a:extLst>
          </p:cNvPr>
          <p:cNvSpPr/>
          <p:nvPr/>
        </p:nvSpPr>
        <p:spPr>
          <a:xfrm>
            <a:off x="360758" y="2723465"/>
            <a:ext cx="1657350" cy="1317085"/>
          </a:xfrm>
          <a:prstGeom prst="star7">
            <a:avLst/>
          </a:prstGeom>
          <a:solidFill>
            <a:srgbClr val="FFC00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Kind of leader you want to be</a:t>
            </a:r>
          </a:p>
        </p:txBody>
      </p:sp>
      <p:sp>
        <p:nvSpPr>
          <p:cNvPr id="5" name="Vertical Scroll 4">
            <a:extLst>
              <a:ext uri="{FF2B5EF4-FFF2-40B4-BE49-F238E27FC236}">
                <a16:creationId xmlns:a16="http://schemas.microsoft.com/office/drawing/2014/main" id="{B0549393-3C6D-C409-37AB-01317AAD24C5}"/>
              </a:ext>
            </a:extLst>
          </p:cNvPr>
          <p:cNvSpPr/>
          <p:nvPr/>
        </p:nvSpPr>
        <p:spPr>
          <a:xfrm>
            <a:off x="10244521" y="3069000"/>
            <a:ext cx="1657350" cy="971550"/>
          </a:xfrm>
          <a:prstGeom prst="verticalScroll">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What you are willing to commit to as a leader</a:t>
            </a:r>
          </a:p>
        </p:txBody>
      </p:sp>
      <p:sp>
        <p:nvSpPr>
          <p:cNvPr id="6" name="Left Arrow 5">
            <a:extLst>
              <a:ext uri="{FF2B5EF4-FFF2-40B4-BE49-F238E27FC236}">
                <a16:creationId xmlns:a16="http://schemas.microsoft.com/office/drawing/2014/main" id="{A4CBCE70-8F6B-5886-3EAE-64EBCD93E3FD}"/>
              </a:ext>
            </a:extLst>
          </p:cNvPr>
          <p:cNvSpPr/>
          <p:nvPr/>
        </p:nvSpPr>
        <p:spPr>
          <a:xfrm>
            <a:off x="5024896" y="3128208"/>
            <a:ext cx="1905000" cy="533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347663ED-9216-7B89-554A-56031284EE5A}"/>
              </a:ext>
            </a:extLst>
          </p:cNvPr>
          <p:cNvSpPr/>
          <p:nvPr/>
        </p:nvSpPr>
        <p:spPr>
          <a:xfrm rot="10800000">
            <a:off x="5148721" y="3613983"/>
            <a:ext cx="1905000" cy="533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868B3203-4D50-3E29-370F-1BAB575ABAB2}"/>
              </a:ext>
            </a:extLst>
          </p:cNvPr>
          <p:cNvSpPr/>
          <p:nvPr/>
        </p:nvSpPr>
        <p:spPr>
          <a:xfrm>
            <a:off x="2100000" y="2488906"/>
            <a:ext cx="2196000" cy="2196000"/>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9" name="Rectangle 8" descr="Lecturer">
            <a:extLst>
              <a:ext uri="{FF2B5EF4-FFF2-40B4-BE49-F238E27FC236}">
                <a16:creationId xmlns:a16="http://schemas.microsoft.com/office/drawing/2014/main" id="{429FE915-B0FC-07CB-2382-220AFCD19E03}"/>
              </a:ext>
            </a:extLst>
          </p:cNvPr>
          <p:cNvSpPr/>
          <p:nvPr/>
        </p:nvSpPr>
        <p:spPr>
          <a:xfrm>
            <a:off x="2568000" y="2983983"/>
            <a:ext cx="1260000" cy="126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10">
            <a:extLst>
              <a:ext uri="{FF2B5EF4-FFF2-40B4-BE49-F238E27FC236}">
                <a16:creationId xmlns:a16="http://schemas.microsoft.com/office/drawing/2014/main" id="{E7E9CEAF-D6A7-2459-2FFC-D6765EE23E90}"/>
              </a:ext>
            </a:extLst>
          </p:cNvPr>
          <p:cNvSpPr/>
          <p:nvPr/>
        </p:nvSpPr>
        <p:spPr>
          <a:xfrm>
            <a:off x="4296000" y="3069000"/>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Round Diagonal Corner Rectangle 12">
            <a:extLst>
              <a:ext uri="{FF2B5EF4-FFF2-40B4-BE49-F238E27FC236}">
                <a16:creationId xmlns:a16="http://schemas.microsoft.com/office/drawing/2014/main" id="{120A89C8-6827-86DF-CF45-28918DC044FD}"/>
              </a:ext>
            </a:extLst>
          </p:cNvPr>
          <p:cNvSpPr/>
          <p:nvPr/>
        </p:nvSpPr>
        <p:spPr>
          <a:xfrm>
            <a:off x="7767172" y="2488906"/>
            <a:ext cx="2196000" cy="2196000"/>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4" name="Rectangle 13" descr="Head with Gears">
            <a:extLst>
              <a:ext uri="{FF2B5EF4-FFF2-40B4-BE49-F238E27FC236}">
                <a16:creationId xmlns:a16="http://schemas.microsoft.com/office/drawing/2014/main" id="{7282582E-D35C-8BED-6DF3-426FC269B6BB}"/>
              </a:ext>
            </a:extLst>
          </p:cNvPr>
          <p:cNvSpPr/>
          <p:nvPr/>
        </p:nvSpPr>
        <p:spPr>
          <a:xfrm>
            <a:off x="8240267" y="2957434"/>
            <a:ext cx="1260000" cy="126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5" name="Group 14">
            <a:extLst>
              <a:ext uri="{FF2B5EF4-FFF2-40B4-BE49-F238E27FC236}">
                <a16:creationId xmlns:a16="http://schemas.microsoft.com/office/drawing/2014/main" id="{4F9B7061-ABDC-6C68-D22D-35DAEEB0BB6E}"/>
              </a:ext>
            </a:extLst>
          </p:cNvPr>
          <p:cNvGrpSpPr/>
          <p:nvPr/>
        </p:nvGrpSpPr>
        <p:grpSpPr>
          <a:xfrm>
            <a:off x="7107911" y="4955523"/>
            <a:ext cx="3600000" cy="720000"/>
            <a:chOff x="4258350" y="3256272"/>
            <a:chExt cx="3600000" cy="720000"/>
          </a:xfrm>
        </p:grpSpPr>
        <p:sp>
          <p:nvSpPr>
            <p:cNvPr id="16" name="Rectangle 15">
              <a:extLst>
                <a:ext uri="{FF2B5EF4-FFF2-40B4-BE49-F238E27FC236}">
                  <a16:creationId xmlns:a16="http://schemas.microsoft.com/office/drawing/2014/main" id="{A5BB31D4-C506-305C-2E7F-E1BEDF41BD20}"/>
                </a:ext>
              </a:extLst>
            </p:cNvPr>
            <p:cNvSpPr/>
            <p:nvPr/>
          </p:nvSpPr>
          <p:spPr>
            <a:xfrm>
              <a:off x="4258350" y="3256272"/>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87BD7D3D-D749-ABEE-36E2-A7BCFFFDFAA8}"/>
                </a:ext>
              </a:extLst>
            </p:cNvPr>
            <p:cNvSpPr txBox="1"/>
            <p:nvPr/>
          </p:nvSpPr>
          <p:spPr>
            <a:xfrm>
              <a:off x="4258350" y="3256272"/>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dirty="0"/>
                <a:t>leadership principles     /    Conscious Leadership</a:t>
              </a:r>
            </a:p>
          </p:txBody>
        </p:sp>
      </p:grpSp>
      <p:grpSp>
        <p:nvGrpSpPr>
          <p:cNvPr id="20" name="Group 19">
            <a:extLst>
              <a:ext uri="{FF2B5EF4-FFF2-40B4-BE49-F238E27FC236}">
                <a16:creationId xmlns:a16="http://schemas.microsoft.com/office/drawing/2014/main" id="{A952222B-B951-4EE5-8BB8-E76056C6E742}"/>
              </a:ext>
            </a:extLst>
          </p:cNvPr>
          <p:cNvGrpSpPr/>
          <p:nvPr/>
        </p:nvGrpSpPr>
        <p:grpSpPr>
          <a:xfrm>
            <a:off x="1277438" y="4955523"/>
            <a:ext cx="3600000" cy="720000"/>
            <a:chOff x="28349" y="3256272"/>
            <a:chExt cx="3600000" cy="720000"/>
          </a:xfrm>
        </p:grpSpPr>
        <p:sp>
          <p:nvSpPr>
            <p:cNvPr id="21" name="Rectangle 20">
              <a:extLst>
                <a:ext uri="{FF2B5EF4-FFF2-40B4-BE49-F238E27FC236}">
                  <a16:creationId xmlns:a16="http://schemas.microsoft.com/office/drawing/2014/main" id="{424298A9-78A0-42AB-83A6-7E421E7BE0BD}"/>
                </a:ext>
              </a:extLst>
            </p:cNvPr>
            <p:cNvSpPr/>
            <p:nvPr/>
          </p:nvSpPr>
          <p:spPr>
            <a:xfrm>
              <a:off x="28349" y="3256272"/>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4646C5AE-97B9-75CA-3A96-D2CF48DF0DA9}"/>
                </a:ext>
              </a:extLst>
            </p:cNvPr>
            <p:cNvSpPr txBox="1"/>
            <p:nvPr/>
          </p:nvSpPr>
          <p:spPr>
            <a:xfrm>
              <a:off x="28349" y="3256272"/>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dirty="0"/>
                <a:t>principle based leadership</a:t>
              </a:r>
            </a:p>
          </p:txBody>
        </p:sp>
      </p:grpSp>
      <p:pic>
        <p:nvPicPr>
          <p:cNvPr id="4" name="Picture 3" descr="Horton featured in WalletHub's 'Ask The Experts' on children's healthcare">
            <a:extLst>
              <a:ext uri="{FF2B5EF4-FFF2-40B4-BE49-F238E27FC236}">
                <a16:creationId xmlns:a16="http://schemas.microsoft.com/office/drawing/2014/main" id="{CE3A8F46-30AD-D7FF-DB4C-26B4B7794D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9165" y="38176"/>
            <a:ext cx="1599904" cy="23998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EF4E28-7158-258E-3ACF-3D2BEAB0C64C}"/>
              </a:ext>
            </a:extLst>
          </p:cNvPr>
          <p:cNvSpPr txBox="1"/>
          <p:nvPr/>
        </p:nvSpPr>
        <p:spPr>
          <a:xfrm>
            <a:off x="9963172" y="2354133"/>
            <a:ext cx="1995171"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Joe Horton</a:t>
            </a:r>
          </a:p>
        </p:txBody>
      </p:sp>
    </p:spTree>
    <p:extLst>
      <p:ext uri="{BB962C8B-B14F-4D97-AF65-F5344CB8AC3E}">
        <p14:creationId xmlns:p14="http://schemas.microsoft.com/office/powerpoint/2010/main" val="191800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CC597-B0B0-FB75-CF08-0CF7222F1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1E2A4-5DB6-DBBE-D72E-788AC899D5A3}"/>
              </a:ext>
            </a:extLst>
          </p:cNvPr>
          <p:cNvSpPr>
            <a:spLocks noGrp="1"/>
          </p:cNvSpPr>
          <p:nvPr>
            <p:ph type="title"/>
          </p:nvPr>
        </p:nvSpPr>
        <p:spPr>
          <a:xfrm>
            <a:off x="926757" y="56465"/>
            <a:ext cx="3583791" cy="1628970"/>
          </a:xfrm>
        </p:spPr>
        <p:txBody>
          <a:bodyPr anchor="ctr">
            <a:normAutofit/>
          </a:bodyPr>
          <a:lstStyle/>
          <a:p>
            <a:r>
              <a:rPr lang="en-US" sz="3500" dirty="0">
                <a:latin typeface="Arial" pitchFamily="34" charset="0"/>
                <a:cs typeface="Arial" pitchFamily="34" charset="0"/>
              </a:rPr>
              <a:t>Leadership Principles</a:t>
            </a:r>
          </a:p>
        </p:txBody>
      </p:sp>
      <p:sp>
        <p:nvSpPr>
          <p:cNvPr id="3" name="Content Placeholder 2">
            <a:extLst>
              <a:ext uri="{FF2B5EF4-FFF2-40B4-BE49-F238E27FC236}">
                <a16:creationId xmlns:a16="http://schemas.microsoft.com/office/drawing/2014/main" id="{66954DBE-C2C0-1F81-A05F-6F67DAC5E24B}"/>
              </a:ext>
            </a:extLst>
          </p:cNvPr>
          <p:cNvSpPr>
            <a:spLocks noGrp="1"/>
          </p:cNvSpPr>
          <p:nvPr>
            <p:ph idx="1"/>
          </p:nvPr>
        </p:nvSpPr>
        <p:spPr>
          <a:xfrm>
            <a:off x="1021863" y="2405490"/>
            <a:ext cx="4239603" cy="4210705"/>
          </a:xfrm>
        </p:spPr>
        <p:txBody>
          <a:bodyPr anchor="t">
            <a:normAutofit/>
          </a:bodyPr>
          <a:lstStyle/>
          <a:p>
            <a:pPr marL="342900" indent="-342900">
              <a:buFont typeface="+mj-lt"/>
              <a:buAutoNum type="arabicPeriod"/>
            </a:pPr>
            <a:r>
              <a:rPr lang="en-US" sz="2000" dirty="0">
                <a:latin typeface="Arial" pitchFamily="34" charset="0"/>
                <a:cs typeface="Arial" pitchFamily="34" charset="0"/>
              </a:rPr>
              <a:t>Safety</a:t>
            </a:r>
          </a:p>
          <a:p>
            <a:pPr marL="342900" indent="-342900">
              <a:buFont typeface="+mj-lt"/>
              <a:buAutoNum type="arabicPeriod"/>
            </a:pPr>
            <a:r>
              <a:rPr lang="en-US" sz="2000" dirty="0">
                <a:latin typeface="Arial" pitchFamily="34" charset="0"/>
                <a:cs typeface="Arial" pitchFamily="34" charset="0"/>
              </a:rPr>
              <a:t>Bravery</a:t>
            </a:r>
          </a:p>
          <a:p>
            <a:pPr marL="342900" indent="-342900">
              <a:buFont typeface="+mj-lt"/>
              <a:buAutoNum type="arabicPeriod"/>
            </a:pPr>
            <a:r>
              <a:rPr lang="en-US" sz="2000" dirty="0">
                <a:latin typeface="Arial" pitchFamily="34" charset="0"/>
                <a:cs typeface="Arial" pitchFamily="34" charset="0"/>
              </a:rPr>
              <a:t>Curiosity</a:t>
            </a:r>
          </a:p>
          <a:p>
            <a:pPr marL="342900" indent="-342900">
              <a:buFont typeface="+mj-lt"/>
              <a:buAutoNum type="arabicPeriod"/>
            </a:pPr>
            <a:r>
              <a:rPr lang="en-US" sz="2000" dirty="0">
                <a:latin typeface="Arial" pitchFamily="34" charset="0"/>
                <a:cs typeface="Arial" pitchFamily="34" charset="0"/>
              </a:rPr>
              <a:t>Mentor</a:t>
            </a:r>
          </a:p>
          <a:p>
            <a:pPr marL="342900" indent="-342900">
              <a:buFont typeface="+mj-lt"/>
              <a:buAutoNum type="arabicPeriod"/>
            </a:pPr>
            <a:r>
              <a:rPr lang="en-US" sz="2000" dirty="0">
                <a:latin typeface="Arial" pitchFamily="34" charset="0"/>
                <a:cs typeface="Arial" pitchFamily="34" charset="0"/>
              </a:rPr>
              <a:t>Intuition</a:t>
            </a:r>
          </a:p>
          <a:p>
            <a:pPr marL="342900" indent="-342900">
              <a:buFont typeface="+mj-lt"/>
              <a:buAutoNum type="arabicPeriod"/>
            </a:pPr>
            <a:r>
              <a:rPr lang="en-US" sz="2000" dirty="0">
                <a:latin typeface="Arial" pitchFamily="34" charset="0"/>
                <a:cs typeface="Arial" pitchFamily="34" charset="0"/>
              </a:rPr>
              <a:t>Truth telling is mandatory</a:t>
            </a:r>
          </a:p>
          <a:p>
            <a:pPr marL="342900" indent="-342900">
              <a:buFont typeface="+mj-lt"/>
              <a:buAutoNum type="arabicPeriod"/>
            </a:pPr>
            <a:r>
              <a:rPr lang="en-US" sz="2000" dirty="0">
                <a:latin typeface="Arial" pitchFamily="34" charset="0"/>
                <a:cs typeface="Arial" pitchFamily="34" charset="0"/>
              </a:rPr>
              <a:t>Lead with mission</a:t>
            </a:r>
          </a:p>
          <a:p>
            <a:pPr marL="342900" indent="-342900">
              <a:buFont typeface="+mj-lt"/>
              <a:buAutoNum type="arabicPeriod"/>
            </a:pPr>
            <a:r>
              <a:rPr lang="en-US" sz="2000" dirty="0">
                <a:latin typeface="Arial" pitchFamily="34" charset="0"/>
                <a:cs typeface="Arial" pitchFamily="34" charset="0"/>
              </a:rPr>
              <a:t>Values must be lived and upheld</a:t>
            </a:r>
          </a:p>
          <a:p>
            <a:pPr marL="342900" indent="-342900">
              <a:buFont typeface="+mj-lt"/>
              <a:buAutoNum type="arabicPeriod"/>
            </a:pPr>
            <a:r>
              <a:rPr lang="en-US" sz="2000" dirty="0">
                <a:latin typeface="Arial" pitchFamily="34" charset="0"/>
                <a:cs typeface="Arial" pitchFamily="34" charset="0"/>
              </a:rPr>
              <a:t>Carry the vision</a:t>
            </a:r>
          </a:p>
          <a:p>
            <a:pPr marL="342900" indent="-342900">
              <a:buFont typeface="+mj-lt"/>
              <a:buAutoNum type="arabicPeriod"/>
            </a:pPr>
            <a:r>
              <a:rPr lang="en-US" sz="2000" dirty="0">
                <a:latin typeface="Arial" pitchFamily="34" charset="0"/>
                <a:cs typeface="Arial" pitchFamily="34" charset="0"/>
              </a:rPr>
              <a:t>Consistency counts</a:t>
            </a:r>
          </a:p>
        </p:txBody>
      </p:sp>
      <p:sp>
        <p:nvSpPr>
          <p:cNvPr id="7" name="Content Placeholder 2">
            <a:extLst>
              <a:ext uri="{FF2B5EF4-FFF2-40B4-BE49-F238E27FC236}">
                <a16:creationId xmlns:a16="http://schemas.microsoft.com/office/drawing/2014/main" id="{F02F7031-9A7D-E4B6-493B-F79907B75A2E}"/>
              </a:ext>
            </a:extLst>
          </p:cNvPr>
          <p:cNvSpPr txBox="1">
            <a:spLocks/>
          </p:cNvSpPr>
          <p:nvPr/>
        </p:nvSpPr>
        <p:spPr>
          <a:xfrm>
            <a:off x="6317418" y="2405490"/>
            <a:ext cx="5313526" cy="4218836"/>
          </a:xfrm>
          <a:prstGeom prst="rect">
            <a:avLst/>
          </a:prstGeom>
        </p:spPr>
        <p:txBody>
          <a:bodyPr vert="horz" lIns="91440" tIns="45720" rIns="91440" bIns="45720" rtlCol="0" anchor="t">
            <a:normAutofit/>
          </a:bodyPr>
          <a:lstStyle>
            <a:lvl1pPr marL="342900" indent="-342900" defTabSz="914400">
              <a:lnSpc>
                <a:spcPct val="90000"/>
              </a:lnSpc>
              <a:spcBef>
                <a:spcPts val="1000"/>
              </a:spcBef>
              <a:buFont typeface="+mj-lt"/>
              <a:buAutoNum type="arabicPeriod"/>
              <a:defRPr sz="2000">
                <a:latin typeface="Arial" pitchFamily="34" charset="0"/>
                <a:cs typeface="Arial"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buFont typeface="+mj-lt"/>
              <a:buAutoNum type="arabicPeriod" startAt="11"/>
            </a:pPr>
            <a:r>
              <a:rPr lang="en-US" dirty="0"/>
              <a:t>In conflict, take on issues, not people</a:t>
            </a:r>
          </a:p>
          <a:p>
            <a:pPr>
              <a:buFont typeface="+mj-lt"/>
              <a:buAutoNum type="arabicPeriod" startAt="11"/>
            </a:pPr>
            <a:r>
              <a:rPr lang="en-US" dirty="0"/>
              <a:t>Leadership is responsibility not power</a:t>
            </a:r>
          </a:p>
          <a:p>
            <a:pPr>
              <a:buFont typeface="+mj-lt"/>
              <a:buAutoNum type="arabicPeriod" startAt="11"/>
            </a:pPr>
            <a:r>
              <a:rPr lang="en-US" dirty="0"/>
              <a:t>Recognize people</a:t>
            </a:r>
          </a:p>
          <a:p>
            <a:pPr>
              <a:buFont typeface="+mj-lt"/>
              <a:buAutoNum type="arabicPeriod" startAt="11"/>
            </a:pPr>
            <a:r>
              <a:rPr lang="en-US" dirty="0"/>
              <a:t>Balance is an imperative</a:t>
            </a:r>
          </a:p>
          <a:p>
            <a:pPr>
              <a:buFont typeface="+mj-lt"/>
              <a:buAutoNum type="arabicPeriod" startAt="11"/>
            </a:pPr>
            <a:r>
              <a:rPr lang="en-US" dirty="0"/>
              <a:t>Clarity first, then accountability</a:t>
            </a:r>
          </a:p>
          <a:p>
            <a:pPr>
              <a:buFont typeface="+mj-lt"/>
              <a:buAutoNum type="arabicPeriod" startAt="11"/>
            </a:pPr>
            <a:r>
              <a:rPr lang="en-US" dirty="0"/>
              <a:t>Don’t duck</a:t>
            </a:r>
          </a:p>
          <a:p>
            <a:pPr>
              <a:buFont typeface="+mj-lt"/>
              <a:buAutoNum type="arabicPeriod" startAt="11"/>
            </a:pPr>
            <a:r>
              <a:rPr lang="en-US" dirty="0"/>
              <a:t>Be Human</a:t>
            </a:r>
          </a:p>
          <a:p>
            <a:pPr>
              <a:buFont typeface="+mj-lt"/>
              <a:buAutoNum type="arabicPeriod" startAt="11"/>
            </a:pPr>
            <a:r>
              <a:rPr lang="en-US" dirty="0"/>
              <a:t>Never Assume</a:t>
            </a:r>
          </a:p>
          <a:p>
            <a:pPr>
              <a:buFont typeface="+mj-lt"/>
              <a:buAutoNum type="arabicPeriod" startAt="11"/>
            </a:pPr>
            <a:r>
              <a:rPr lang="en-US" dirty="0"/>
              <a:t>Remember the Power of Stories</a:t>
            </a:r>
          </a:p>
        </p:txBody>
      </p:sp>
      <p:pic>
        <p:nvPicPr>
          <p:cNvPr id="2050" name="Picture 2" descr="A group of people on path made up of five sections with an arrow at the end">
            <a:extLst>
              <a:ext uri="{FF2B5EF4-FFF2-40B4-BE49-F238E27FC236}">
                <a16:creationId xmlns:a16="http://schemas.microsoft.com/office/drawing/2014/main" id="{293E5FA9-217E-88C6-56FB-CCE1B7E42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9376" y="241805"/>
            <a:ext cx="3864429" cy="193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07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4579-87BA-408D-FECF-9DD7BB47E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83485-20FC-00D0-791B-1E2E5E5918FE}"/>
              </a:ext>
            </a:extLst>
          </p:cNvPr>
          <p:cNvSpPr>
            <a:spLocks noGrp="1"/>
          </p:cNvSpPr>
          <p:nvPr>
            <p:ph type="title"/>
          </p:nvPr>
        </p:nvSpPr>
        <p:spPr>
          <a:xfrm>
            <a:off x="2152650" y="557189"/>
            <a:ext cx="7886700" cy="1133499"/>
          </a:xfrm>
        </p:spPr>
        <p:txBody>
          <a:bodyPr>
            <a:normAutofit/>
          </a:bodyPr>
          <a:lstStyle/>
          <a:p>
            <a:pPr algn="ctr"/>
            <a:r>
              <a:rPr lang="en-US" sz="4500">
                <a:latin typeface="Arial" pitchFamily="34" charset="0"/>
                <a:cs typeface="Arial" pitchFamily="34" charset="0"/>
              </a:rPr>
              <a:t>Leadership Principles</a:t>
            </a:r>
          </a:p>
        </p:txBody>
      </p:sp>
      <p:sp>
        <p:nvSpPr>
          <p:cNvPr id="3" name="7-Point Star 2">
            <a:extLst>
              <a:ext uri="{FF2B5EF4-FFF2-40B4-BE49-F238E27FC236}">
                <a16:creationId xmlns:a16="http://schemas.microsoft.com/office/drawing/2014/main" id="{1AAD2B9E-B7D9-B8C7-8CF2-067A3D80F82D}"/>
              </a:ext>
            </a:extLst>
          </p:cNvPr>
          <p:cNvSpPr/>
          <p:nvPr/>
        </p:nvSpPr>
        <p:spPr>
          <a:xfrm>
            <a:off x="319159" y="2431859"/>
            <a:ext cx="1657350" cy="1317085"/>
          </a:xfrm>
          <a:prstGeom prst="star7">
            <a:avLst/>
          </a:prstGeom>
          <a:solidFill>
            <a:srgbClr val="FFC00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Kind of leader you want to be</a:t>
            </a:r>
          </a:p>
        </p:txBody>
      </p:sp>
      <p:sp>
        <p:nvSpPr>
          <p:cNvPr id="5" name="Vertical Scroll 4">
            <a:extLst>
              <a:ext uri="{FF2B5EF4-FFF2-40B4-BE49-F238E27FC236}">
                <a16:creationId xmlns:a16="http://schemas.microsoft.com/office/drawing/2014/main" id="{B4A98572-C92E-CC7C-8168-51FE5CD00A15}"/>
              </a:ext>
            </a:extLst>
          </p:cNvPr>
          <p:cNvSpPr/>
          <p:nvPr/>
        </p:nvSpPr>
        <p:spPr>
          <a:xfrm>
            <a:off x="10202922" y="2777394"/>
            <a:ext cx="1657350" cy="971550"/>
          </a:xfrm>
          <a:prstGeom prst="verticalScroll">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What you are willing to commit to as a leader</a:t>
            </a:r>
          </a:p>
        </p:txBody>
      </p:sp>
      <p:sp>
        <p:nvSpPr>
          <p:cNvPr id="6" name="Left Arrow 5">
            <a:extLst>
              <a:ext uri="{FF2B5EF4-FFF2-40B4-BE49-F238E27FC236}">
                <a16:creationId xmlns:a16="http://schemas.microsoft.com/office/drawing/2014/main" id="{29EF193C-4D36-94DE-0869-3D9A82DC4EAD}"/>
              </a:ext>
            </a:extLst>
          </p:cNvPr>
          <p:cNvSpPr/>
          <p:nvPr/>
        </p:nvSpPr>
        <p:spPr>
          <a:xfrm>
            <a:off x="5003032" y="2155853"/>
            <a:ext cx="1905000" cy="533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E8F94F7B-1754-87F4-8CB7-F54651710214}"/>
              </a:ext>
            </a:extLst>
          </p:cNvPr>
          <p:cNvSpPr/>
          <p:nvPr/>
        </p:nvSpPr>
        <p:spPr>
          <a:xfrm rot="10800000">
            <a:off x="5126857" y="2641628"/>
            <a:ext cx="1905000" cy="533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4AE9A3C3-AE7D-2893-EE2A-7BA2DB7C50DC}"/>
              </a:ext>
            </a:extLst>
          </p:cNvPr>
          <p:cNvSpPr/>
          <p:nvPr/>
        </p:nvSpPr>
        <p:spPr>
          <a:xfrm>
            <a:off x="2078136" y="1516551"/>
            <a:ext cx="2196000" cy="2196000"/>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9" name="Rectangle 8" descr="Lecturer">
            <a:extLst>
              <a:ext uri="{FF2B5EF4-FFF2-40B4-BE49-F238E27FC236}">
                <a16:creationId xmlns:a16="http://schemas.microsoft.com/office/drawing/2014/main" id="{607A20AA-C540-B31C-D80F-A0729A350A26}"/>
              </a:ext>
            </a:extLst>
          </p:cNvPr>
          <p:cNvSpPr/>
          <p:nvPr/>
        </p:nvSpPr>
        <p:spPr>
          <a:xfrm>
            <a:off x="2543589" y="1989331"/>
            <a:ext cx="1260000" cy="126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10">
            <a:extLst>
              <a:ext uri="{FF2B5EF4-FFF2-40B4-BE49-F238E27FC236}">
                <a16:creationId xmlns:a16="http://schemas.microsoft.com/office/drawing/2014/main" id="{71B10EC2-AA52-662C-9956-6C04FF50A02F}"/>
              </a:ext>
            </a:extLst>
          </p:cNvPr>
          <p:cNvSpPr/>
          <p:nvPr/>
        </p:nvSpPr>
        <p:spPr>
          <a:xfrm>
            <a:off x="4315735" y="2388251"/>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Round Diagonal Corner Rectangle 12">
            <a:extLst>
              <a:ext uri="{FF2B5EF4-FFF2-40B4-BE49-F238E27FC236}">
                <a16:creationId xmlns:a16="http://schemas.microsoft.com/office/drawing/2014/main" id="{14A76467-D041-FEA4-D084-E9EB709164E9}"/>
              </a:ext>
            </a:extLst>
          </p:cNvPr>
          <p:cNvSpPr/>
          <p:nvPr/>
        </p:nvSpPr>
        <p:spPr>
          <a:xfrm>
            <a:off x="7745308" y="1516551"/>
            <a:ext cx="2196000" cy="2196000"/>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4" name="Rectangle 13" descr="Head with Gears">
            <a:extLst>
              <a:ext uri="{FF2B5EF4-FFF2-40B4-BE49-F238E27FC236}">
                <a16:creationId xmlns:a16="http://schemas.microsoft.com/office/drawing/2014/main" id="{B4A955D1-8974-ADED-98A9-14BA1FA74706}"/>
              </a:ext>
            </a:extLst>
          </p:cNvPr>
          <p:cNvSpPr/>
          <p:nvPr/>
        </p:nvSpPr>
        <p:spPr>
          <a:xfrm>
            <a:off x="8215856" y="1962782"/>
            <a:ext cx="1260000" cy="126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5" name="Group 14">
            <a:extLst>
              <a:ext uri="{FF2B5EF4-FFF2-40B4-BE49-F238E27FC236}">
                <a16:creationId xmlns:a16="http://schemas.microsoft.com/office/drawing/2014/main" id="{8BDCB477-16B8-738B-F5CC-7416204CFF7C}"/>
              </a:ext>
            </a:extLst>
          </p:cNvPr>
          <p:cNvGrpSpPr/>
          <p:nvPr/>
        </p:nvGrpSpPr>
        <p:grpSpPr>
          <a:xfrm>
            <a:off x="7510423" y="3983168"/>
            <a:ext cx="3175623" cy="720000"/>
            <a:chOff x="4258350" y="3256272"/>
            <a:chExt cx="3600000" cy="720000"/>
          </a:xfrm>
        </p:grpSpPr>
        <p:sp>
          <p:nvSpPr>
            <p:cNvPr id="16" name="Rectangle 15">
              <a:extLst>
                <a:ext uri="{FF2B5EF4-FFF2-40B4-BE49-F238E27FC236}">
                  <a16:creationId xmlns:a16="http://schemas.microsoft.com/office/drawing/2014/main" id="{E0F0B67A-B546-39F5-C864-570938F9935A}"/>
                </a:ext>
              </a:extLst>
            </p:cNvPr>
            <p:cNvSpPr/>
            <p:nvPr/>
          </p:nvSpPr>
          <p:spPr>
            <a:xfrm>
              <a:off x="4258350" y="3256272"/>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AC8A87D0-7400-AE2D-415D-83A46341DA88}"/>
                </a:ext>
              </a:extLst>
            </p:cNvPr>
            <p:cNvSpPr txBox="1"/>
            <p:nvPr/>
          </p:nvSpPr>
          <p:spPr>
            <a:xfrm>
              <a:off x="4258350" y="3256272"/>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dirty="0"/>
                <a:t>leadership principles     /    Conscious Leadership</a:t>
              </a:r>
            </a:p>
          </p:txBody>
        </p:sp>
      </p:grpSp>
      <p:grpSp>
        <p:nvGrpSpPr>
          <p:cNvPr id="20" name="Group 19">
            <a:extLst>
              <a:ext uri="{FF2B5EF4-FFF2-40B4-BE49-F238E27FC236}">
                <a16:creationId xmlns:a16="http://schemas.microsoft.com/office/drawing/2014/main" id="{27EB3A1F-C023-2C05-B16D-2D87E3C77C8F}"/>
              </a:ext>
            </a:extLst>
          </p:cNvPr>
          <p:cNvGrpSpPr/>
          <p:nvPr/>
        </p:nvGrpSpPr>
        <p:grpSpPr>
          <a:xfrm>
            <a:off x="1255574" y="3983168"/>
            <a:ext cx="3600000" cy="720000"/>
            <a:chOff x="28349" y="3256272"/>
            <a:chExt cx="3600000" cy="720000"/>
          </a:xfrm>
        </p:grpSpPr>
        <p:sp>
          <p:nvSpPr>
            <p:cNvPr id="21" name="Rectangle 20">
              <a:extLst>
                <a:ext uri="{FF2B5EF4-FFF2-40B4-BE49-F238E27FC236}">
                  <a16:creationId xmlns:a16="http://schemas.microsoft.com/office/drawing/2014/main" id="{B5D52101-1CB5-69C5-2B3C-0C0834CF2965}"/>
                </a:ext>
              </a:extLst>
            </p:cNvPr>
            <p:cNvSpPr/>
            <p:nvPr/>
          </p:nvSpPr>
          <p:spPr>
            <a:xfrm>
              <a:off x="28349" y="3256272"/>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67C65248-E81B-9569-4B9C-4DEF06BC18F5}"/>
                </a:ext>
              </a:extLst>
            </p:cNvPr>
            <p:cNvSpPr txBox="1"/>
            <p:nvPr/>
          </p:nvSpPr>
          <p:spPr>
            <a:xfrm>
              <a:off x="28349" y="3256272"/>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dirty="0"/>
                <a:t>principle based leadership</a:t>
              </a:r>
            </a:p>
          </p:txBody>
        </p:sp>
      </p:grpSp>
      <p:pic>
        <p:nvPicPr>
          <p:cNvPr id="4" name="Picture 4" descr="Should You Always Negotiate Your Salary? - Glassdoor US">
            <a:extLst>
              <a:ext uri="{FF2B5EF4-FFF2-40B4-BE49-F238E27FC236}">
                <a16:creationId xmlns:a16="http://schemas.microsoft.com/office/drawing/2014/main" id="{7877DF5A-6CAB-1DAF-B770-94DA20D7A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062" y="3249331"/>
            <a:ext cx="2931366" cy="19542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7FF3D93-022C-ABE5-ED58-370818E9651A}"/>
              </a:ext>
            </a:extLst>
          </p:cNvPr>
          <p:cNvGrpSpPr/>
          <p:nvPr/>
        </p:nvGrpSpPr>
        <p:grpSpPr>
          <a:xfrm>
            <a:off x="3898065" y="5170568"/>
            <a:ext cx="4114934" cy="1508359"/>
            <a:chOff x="3843984" y="1519770"/>
            <a:chExt cx="4114934" cy="1508359"/>
          </a:xfrm>
        </p:grpSpPr>
        <p:pic>
          <p:nvPicPr>
            <p:cNvPr id="18" name="Picture 2" descr="Sharing Is Caring Share Sticker - Sharing Is Caring Share Give - Discover &amp;  Share GIFs">
              <a:extLst>
                <a:ext uri="{FF2B5EF4-FFF2-40B4-BE49-F238E27FC236}">
                  <a16:creationId xmlns:a16="http://schemas.microsoft.com/office/drawing/2014/main" id="{9F72AFF4-C2A8-EACD-2923-C0E61020C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984" y="1519770"/>
              <a:ext cx="2405833" cy="15083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F01CA80-2D2A-4DB3-8E1B-3DD5BD29C5AB}"/>
                </a:ext>
              </a:extLst>
            </p:cNvPr>
            <p:cNvSpPr/>
            <p:nvPr/>
          </p:nvSpPr>
          <p:spPr>
            <a:xfrm>
              <a:off x="6946548" y="1977765"/>
              <a:ext cx="1012370" cy="793295"/>
            </a:xfrm>
            <a:prstGeom prst="rect">
              <a:avLst/>
            </a:prstGeom>
            <a:solidFill>
              <a:schemeClr val="tx2">
                <a:lumMod val="90000"/>
                <a:lumOff val="10000"/>
              </a:schemeClr>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Your Team</a:t>
              </a:r>
            </a:p>
          </p:txBody>
        </p:sp>
        <p:sp>
          <p:nvSpPr>
            <p:cNvPr id="23" name="Right Arrow 22">
              <a:extLst>
                <a:ext uri="{FF2B5EF4-FFF2-40B4-BE49-F238E27FC236}">
                  <a16:creationId xmlns:a16="http://schemas.microsoft.com/office/drawing/2014/main" id="{D94F7C45-14A4-064E-C1E5-C6F169B4AF65}"/>
                </a:ext>
              </a:extLst>
            </p:cNvPr>
            <p:cNvSpPr/>
            <p:nvPr/>
          </p:nvSpPr>
          <p:spPr>
            <a:xfrm>
              <a:off x="6025616" y="2235121"/>
              <a:ext cx="920932" cy="278582"/>
            </a:xfrm>
            <a:prstGeom prst="rightArrow">
              <a:avLst/>
            </a:prstGeom>
            <a:solidFill>
              <a:schemeClr val="tx2">
                <a:lumMod val="90000"/>
                <a:lumOff val="10000"/>
              </a:schemeClr>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Horton featured in WalletHub's 'Ask The Experts' on children's healthcare">
            <a:extLst>
              <a:ext uri="{FF2B5EF4-FFF2-40B4-BE49-F238E27FC236}">
                <a16:creationId xmlns:a16="http://schemas.microsoft.com/office/drawing/2014/main" id="{574EB485-0883-108B-31A0-2036A81227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1247" y="38176"/>
            <a:ext cx="1387821" cy="208173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18A4FED-D461-098B-FD09-D549FD756438}"/>
              </a:ext>
            </a:extLst>
          </p:cNvPr>
          <p:cNvSpPr txBox="1"/>
          <p:nvPr/>
        </p:nvSpPr>
        <p:spPr>
          <a:xfrm>
            <a:off x="10113864" y="2139462"/>
            <a:ext cx="1995171"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Joe Horton</a:t>
            </a:r>
          </a:p>
        </p:txBody>
      </p:sp>
    </p:spTree>
    <p:extLst>
      <p:ext uri="{BB962C8B-B14F-4D97-AF65-F5344CB8AC3E}">
        <p14:creationId xmlns:p14="http://schemas.microsoft.com/office/powerpoint/2010/main" val="23204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C4833-8FCC-0A49-8C4D-B132E09181DA}"/>
              </a:ext>
            </a:extLst>
          </p:cNvPr>
          <p:cNvSpPr>
            <a:spLocks noGrp="1"/>
          </p:cNvSpPr>
          <p:nvPr>
            <p:ph type="title"/>
          </p:nvPr>
        </p:nvSpPr>
        <p:spPr>
          <a:xfrm>
            <a:off x="838200" y="365125"/>
            <a:ext cx="10515600" cy="558921"/>
          </a:xfrm>
        </p:spPr>
        <p:txBody>
          <a:bodyPr>
            <a:normAutofit fontScale="90000"/>
          </a:bodyPr>
          <a:lstStyle/>
          <a:p>
            <a:r>
              <a:rPr lang="en-US" dirty="0"/>
              <a:t>1. Safety</a:t>
            </a:r>
          </a:p>
        </p:txBody>
      </p:sp>
      <p:pic>
        <p:nvPicPr>
          <p:cNvPr id="1026" name="Picture 2">
            <a:extLst>
              <a:ext uri="{FF2B5EF4-FFF2-40B4-BE49-F238E27FC236}">
                <a16:creationId xmlns:a16="http://schemas.microsoft.com/office/drawing/2014/main" id="{B8A00E49-9010-4BB8-A8AC-4BE61CE93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37" y="1603425"/>
            <a:ext cx="3413032" cy="47180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1643037-9B4F-47BB-B472-2F73A1717398}"/>
              </a:ext>
            </a:extLst>
          </p:cNvPr>
          <p:cNvPicPr>
            <a:picLocks noChangeAspect="1"/>
          </p:cNvPicPr>
          <p:nvPr/>
        </p:nvPicPr>
        <p:blipFill>
          <a:blip r:embed="rId4"/>
          <a:stretch>
            <a:fillRect/>
          </a:stretch>
        </p:blipFill>
        <p:spPr>
          <a:xfrm>
            <a:off x="2206731" y="1603425"/>
            <a:ext cx="3413032" cy="4719736"/>
          </a:xfrm>
          <a:prstGeom prst="rect">
            <a:avLst/>
          </a:prstGeom>
        </p:spPr>
      </p:pic>
      <p:sp>
        <p:nvSpPr>
          <p:cNvPr id="5" name="TextBox 4">
            <a:extLst>
              <a:ext uri="{FF2B5EF4-FFF2-40B4-BE49-F238E27FC236}">
                <a16:creationId xmlns:a16="http://schemas.microsoft.com/office/drawing/2014/main" id="{332FA457-6207-49DA-BCA3-C9B833798016}"/>
              </a:ext>
            </a:extLst>
          </p:cNvPr>
          <p:cNvSpPr txBox="1"/>
          <p:nvPr/>
        </p:nvSpPr>
        <p:spPr>
          <a:xfrm>
            <a:off x="2563908" y="1041596"/>
            <a:ext cx="2817736" cy="477054"/>
          </a:xfrm>
          <a:prstGeom prst="rect">
            <a:avLst/>
          </a:prstGeom>
          <a:noFill/>
        </p:spPr>
        <p:txBody>
          <a:bodyPr wrap="square" rtlCol="0" anchor="ctr">
            <a:spAutoFit/>
          </a:bodyPr>
          <a:lstStyle/>
          <a:p>
            <a:pPr algn="ctr"/>
            <a:r>
              <a:rPr lang="en-US" sz="2500" dirty="0">
                <a:solidFill>
                  <a:schemeClr val="tx1">
                    <a:lumMod val="75000"/>
                    <a:lumOff val="25000"/>
                  </a:schemeClr>
                </a:solidFill>
                <a:latin typeface="Arial" panose="020B0604020202020204" pitchFamily="34" charset="0"/>
                <a:cs typeface="Arial" panose="020B0604020202020204" pitchFamily="34" charset="0"/>
              </a:rPr>
              <a:t>Albert Einstein</a:t>
            </a:r>
          </a:p>
        </p:txBody>
      </p:sp>
      <p:sp>
        <p:nvSpPr>
          <p:cNvPr id="7" name="TextBox 6">
            <a:extLst>
              <a:ext uri="{FF2B5EF4-FFF2-40B4-BE49-F238E27FC236}">
                <a16:creationId xmlns:a16="http://schemas.microsoft.com/office/drawing/2014/main" id="{F238AA12-4102-439E-9550-3FE562A6348E}"/>
              </a:ext>
            </a:extLst>
          </p:cNvPr>
          <p:cNvSpPr txBox="1"/>
          <p:nvPr/>
        </p:nvSpPr>
        <p:spPr>
          <a:xfrm>
            <a:off x="6810356" y="1008821"/>
            <a:ext cx="2817736" cy="477054"/>
          </a:xfrm>
          <a:prstGeom prst="rect">
            <a:avLst/>
          </a:prstGeom>
          <a:noFill/>
        </p:spPr>
        <p:txBody>
          <a:bodyPr wrap="square" rtlCol="0" anchor="ctr">
            <a:spAutoFit/>
          </a:bodyPr>
          <a:lstStyle/>
          <a:p>
            <a:pPr algn="ctr"/>
            <a:r>
              <a:rPr lang="en-US" sz="2500" dirty="0">
                <a:solidFill>
                  <a:schemeClr val="tx1">
                    <a:lumMod val="75000"/>
                    <a:lumOff val="25000"/>
                  </a:schemeClr>
                </a:solidFill>
                <a:latin typeface="Arial" panose="020B0604020202020204" pitchFamily="34" charset="0"/>
                <a:cs typeface="Arial" panose="020B0604020202020204" pitchFamily="34" charset="0"/>
              </a:rPr>
              <a:t>Herbert </a:t>
            </a:r>
            <a:r>
              <a:rPr lang="en-US" sz="2500" dirty="0" err="1">
                <a:solidFill>
                  <a:schemeClr val="tx1">
                    <a:lumMod val="75000"/>
                    <a:lumOff val="25000"/>
                  </a:schemeClr>
                </a:solidFill>
                <a:latin typeface="Arial" panose="020B0604020202020204" pitchFamily="34" charset="0"/>
                <a:cs typeface="Arial" panose="020B0604020202020204" pitchFamily="34" charset="0"/>
              </a:rPr>
              <a:t>Salzer</a:t>
            </a:r>
            <a:endParaRPr lang="en-US" sz="25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C5D2408-4CDF-4C94-9632-C5F3F80212BD}"/>
              </a:ext>
            </a:extLst>
          </p:cNvPr>
          <p:cNvSpPr txBox="1"/>
          <p:nvPr/>
        </p:nvSpPr>
        <p:spPr>
          <a:xfrm>
            <a:off x="10296866" y="3961572"/>
            <a:ext cx="1649539" cy="1200329"/>
          </a:xfrm>
          <a:prstGeom prst="rect">
            <a:avLst/>
          </a:prstGeom>
          <a:noFill/>
        </p:spPr>
        <p:txBody>
          <a:bodyPr wrap="square">
            <a:spAutoFit/>
          </a:bodyPr>
          <a:lstStyle/>
          <a:p>
            <a:r>
              <a:rPr lang="en-US" dirty="0"/>
              <a:t>Grad Student @ Columbia University in 1938</a:t>
            </a:r>
          </a:p>
        </p:txBody>
      </p:sp>
    </p:spTree>
    <p:extLst>
      <p:ext uri="{BB962C8B-B14F-4D97-AF65-F5344CB8AC3E}">
        <p14:creationId xmlns:p14="http://schemas.microsoft.com/office/powerpoint/2010/main" val="128329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4ECF1-67EE-780B-9D78-4467FC70F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23366-8682-5FE0-434B-7CAB158C77A4}"/>
              </a:ext>
            </a:extLst>
          </p:cNvPr>
          <p:cNvSpPr>
            <a:spLocks noGrp="1"/>
          </p:cNvSpPr>
          <p:nvPr>
            <p:ph type="title"/>
          </p:nvPr>
        </p:nvSpPr>
        <p:spPr>
          <a:xfrm>
            <a:off x="838200" y="365126"/>
            <a:ext cx="10515600" cy="495784"/>
          </a:xfrm>
        </p:spPr>
        <p:txBody>
          <a:bodyPr>
            <a:normAutofit fontScale="90000"/>
          </a:bodyPr>
          <a:lstStyle/>
          <a:p>
            <a:r>
              <a:rPr lang="en-US" dirty="0"/>
              <a:t>1. Safety, </a:t>
            </a:r>
            <a:r>
              <a:rPr lang="en-US" i="1" u="sng" dirty="0"/>
              <a:t>continued</a:t>
            </a:r>
          </a:p>
        </p:txBody>
      </p:sp>
      <p:sp>
        <p:nvSpPr>
          <p:cNvPr id="5" name="TextBox 4">
            <a:extLst>
              <a:ext uri="{FF2B5EF4-FFF2-40B4-BE49-F238E27FC236}">
                <a16:creationId xmlns:a16="http://schemas.microsoft.com/office/drawing/2014/main" id="{6FCD06B1-BC7E-4D63-370B-4C0D26949B04}"/>
              </a:ext>
            </a:extLst>
          </p:cNvPr>
          <p:cNvSpPr txBox="1"/>
          <p:nvPr/>
        </p:nvSpPr>
        <p:spPr>
          <a:xfrm>
            <a:off x="9676852" y="2305615"/>
            <a:ext cx="2309684" cy="1600438"/>
          </a:xfrm>
          <a:prstGeom prst="rect">
            <a:avLst/>
          </a:prstGeom>
          <a:noFill/>
        </p:spPr>
        <p:txBody>
          <a:bodyPr wrap="square">
            <a:spAutoFit/>
          </a:bodyPr>
          <a:lstStyle/>
          <a:p>
            <a:r>
              <a:rPr lang="en-US" sz="1400" b="1" dirty="0"/>
              <a:t>Less than one month later…</a:t>
            </a:r>
          </a:p>
          <a:p>
            <a:endParaRPr lang="en-US" sz="1400" b="1" dirty="0"/>
          </a:p>
          <a:p>
            <a:r>
              <a:rPr lang="en-US" sz="1400" b="1" dirty="0"/>
              <a:t>Einstein’s Response:</a:t>
            </a:r>
          </a:p>
          <a:p>
            <a:r>
              <a:rPr lang="en-US" sz="1400" dirty="0"/>
              <a:t>“Shortly after I wrote you, I noticed that the error was on my side,”</a:t>
            </a:r>
          </a:p>
        </p:txBody>
      </p:sp>
      <p:sp>
        <p:nvSpPr>
          <p:cNvPr id="7" name="TextBox 6">
            <a:extLst>
              <a:ext uri="{FF2B5EF4-FFF2-40B4-BE49-F238E27FC236}">
                <a16:creationId xmlns:a16="http://schemas.microsoft.com/office/drawing/2014/main" id="{607B52B2-079E-3280-A996-8130F2D2B22C}"/>
              </a:ext>
            </a:extLst>
          </p:cNvPr>
          <p:cNvSpPr txBox="1"/>
          <p:nvPr/>
        </p:nvSpPr>
        <p:spPr>
          <a:xfrm>
            <a:off x="194432" y="1465199"/>
            <a:ext cx="2257006" cy="4185761"/>
          </a:xfrm>
          <a:prstGeom prst="rect">
            <a:avLst/>
          </a:prstGeom>
          <a:noFill/>
        </p:spPr>
        <p:txBody>
          <a:bodyPr wrap="square">
            <a:spAutoFit/>
          </a:bodyPr>
          <a:lstStyle/>
          <a:p>
            <a:pPr>
              <a:buNone/>
            </a:pPr>
            <a:r>
              <a:rPr lang="en-US" sz="1400" b="1" dirty="0"/>
              <a:t>Herbert Salzer shared:       </a:t>
            </a:r>
            <a:r>
              <a:rPr lang="en-US" sz="1400" dirty="0"/>
              <a:t>“I had written to him questioning a point about the first approximation equation,”</a:t>
            </a:r>
          </a:p>
          <a:p>
            <a:pPr>
              <a:buNone/>
            </a:pPr>
            <a:endParaRPr lang="en-US" sz="1400" dirty="0"/>
          </a:p>
          <a:p>
            <a:pPr>
              <a:buNone/>
            </a:pPr>
            <a:endParaRPr lang="en-US" sz="1400" b="1" dirty="0"/>
          </a:p>
          <a:p>
            <a:pPr>
              <a:buNone/>
            </a:pPr>
            <a:endParaRPr lang="en-US" sz="1400" b="1" dirty="0"/>
          </a:p>
          <a:p>
            <a:pPr>
              <a:buNone/>
            </a:pPr>
            <a:endParaRPr lang="en-US" sz="1400" b="1" dirty="0"/>
          </a:p>
          <a:p>
            <a:pPr>
              <a:buNone/>
            </a:pPr>
            <a:endParaRPr lang="en-US" sz="1400" b="1" dirty="0"/>
          </a:p>
          <a:p>
            <a:pPr>
              <a:buNone/>
            </a:pPr>
            <a:endParaRPr lang="en-US" sz="1400" b="1" dirty="0"/>
          </a:p>
          <a:p>
            <a:pPr>
              <a:buNone/>
            </a:pPr>
            <a:r>
              <a:rPr lang="en-US" sz="1400" b="1" dirty="0"/>
              <a:t>Einstein’s response</a:t>
            </a:r>
            <a:r>
              <a:rPr lang="en-US" sz="1400" dirty="0"/>
              <a:t>, after laying out a series of brain-busting equations, concluded that Salzer had been mistaken.</a:t>
            </a:r>
          </a:p>
          <a:p>
            <a:pPr>
              <a:buNone/>
            </a:pPr>
            <a:endParaRPr lang="en-US" sz="1400" dirty="0"/>
          </a:p>
          <a:p>
            <a:pPr>
              <a:buNone/>
            </a:pPr>
            <a:r>
              <a:rPr lang="en-US" sz="1400" dirty="0"/>
              <a:t>“Yours respectfully, A. Einstein,”</a:t>
            </a:r>
          </a:p>
        </p:txBody>
      </p:sp>
      <p:pic>
        <p:nvPicPr>
          <p:cNvPr id="8" name="Picture 7">
            <a:extLst>
              <a:ext uri="{FF2B5EF4-FFF2-40B4-BE49-F238E27FC236}">
                <a16:creationId xmlns:a16="http://schemas.microsoft.com/office/drawing/2014/main" id="{56E3A199-B9C3-6187-3B6B-321D6D8E69EE}"/>
              </a:ext>
            </a:extLst>
          </p:cNvPr>
          <p:cNvPicPr>
            <a:picLocks noChangeAspect="1"/>
          </p:cNvPicPr>
          <p:nvPr/>
        </p:nvPicPr>
        <p:blipFill>
          <a:blip r:embed="rId3"/>
          <a:stretch>
            <a:fillRect/>
          </a:stretch>
        </p:blipFill>
        <p:spPr>
          <a:xfrm>
            <a:off x="2451438" y="1465199"/>
            <a:ext cx="4256314" cy="3380014"/>
          </a:xfrm>
          <a:prstGeom prst="rect">
            <a:avLst/>
          </a:prstGeom>
        </p:spPr>
      </p:pic>
      <p:pic>
        <p:nvPicPr>
          <p:cNvPr id="9" name="Picture 8">
            <a:extLst>
              <a:ext uri="{FF2B5EF4-FFF2-40B4-BE49-F238E27FC236}">
                <a16:creationId xmlns:a16="http://schemas.microsoft.com/office/drawing/2014/main" id="{0774E7E4-4E34-D866-FA23-92369BD249F1}"/>
              </a:ext>
            </a:extLst>
          </p:cNvPr>
          <p:cNvPicPr>
            <a:picLocks noChangeAspect="1"/>
          </p:cNvPicPr>
          <p:nvPr/>
        </p:nvPicPr>
        <p:blipFill>
          <a:blip r:embed="rId4"/>
          <a:stretch>
            <a:fillRect/>
          </a:stretch>
        </p:blipFill>
        <p:spPr>
          <a:xfrm>
            <a:off x="5535930" y="3155206"/>
            <a:ext cx="3744986" cy="2944622"/>
          </a:xfrm>
          <a:prstGeom prst="rect">
            <a:avLst/>
          </a:prstGeom>
        </p:spPr>
      </p:pic>
      <p:pic>
        <p:nvPicPr>
          <p:cNvPr id="1026" name="Picture 2">
            <a:extLst>
              <a:ext uri="{FF2B5EF4-FFF2-40B4-BE49-F238E27FC236}">
                <a16:creationId xmlns:a16="http://schemas.microsoft.com/office/drawing/2014/main" id="{05AA10A0-E43F-DFC5-251E-2AAA77372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558" y="56608"/>
            <a:ext cx="2773680" cy="15601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7DAF9D6-741D-D163-741A-3B874A423205}"/>
              </a:ext>
            </a:extLst>
          </p:cNvPr>
          <p:cNvSpPr txBox="1"/>
          <p:nvPr/>
        </p:nvSpPr>
        <p:spPr>
          <a:xfrm>
            <a:off x="2492059" y="1237395"/>
            <a:ext cx="2127093" cy="307777"/>
          </a:xfrm>
          <a:prstGeom prst="rect">
            <a:avLst/>
          </a:prstGeom>
          <a:noFill/>
        </p:spPr>
        <p:txBody>
          <a:bodyPr wrap="square">
            <a:spAutoFit/>
          </a:bodyPr>
          <a:lstStyle/>
          <a:p>
            <a:pPr>
              <a:buNone/>
            </a:pPr>
            <a:r>
              <a:rPr lang="en-US" sz="1400" u="sng" dirty="0"/>
              <a:t>Einstein’s First Response</a:t>
            </a:r>
          </a:p>
        </p:txBody>
      </p:sp>
      <p:sp>
        <p:nvSpPr>
          <p:cNvPr id="11" name="TextBox 10">
            <a:extLst>
              <a:ext uri="{FF2B5EF4-FFF2-40B4-BE49-F238E27FC236}">
                <a16:creationId xmlns:a16="http://schemas.microsoft.com/office/drawing/2014/main" id="{A1C1D0BE-D0FA-A8BE-AD2F-CCBE44F0851D}"/>
              </a:ext>
            </a:extLst>
          </p:cNvPr>
          <p:cNvSpPr txBox="1"/>
          <p:nvPr/>
        </p:nvSpPr>
        <p:spPr>
          <a:xfrm>
            <a:off x="6607495" y="2865581"/>
            <a:ext cx="2773679" cy="307777"/>
          </a:xfrm>
          <a:prstGeom prst="rect">
            <a:avLst/>
          </a:prstGeom>
          <a:noFill/>
        </p:spPr>
        <p:txBody>
          <a:bodyPr wrap="square">
            <a:spAutoFit/>
          </a:bodyPr>
          <a:lstStyle/>
          <a:p>
            <a:pPr>
              <a:buNone/>
            </a:pPr>
            <a:r>
              <a:rPr lang="en-US" sz="1400" u="sng" dirty="0"/>
              <a:t>Einstein’s Subsequent Response</a:t>
            </a:r>
          </a:p>
        </p:txBody>
      </p:sp>
      <p:pic>
        <p:nvPicPr>
          <p:cNvPr id="12" name="Picture 11">
            <a:extLst>
              <a:ext uri="{FF2B5EF4-FFF2-40B4-BE49-F238E27FC236}">
                <a16:creationId xmlns:a16="http://schemas.microsoft.com/office/drawing/2014/main" id="{8686D9FE-90F7-F05C-4EAE-4D70E2DFB17E}"/>
              </a:ext>
            </a:extLst>
          </p:cNvPr>
          <p:cNvPicPr>
            <a:picLocks noChangeAspect="1"/>
          </p:cNvPicPr>
          <p:nvPr/>
        </p:nvPicPr>
        <p:blipFill>
          <a:blip r:embed="rId6"/>
          <a:stretch>
            <a:fillRect/>
          </a:stretch>
        </p:blipFill>
        <p:spPr>
          <a:xfrm>
            <a:off x="6696720" y="1415566"/>
            <a:ext cx="1197356" cy="621704"/>
          </a:xfrm>
          <a:prstGeom prst="rect">
            <a:avLst/>
          </a:prstGeom>
        </p:spPr>
      </p:pic>
      <p:sp>
        <p:nvSpPr>
          <p:cNvPr id="4" name="Text 19">
            <a:extLst>
              <a:ext uri="{FF2B5EF4-FFF2-40B4-BE49-F238E27FC236}">
                <a16:creationId xmlns:a16="http://schemas.microsoft.com/office/drawing/2014/main" id="{CF31898A-3070-7EFB-3EB8-56329E6F087C}"/>
              </a:ext>
            </a:extLst>
          </p:cNvPr>
          <p:cNvSpPr/>
          <p:nvPr/>
        </p:nvSpPr>
        <p:spPr>
          <a:xfrm>
            <a:off x="8854440" y="356615"/>
            <a:ext cx="3273552" cy="1286207"/>
          </a:xfrm>
          <a:prstGeom prst="rect">
            <a:avLst/>
          </a:prstGeom>
          <a:noFill/>
          <a:ln/>
        </p:spPr>
        <p:txBody>
          <a:bodyPr wrap="square" lIns="0" tIns="0" rIns="0" bIns="0" rtlCol="0" anchor="t"/>
          <a:lstStyle/>
          <a:p>
            <a:r>
              <a:rPr lang="en-US" sz="2400" dirty="0">
                <a:solidFill>
                  <a:srgbClr val="FFFFFF"/>
                </a:solidFill>
                <a:ea typeface="Calibri" pitchFamily="34" charset="-122"/>
                <a:cs typeface="Calibri" pitchFamily="34" charset="-120"/>
              </a:rPr>
              <a:t>Where has silence cost your team?</a:t>
            </a:r>
            <a:endParaRPr lang="en-US" sz="2400" dirty="0"/>
          </a:p>
        </p:txBody>
      </p:sp>
    </p:spTree>
    <p:extLst>
      <p:ext uri="{BB962C8B-B14F-4D97-AF65-F5344CB8AC3E}">
        <p14:creationId xmlns:p14="http://schemas.microsoft.com/office/powerpoint/2010/main" val="152899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Effect transition="in" filter="dissolve">
                                      <p:cBhvr>
                                        <p:cTn id="12" dur="500"/>
                                        <p:tgtEl>
                                          <p:spTgt spid="7">
                                            <p:txEl>
                                              <p:pRg st="7" end="7"/>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animEffect transition="in" filter="dissolve">
                                      <p:cBhvr>
                                        <p:cTn id="21" dur="500"/>
                                        <p:tgtEl>
                                          <p:spTgt spid="7">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dissolve">
                                      <p:cBhvr>
                                        <p:cTn id="37" dur="500"/>
                                        <p:tgtEl>
                                          <p:spTgt spid="1026"/>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C4833-8FCC-0A49-8C4D-B132E09181DA}"/>
              </a:ext>
            </a:extLst>
          </p:cNvPr>
          <p:cNvSpPr>
            <a:spLocks noGrp="1"/>
          </p:cNvSpPr>
          <p:nvPr>
            <p:ph type="title"/>
          </p:nvPr>
        </p:nvSpPr>
        <p:spPr>
          <a:xfrm>
            <a:off x="838200" y="365126"/>
            <a:ext cx="10515600" cy="495784"/>
          </a:xfrm>
        </p:spPr>
        <p:txBody>
          <a:bodyPr>
            <a:normAutofit fontScale="90000"/>
          </a:bodyPr>
          <a:lstStyle/>
          <a:p>
            <a:r>
              <a:rPr lang="en-US" dirty="0"/>
              <a:t>1. Safety, </a:t>
            </a:r>
            <a:r>
              <a:rPr lang="en-US" i="1" u="sng" dirty="0"/>
              <a:t>continued</a:t>
            </a:r>
          </a:p>
        </p:txBody>
      </p:sp>
      <p:grpSp>
        <p:nvGrpSpPr>
          <p:cNvPr id="16" name="Group 15">
            <a:extLst>
              <a:ext uri="{FF2B5EF4-FFF2-40B4-BE49-F238E27FC236}">
                <a16:creationId xmlns:a16="http://schemas.microsoft.com/office/drawing/2014/main" id="{FB52AD82-BCDF-F5B9-D730-CBCE15D8BF5A}"/>
              </a:ext>
            </a:extLst>
          </p:cNvPr>
          <p:cNvGrpSpPr/>
          <p:nvPr/>
        </p:nvGrpSpPr>
        <p:grpSpPr>
          <a:xfrm>
            <a:off x="7995714" y="196173"/>
            <a:ext cx="3954562" cy="1280060"/>
            <a:chOff x="7952230" y="2279569"/>
            <a:chExt cx="3954562" cy="1280060"/>
          </a:xfrm>
        </p:grpSpPr>
        <p:sp>
          <p:nvSpPr>
            <p:cNvPr id="3" name="Shape 16">
              <a:extLst>
                <a:ext uri="{FF2B5EF4-FFF2-40B4-BE49-F238E27FC236}">
                  <a16:creationId xmlns:a16="http://schemas.microsoft.com/office/drawing/2014/main" id="{D579C196-94CE-236F-87FC-524D38DEEF97}"/>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Where has silence cost your team?</a:t>
              </a:r>
            </a:p>
          </p:txBody>
        </p:sp>
        <p:sp>
          <p:nvSpPr>
            <p:cNvPr id="6" name="Shape 17">
              <a:extLst>
                <a:ext uri="{FF2B5EF4-FFF2-40B4-BE49-F238E27FC236}">
                  <a16:creationId xmlns:a16="http://schemas.microsoft.com/office/drawing/2014/main" id="{182D3519-8DC9-1871-56EA-9CA88611C0AF}"/>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
        <p:nvSpPr>
          <p:cNvPr id="13" name="Subtitle 2">
            <a:extLst>
              <a:ext uri="{FF2B5EF4-FFF2-40B4-BE49-F238E27FC236}">
                <a16:creationId xmlns:a16="http://schemas.microsoft.com/office/drawing/2014/main" id="{EFFA6BAB-E1EF-1766-438E-FBF69AC7BC8F}"/>
              </a:ext>
            </a:extLst>
          </p:cNvPr>
          <p:cNvSpPr txBox="1">
            <a:spLocks/>
          </p:cNvSpPr>
          <p:nvPr/>
        </p:nvSpPr>
        <p:spPr bwMode="auto">
          <a:xfrm>
            <a:off x="838200" y="1108269"/>
            <a:ext cx="4172983" cy="367964"/>
          </a:xfrm>
          <a:prstGeom prst="rect">
            <a:avLst/>
          </a:prstGeom>
          <a:noFill/>
          <a:ln w="9525">
            <a:noFill/>
            <a:miter lim="800000"/>
            <a:headEnd/>
            <a:tailEnd/>
          </a:ln>
        </p:spPr>
        <p:txBody>
          <a:bodyPr/>
          <a:lstStyle/>
          <a:p>
            <a:pPr>
              <a:spcBef>
                <a:spcPct val="20000"/>
              </a:spcBef>
            </a:pPr>
            <a:r>
              <a:rPr lang="en-US" sz="1600" u="sng" dirty="0">
                <a:latin typeface="Arial" pitchFamily="34" charset="0"/>
                <a:cs typeface="Arial" pitchFamily="34" charset="0"/>
              </a:rPr>
              <a:t>Maya’s Rule Primary Children’s Hospital</a:t>
            </a:r>
          </a:p>
        </p:txBody>
      </p:sp>
      <p:sp>
        <p:nvSpPr>
          <p:cNvPr id="17" name="TextBox 16">
            <a:extLst>
              <a:ext uri="{FF2B5EF4-FFF2-40B4-BE49-F238E27FC236}">
                <a16:creationId xmlns:a16="http://schemas.microsoft.com/office/drawing/2014/main" id="{E0F27A40-5756-B1A9-C1FD-8586FFDAD08B}"/>
              </a:ext>
            </a:extLst>
          </p:cNvPr>
          <p:cNvSpPr txBox="1"/>
          <p:nvPr/>
        </p:nvSpPr>
        <p:spPr>
          <a:xfrm>
            <a:off x="1918607" y="2692546"/>
            <a:ext cx="3331028" cy="923330"/>
          </a:xfrm>
          <a:prstGeom prst="rect">
            <a:avLst/>
          </a:prstGeom>
          <a:noFill/>
        </p:spPr>
        <p:txBody>
          <a:bodyPr wrap="square" rtlCol="0">
            <a:spAutoFit/>
          </a:bodyPr>
          <a:lstStyle/>
          <a:p>
            <a:r>
              <a:rPr lang="en-US" dirty="0"/>
              <a:t>“Staff didn't want to question colleagues or be seen as disrespectful”</a:t>
            </a:r>
          </a:p>
        </p:txBody>
      </p:sp>
      <p:sp>
        <p:nvSpPr>
          <p:cNvPr id="20" name="TextBox 19">
            <a:extLst>
              <a:ext uri="{FF2B5EF4-FFF2-40B4-BE49-F238E27FC236}">
                <a16:creationId xmlns:a16="http://schemas.microsoft.com/office/drawing/2014/main" id="{D779A375-6F0D-6479-6071-FAEDFA8EE40E}"/>
              </a:ext>
            </a:extLst>
          </p:cNvPr>
          <p:cNvSpPr txBox="1"/>
          <p:nvPr/>
        </p:nvSpPr>
        <p:spPr>
          <a:xfrm>
            <a:off x="5383886" y="5425774"/>
            <a:ext cx="6097088" cy="923330"/>
          </a:xfrm>
          <a:prstGeom prst="rect">
            <a:avLst/>
          </a:prstGeom>
          <a:noFill/>
        </p:spPr>
        <p:txBody>
          <a:bodyPr wrap="square">
            <a:spAutoFit/>
          </a:bodyPr>
          <a:lstStyle/>
          <a:p>
            <a:r>
              <a:rPr lang="en-US" dirty="0"/>
              <a:t>The protocol was named in honor of </a:t>
            </a:r>
            <a:r>
              <a:rPr lang="en-US" b="1" dirty="0"/>
              <a:t>Maya Rimal</a:t>
            </a:r>
            <a:r>
              <a:rPr lang="en-US" dirty="0"/>
              <a:t>, a young patient at Primary Children's Hospital who passed away in 2011 due to preventable medical complications. </a:t>
            </a:r>
          </a:p>
        </p:txBody>
      </p:sp>
      <p:sp>
        <p:nvSpPr>
          <p:cNvPr id="21" name="TextBox 20">
            <a:extLst>
              <a:ext uri="{FF2B5EF4-FFF2-40B4-BE49-F238E27FC236}">
                <a16:creationId xmlns:a16="http://schemas.microsoft.com/office/drawing/2014/main" id="{85EED49A-8909-DD4D-FED4-EC13326D8C9F}"/>
              </a:ext>
            </a:extLst>
          </p:cNvPr>
          <p:cNvSpPr txBox="1"/>
          <p:nvPr/>
        </p:nvSpPr>
        <p:spPr>
          <a:xfrm>
            <a:off x="2924691" y="3816998"/>
            <a:ext cx="6097088" cy="1200329"/>
          </a:xfrm>
          <a:prstGeom prst="rect">
            <a:avLst/>
          </a:prstGeom>
          <a:noFill/>
        </p:spPr>
        <p:txBody>
          <a:bodyPr wrap="square">
            <a:spAutoFit/>
          </a:bodyPr>
          <a:lstStyle/>
          <a:p>
            <a:r>
              <a:rPr lang="en-US" dirty="0"/>
              <a:t>Following her death, the hospital restructured its care models into collaborative caregiver teams specifically designed to implement safety strategies and encourage open communication.</a:t>
            </a:r>
          </a:p>
        </p:txBody>
      </p:sp>
      <p:pic>
        <p:nvPicPr>
          <p:cNvPr id="1036" name="Picture 12" descr="No photo description available.">
            <a:extLst>
              <a:ext uri="{FF2B5EF4-FFF2-40B4-BE49-F238E27FC236}">
                <a16:creationId xmlns:a16="http://schemas.microsoft.com/office/drawing/2014/main" id="{F7634DA6-34FC-CEA3-68AB-EB69F2DB6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5229" y="2165168"/>
            <a:ext cx="2693249" cy="25276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12F5454-726C-873A-480B-8921877BBE7B}"/>
              </a:ext>
            </a:extLst>
          </p:cNvPr>
          <p:cNvSpPr txBox="1"/>
          <p:nvPr/>
        </p:nvSpPr>
        <p:spPr>
          <a:xfrm>
            <a:off x="838200" y="1517508"/>
            <a:ext cx="6097088" cy="923330"/>
          </a:xfrm>
          <a:prstGeom prst="rect">
            <a:avLst/>
          </a:prstGeom>
          <a:noFill/>
        </p:spPr>
        <p:txBody>
          <a:bodyPr wrap="square">
            <a:spAutoFit/>
          </a:bodyPr>
          <a:lstStyle/>
          <a:p>
            <a:r>
              <a:rPr lang="en-US" b="1" dirty="0"/>
              <a:t>Maya Rimal</a:t>
            </a:r>
            <a:r>
              <a:rPr lang="en-US" dirty="0"/>
              <a:t>, a young patient at Primary Children's Hospital who passed away in 2011 due to preventable medical complications. </a:t>
            </a:r>
          </a:p>
        </p:txBody>
      </p:sp>
    </p:spTree>
    <p:extLst>
      <p:ext uri="{BB962C8B-B14F-4D97-AF65-F5344CB8AC3E}">
        <p14:creationId xmlns:p14="http://schemas.microsoft.com/office/powerpoint/2010/main" val="110016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dissolv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dissolv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F9E1-28D8-FCFE-95A5-EEBD17FBD5AA}"/>
              </a:ext>
            </a:extLst>
          </p:cNvPr>
          <p:cNvSpPr>
            <a:spLocks noGrp="1"/>
          </p:cNvSpPr>
          <p:nvPr>
            <p:ph type="title"/>
          </p:nvPr>
        </p:nvSpPr>
        <p:spPr>
          <a:xfrm>
            <a:off x="635725" y="248511"/>
            <a:ext cx="10515600" cy="542744"/>
          </a:xfrm>
        </p:spPr>
        <p:txBody>
          <a:bodyPr>
            <a:normAutofit fontScale="90000"/>
          </a:bodyPr>
          <a:lstStyle/>
          <a:p>
            <a:r>
              <a:rPr lang="en-US" dirty="0"/>
              <a:t>2. Bravery</a:t>
            </a:r>
          </a:p>
        </p:txBody>
      </p:sp>
      <p:pic>
        <p:nvPicPr>
          <p:cNvPr id="4098" name="Picture 2" descr="May be an image of text that says '&quot;If &quot;Ifyou you want to improve, be content to be thought foolish and stupid.&quot; Epictetus'">
            <a:extLst>
              <a:ext uri="{FF2B5EF4-FFF2-40B4-BE49-F238E27FC236}">
                <a16:creationId xmlns:a16="http://schemas.microsoft.com/office/drawing/2014/main" id="{3DB96370-DAD0-D2E9-A1C8-DBC6622ED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86" y="1182916"/>
            <a:ext cx="3500846" cy="4376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DEEB60-99A1-44AB-F91E-FE405BA15249}"/>
              </a:ext>
            </a:extLst>
          </p:cNvPr>
          <p:cNvSpPr txBox="1"/>
          <p:nvPr/>
        </p:nvSpPr>
        <p:spPr>
          <a:xfrm>
            <a:off x="544286" y="5655383"/>
            <a:ext cx="4071530" cy="307777"/>
          </a:xfrm>
          <a:prstGeom prst="rect">
            <a:avLst/>
          </a:prstGeom>
          <a:noFill/>
        </p:spPr>
        <p:txBody>
          <a:bodyPr wrap="square">
            <a:spAutoFit/>
          </a:bodyPr>
          <a:lstStyle/>
          <a:p>
            <a:r>
              <a:rPr lang="en-US" sz="1400" dirty="0"/>
              <a:t>Greek Stoic philosopher. Born into slavery.</a:t>
            </a:r>
          </a:p>
        </p:txBody>
      </p:sp>
      <p:sp>
        <p:nvSpPr>
          <p:cNvPr id="7" name="TextBox 6">
            <a:extLst>
              <a:ext uri="{FF2B5EF4-FFF2-40B4-BE49-F238E27FC236}">
                <a16:creationId xmlns:a16="http://schemas.microsoft.com/office/drawing/2014/main" id="{889C88C4-26B0-976F-C670-FC6279A9303F}"/>
              </a:ext>
            </a:extLst>
          </p:cNvPr>
          <p:cNvSpPr txBox="1"/>
          <p:nvPr/>
        </p:nvSpPr>
        <p:spPr>
          <a:xfrm>
            <a:off x="4190727" y="1616618"/>
            <a:ext cx="7778931" cy="1785104"/>
          </a:xfrm>
          <a:prstGeom prst="rect">
            <a:avLst/>
          </a:prstGeom>
          <a:noFill/>
        </p:spPr>
        <p:txBody>
          <a:bodyPr wrap="square">
            <a:spAutoFit/>
          </a:bodyPr>
          <a:lstStyle/>
          <a:p>
            <a:r>
              <a:rPr lang="en-US" sz="2000" u="sng" dirty="0"/>
              <a:t>Epictetus reminds us that</a:t>
            </a:r>
            <a:r>
              <a:rPr lang="en-US" sz="2000" dirty="0"/>
              <a:t>:</a:t>
            </a:r>
          </a:p>
          <a:p>
            <a:pPr marL="285750" indent="-285750">
              <a:buFont typeface="Arial" panose="020B0604020202020204" pitchFamily="34" charset="0"/>
              <a:buChar char="•"/>
            </a:pPr>
            <a:r>
              <a:rPr lang="en-US" dirty="0"/>
              <a:t>True improvement requires humility</a:t>
            </a:r>
          </a:p>
          <a:p>
            <a:pPr marL="285750" indent="-285750">
              <a:buFont typeface="Arial" panose="020B0604020202020204" pitchFamily="34" charset="0"/>
              <a:buChar char="•"/>
            </a:pPr>
            <a:r>
              <a:rPr lang="en-US" dirty="0"/>
              <a:t>Others may judge us as foolish when we try new things or admit ignorance</a:t>
            </a:r>
          </a:p>
          <a:p>
            <a:pPr marL="285750" indent="-285750">
              <a:buFont typeface="Arial" panose="020B0604020202020204" pitchFamily="34" charset="0"/>
              <a:buChar char="•"/>
            </a:pPr>
            <a:r>
              <a:rPr lang="en-US" dirty="0"/>
              <a:t>Shares that our willingness to be underestimated is the path to wisdom</a:t>
            </a:r>
          </a:p>
          <a:p>
            <a:pPr marL="285750" indent="-285750">
              <a:buFont typeface="Arial" panose="020B0604020202020204" pitchFamily="34" charset="0"/>
              <a:buChar char="•"/>
            </a:pPr>
            <a:r>
              <a:rPr lang="en-US" dirty="0"/>
              <a:t>Progress is not about appearances—it’s about courage to learn and grow beyond ego</a:t>
            </a:r>
          </a:p>
        </p:txBody>
      </p:sp>
      <p:sp>
        <p:nvSpPr>
          <p:cNvPr id="8" name="Content Placeholder 2">
            <a:extLst>
              <a:ext uri="{FF2B5EF4-FFF2-40B4-BE49-F238E27FC236}">
                <a16:creationId xmlns:a16="http://schemas.microsoft.com/office/drawing/2014/main" id="{35CD0533-5A3C-F050-077B-6F79285F5873}"/>
              </a:ext>
            </a:extLst>
          </p:cNvPr>
          <p:cNvSpPr>
            <a:spLocks noGrp="1"/>
          </p:cNvSpPr>
          <p:nvPr>
            <p:ph idx="1"/>
          </p:nvPr>
        </p:nvSpPr>
        <p:spPr>
          <a:xfrm>
            <a:off x="4682578" y="3931920"/>
            <a:ext cx="5816600" cy="1503068"/>
          </a:xfrm>
        </p:spPr>
        <p:txBody>
          <a:bodyPr>
            <a:noAutofit/>
          </a:bodyPr>
          <a:lstStyle/>
          <a:p>
            <a:pPr marL="0" indent="0" defTabSz="457200">
              <a:lnSpc>
                <a:spcPct val="120000"/>
              </a:lnSpc>
              <a:buNone/>
            </a:pPr>
            <a:r>
              <a:rPr lang="en-US" sz="2000" dirty="0"/>
              <a:t>Be willing to try new things:</a:t>
            </a:r>
            <a:endParaRPr lang="en-US" sz="1800" dirty="0"/>
          </a:p>
          <a:p>
            <a:pPr marL="742950" lvl="2" indent="-285750" defTabSz="457200">
              <a:lnSpc>
                <a:spcPct val="120000"/>
              </a:lnSpc>
            </a:pPr>
            <a:r>
              <a:rPr lang="en-US" sz="1800" dirty="0"/>
              <a:t>Ideas, projects, tools</a:t>
            </a:r>
          </a:p>
          <a:p>
            <a:pPr marL="742950" lvl="2" indent="-285750" defTabSz="457200">
              <a:lnSpc>
                <a:spcPct val="120000"/>
              </a:lnSpc>
            </a:pPr>
            <a:r>
              <a:rPr lang="en-US" sz="1800" dirty="0"/>
              <a:t>Professional development / career changes</a:t>
            </a:r>
          </a:p>
        </p:txBody>
      </p:sp>
      <p:sp>
        <p:nvSpPr>
          <p:cNvPr id="13" name="Text 19">
            <a:extLst>
              <a:ext uri="{FF2B5EF4-FFF2-40B4-BE49-F238E27FC236}">
                <a16:creationId xmlns:a16="http://schemas.microsoft.com/office/drawing/2014/main" id="{737631C5-DF41-F517-E0A4-2721B26FFA70}"/>
              </a:ext>
            </a:extLst>
          </p:cNvPr>
          <p:cNvSpPr/>
          <p:nvPr/>
        </p:nvSpPr>
        <p:spPr>
          <a:xfrm>
            <a:off x="8854440" y="356615"/>
            <a:ext cx="3273552" cy="1286207"/>
          </a:xfrm>
          <a:prstGeom prst="rect">
            <a:avLst/>
          </a:prstGeom>
          <a:noFill/>
          <a:ln/>
        </p:spPr>
        <p:txBody>
          <a:bodyPr wrap="square" lIns="0" tIns="0" rIns="0" bIns="0" rtlCol="0" anchor="t"/>
          <a:lstStyle/>
          <a:p>
            <a:r>
              <a:rPr lang="en-US" sz="1000" dirty="0">
                <a:solidFill>
                  <a:srgbClr val="FFFFFF"/>
                </a:solidFill>
                <a:latin typeface="Calibri" pitchFamily="34" charset="0"/>
                <a:cs typeface="Calibri" pitchFamily="34" charset="-120"/>
              </a:rPr>
              <a:t>What is a decision you are procrastinating on right now?</a:t>
            </a:r>
          </a:p>
          <a:p>
            <a:endParaRPr lang="en-US" sz="1000" dirty="0">
              <a:solidFill>
                <a:srgbClr val="FFFFFF"/>
              </a:solidFill>
              <a:latin typeface="Calibri" pitchFamily="34" charset="0"/>
              <a:cs typeface="Calibri" pitchFamily="34" charset="-120"/>
            </a:endParaRPr>
          </a:p>
          <a:p>
            <a:r>
              <a:rPr lang="en-US" sz="1000" dirty="0">
                <a:solidFill>
                  <a:srgbClr val="FFFFFF"/>
                </a:solidFill>
                <a:latin typeface="Calibri" pitchFamily="34" charset="0"/>
                <a:cs typeface="Calibri" pitchFamily="34" charset="-120"/>
              </a:rPr>
              <a:t>Have you made a mistake on a key decision and what was the worst thing that happened from that decision?</a:t>
            </a:r>
          </a:p>
          <a:p>
            <a:endParaRPr lang="en-US" sz="1000" dirty="0">
              <a:solidFill>
                <a:srgbClr val="FFFFFF"/>
              </a:solidFill>
              <a:latin typeface="Calibri" pitchFamily="34" charset="0"/>
              <a:cs typeface="Calibri" pitchFamily="34" charset="-120"/>
            </a:endParaRPr>
          </a:p>
          <a:p>
            <a:r>
              <a:rPr lang="en-US" sz="1000" dirty="0">
                <a:solidFill>
                  <a:srgbClr val="FFFFFF"/>
                </a:solidFill>
                <a:latin typeface="Calibri" pitchFamily="34" charset="0"/>
                <a:cs typeface="Calibri" pitchFamily="34" charset="-120"/>
              </a:rPr>
              <a:t>Does your team feel safe to make a brave decision?</a:t>
            </a:r>
            <a:endParaRPr lang="en-US" sz="1000" dirty="0"/>
          </a:p>
        </p:txBody>
      </p:sp>
    </p:spTree>
    <p:extLst>
      <p:ext uri="{BB962C8B-B14F-4D97-AF65-F5344CB8AC3E}">
        <p14:creationId xmlns:p14="http://schemas.microsoft.com/office/powerpoint/2010/main" val="307041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dissolv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dissolv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dissolve">
                                      <p:cBhvr>
                                        <p:cTn id="30" dur="500"/>
                                        <p:tgtEl>
                                          <p:spTgt spid="8">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dissolve">
                                      <p:cBhvr>
                                        <p:cTn id="33" dur="500"/>
                                        <p:tgtEl>
                                          <p:spTgt spid="8">
                                            <p:txEl>
                                              <p:pRg st="1" end="1"/>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dissolve">
                                      <p:cBhvr>
                                        <p:cTn id="3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ow to Terminate an Employee Fairly | Higginbotham">
            <a:extLst>
              <a:ext uri="{FF2B5EF4-FFF2-40B4-BE49-F238E27FC236}">
                <a16:creationId xmlns:a16="http://schemas.microsoft.com/office/drawing/2014/main" id="{F83C8897-CAA8-C962-2980-47C37FC5F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725" y="2014101"/>
            <a:ext cx="3508046" cy="23386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 by Jannethvi on Fondos | Instagram ideas post, Poster background design, Phone wallpaper pink">
            <a:extLst>
              <a:ext uri="{FF2B5EF4-FFF2-40B4-BE49-F238E27FC236}">
                <a16:creationId xmlns:a16="http://schemas.microsoft.com/office/drawing/2014/main" id="{9FCD2CB7-7D42-7865-8D56-1595118A2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273" y="1953033"/>
            <a:ext cx="2157811" cy="25187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D44657-6AD8-8366-DFCE-549AF93E0C23}"/>
              </a:ext>
            </a:extLst>
          </p:cNvPr>
          <p:cNvSpPr>
            <a:spLocks noGrp="1"/>
          </p:cNvSpPr>
          <p:nvPr>
            <p:ph type="title"/>
          </p:nvPr>
        </p:nvSpPr>
        <p:spPr>
          <a:xfrm>
            <a:off x="620484" y="260624"/>
            <a:ext cx="10515600" cy="555806"/>
          </a:xfrm>
        </p:spPr>
        <p:txBody>
          <a:bodyPr>
            <a:normAutofit fontScale="90000"/>
          </a:bodyPr>
          <a:lstStyle/>
          <a:p>
            <a:r>
              <a:rPr lang="en-US" dirty="0"/>
              <a:t>2. Bravery, </a:t>
            </a:r>
            <a:r>
              <a:rPr lang="en-US" i="1" u="sng" dirty="0"/>
              <a:t>continued</a:t>
            </a:r>
          </a:p>
        </p:txBody>
      </p:sp>
      <p:grpSp>
        <p:nvGrpSpPr>
          <p:cNvPr id="4" name="Group 3">
            <a:extLst>
              <a:ext uri="{FF2B5EF4-FFF2-40B4-BE49-F238E27FC236}">
                <a16:creationId xmlns:a16="http://schemas.microsoft.com/office/drawing/2014/main" id="{0EA93CCF-4558-DCA4-3EA3-0F060B429C08}"/>
              </a:ext>
            </a:extLst>
          </p:cNvPr>
          <p:cNvGrpSpPr/>
          <p:nvPr/>
        </p:nvGrpSpPr>
        <p:grpSpPr>
          <a:xfrm>
            <a:off x="8079897" y="176400"/>
            <a:ext cx="3954562" cy="2014213"/>
            <a:chOff x="7952230" y="2279569"/>
            <a:chExt cx="3954562" cy="2014213"/>
          </a:xfrm>
        </p:grpSpPr>
        <p:sp>
          <p:nvSpPr>
            <p:cNvPr id="5" name="Shape 16">
              <a:extLst>
                <a:ext uri="{FF2B5EF4-FFF2-40B4-BE49-F238E27FC236}">
                  <a16:creationId xmlns:a16="http://schemas.microsoft.com/office/drawing/2014/main" id="{70AC2CC6-F005-B9AD-7552-B909DC91CD4B}"/>
                </a:ext>
              </a:extLst>
            </p:cNvPr>
            <p:cNvSpPr/>
            <p:nvPr/>
          </p:nvSpPr>
          <p:spPr>
            <a:xfrm>
              <a:off x="7952231" y="2592292"/>
              <a:ext cx="3954561" cy="1701490"/>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Identify a time when speaking up, or making a decision was uncomfortable.</a:t>
              </a:r>
            </a:p>
          </p:txBody>
        </p:sp>
        <p:sp>
          <p:nvSpPr>
            <p:cNvPr id="6" name="Shape 17">
              <a:extLst>
                <a:ext uri="{FF2B5EF4-FFF2-40B4-BE49-F238E27FC236}">
                  <a16:creationId xmlns:a16="http://schemas.microsoft.com/office/drawing/2014/main" id="{E74AA090-F4A4-2B81-3F92-2392C72980A5}"/>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
        <p:nvSpPr>
          <p:cNvPr id="7" name="Subtitle 2">
            <a:extLst>
              <a:ext uri="{FF2B5EF4-FFF2-40B4-BE49-F238E27FC236}">
                <a16:creationId xmlns:a16="http://schemas.microsoft.com/office/drawing/2014/main" id="{65F16C32-D2D3-A1AB-B071-934C8677C6D8}"/>
              </a:ext>
            </a:extLst>
          </p:cNvPr>
          <p:cNvSpPr txBox="1">
            <a:spLocks/>
          </p:cNvSpPr>
          <p:nvPr/>
        </p:nvSpPr>
        <p:spPr bwMode="auto">
          <a:xfrm>
            <a:off x="685800" y="1122598"/>
            <a:ext cx="3733800" cy="967337"/>
          </a:xfrm>
          <a:prstGeom prst="rect">
            <a:avLst/>
          </a:prstGeom>
          <a:noFill/>
          <a:ln w="9525">
            <a:noFill/>
            <a:miter lim="800000"/>
            <a:headEnd/>
            <a:tailEnd/>
          </a:ln>
        </p:spPr>
        <p:txBody>
          <a:bodyPr/>
          <a:lstStyle/>
          <a:p>
            <a:pPr>
              <a:spcBef>
                <a:spcPct val="20000"/>
              </a:spcBef>
            </a:pPr>
            <a:r>
              <a:rPr lang="en-US" sz="1600" u="sng" dirty="0">
                <a:latin typeface="Arial" pitchFamily="34" charset="0"/>
                <a:cs typeface="Arial" pitchFamily="34" charset="0"/>
              </a:rPr>
              <a:t>Pocatello Regional Medical Center</a:t>
            </a:r>
            <a:endParaRPr lang="en-US" sz="1600" dirty="0">
              <a:latin typeface="Arial" pitchFamily="34" charset="0"/>
              <a:cs typeface="Arial" pitchFamily="34" charset="0"/>
            </a:endParaRPr>
          </a:p>
          <a:p>
            <a:pPr marL="342900" indent="-342900">
              <a:spcBef>
                <a:spcPct val="20000"/>
              </a:spcBef>
              <a:buFont typeface="Wingdings" pitchFamily="2" charset="2"/>
              <a:buChar char="§"/>
            </a:pPr>
            <a:r>
              <a:rPr lang="en-US" sz="1600" dirty="0">
                <a:latin typeface="Arial" pitchFamily="34" charset="0"/>
                <a:cs typeface="Arial" pitchFamily="34" charset="0"/>
              </a:rPr>
              <a:t>New CFO (really new)</a:t>
            </a:r>
          </a:p>
          <a:p>
            <a:pPr marL="342900" indent="-342900">
              <a:spcBef>
                <a:spcPct val="20000"/>
              </a:spcBef>
              <a:buFont typeface="Wingdings" pitchFamily="2" charset="2"/>
              <a:buChar char="§"/>
            </a:pPr>
            <a:r>
              <a:rPr lang="en-US" sz="1600" dirty="0">
                <a:latin typeface="Arial" pitchFamily="34" charset="0"/>
                <a:cs typeface="Arial" pitchFamily="34" charset="0"/>
              </a:rPr>
              <a:t>Errant CEO (but beloved)</a:t>
            </a:r>
          </a:p>
          <a:p>
            <a:pPr marL="342900" indent="-342900">
              <a:spcBef>
                <a:spcPct val="20000"/>
              </a:spcBef>
              <a:buFont typeface="Wingdings" pitchFamily="2" charset="2"/>
              <a:buChar char="§"/>
            </a:pPr>
            <a:endParaRPr lang="en-US" sz="1600" dirty="0">
              <a:latin typeface="Arial" pitchFamily="34" charset="0"/>
              <a:cs typeface="Arial" pitchFamily="34" charset="0"/>
            </a:endParaRPr>
          </a:p>
        </p:txBody>
      </p:sp>
      <p:pic>
        <p:nvPicPr>
          <p:cNvPr id="2052" name="Picture 4" descr="Call for duck‑crossing signs in Hucknall after drain rescue">
            <a:extLst>
              <a:ext uri="{FF2B5EF4-FFF2-40B4-BE49-F238E27FC236}">
                <a16:creationId xmlns:a16="http://schemas.microsoft.com/office/drawing/2014/main" id="{03F52997-1AE7-4325-35A6-DD9256B21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18" y="4768064"/>
            <a:ext cx="3370217" cy="18887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2A568F5-D72E-55B4-D7E6-69366A876563}"/>
              </a:ext>
            </a:extLst>
          </p:cNvPr>
          <p:cNvPicPr>
            <a:picLocks noChangeAspect="1"/>
          </p:cNvPicPr>
          <p:nvPr/>
        </p:nvPicPr>
        <p:blipFill>
          <a:blip r:embed="rId5"/>
          <a:stretch>
            <a:fillRect/>
          </a:stretch>
        </p:blipFill>
        <p:spPr>
          <a:xfrm>
            <a:off x="452846" y="2340277"/>
            <a:ext cx="4438792" cy="2177445"/>
          </a:xfrm>
          <a:prstGeom prst="rect">
            <a:avLst/>
          </a:prstGeom>
        </p:spPr>
      </p:pic>
      <p:pic>
        <p:nvPicPr>
          <p:cNvPr id="10" name="Picture 10" descr="Locking arms Blank Template - Imgflip">
            <a:extLst>
              <a:ext uri="{FF2B5EF4-FFF2-40B4-BE49-F238E27FC236}">
                <a16:creationId xmlns:a16="http://schemas.microsoft.com/office/drawing/2014/main" id="{670B1273-4601-F6C4-9028-413514698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9858" y="4608805"/>
            <a:ext cx="3344201" cy="21139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peak with Confidence: Four Fixes that Work - Wharton">
            <a:extLst>
              <a:ext uri="{FF2B5EF4-FFF2-40B4-BE49-F238E27FC236}">
                <a16:creationId xmlns:a16="http://schemas.microsoft.com/office/drawing/2014/main" id="{29A59224-5A55-A618-BB93-6E32891C3A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6211" y="4471795"/>
            <a:ext cx="2294844" cy="229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13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dissolv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dissolv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62"/>
                                        </p:tgtEl>
                                        <p:attrNameLst>
                                          <p:attrName>style.visibility</p:attrName>
                                        </p:attrNameLst>
                                      </p:cBhvr>
                                      <p:to>
                                        <p:strVal val="visible"/>
                                      </p:to>
                                    </p:set>
                                    <p:animEffect transition="in" filter="dissolve">
                                      <p:cBhvr>
                                        <p:cTn id="22" dur="500"/>
                                        <p:tgtEl>
                                          <p:spTgt spid="206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dissolve">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E91E-8949-702B-1A29-7E74C640CE24}"/>
              </a:ext>
            </a:extLst>
          </p:cNvPr>
          <p:cNvSpPr>
            <a:spLocks noGrp="1"/>
          </p:cNvSpPr>
          <p:nvPr>
            <p:ph type="title"/>
          </p:nvPr>
        </p:nvSpPr>
        <p:spPr>
          <a:xfrm>
            <a:off x="309154" y="267154"/>
            <a:ext cx="10515600" cy="506096"/>
          </a:xfrm>
        </p:spPr>
        <p:txBody>
          <a:bodyPr>
            <a:normAutofit fontScale="90000"/>
          </a:bodyPr>
          <a:lstStyle/>
          <a:p>
            <a:r>
              <a:rPr lang="en-US" dirty="0"/>
              <a:t>3. Curiosity</a:t>
            </a:r>
          </a:p>
        </p:txBody>
      </p:sp>
      <p:sp>
        <p:nvSpPr>
          <p:cNvPr id="3" name="Content Placeholder 2">
            <a:extLst>
              <a:ext uri="{FF2B5EF4-FFF2-40B4-BE49-F238E27FC236}">
                <a16:creationId xmlns:a16="http://schemas.microsoft.com/office/drawing/2014/main" id="{42FF2E54-00A5-63A2-63E8-43D8A3CDC94D}"/>
              </a:ext>
            </a:extLst>
          </p:cNvPr>
          <p:cNvSpPr>
            <a:spLocks noGrp="1"/>
          </p:cNvSpPr>
          <p:nvPr>
            <p:ph idx="1"/>
          </p:nvPr>
        </p:nvSpPr>
        <p:spPr>
          <a:xfrm>
            <a:off x="407126" y="1013793"/>
            <a:ext cx="3283131" cy="506095"/>
          </a:xfrm>
        </p:spPr>
        <p:txBody>
          <a:bodyPr/>
          <a:lstStyle/>
          <a:p>
            <a:pPr marL="0" indent="0">
              <a:buNone/>
            </a:pPr>
            <a:r>
              <a:rPr lang="en-US" u="sng" dirty="0"/>
              <a:t>Ready, set, evolve!!!</a:t>
            </a:r>
          </a:p>
        </p:txBody>
      </p:sp>
      <p:pic>
        <p:nvPicPr>
          <p:cNvPr id="6148" name="Picture 4" descr="Create Your Own Sunshine Print">
            <a:extLst>
              <a:ext uri="{FF2B5EF4-FFF2-40B4-BE49-F238E27FC236}">
                <a16:creationId xmlns:a16="http://schemas.microsoft.com/office/drawing/2014/main" id="{3C728D6C-5D80-119E-D8CE-DE964E3A1F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72" t="7407" r="4134" b="11044"/>
          <a:stretch>
            <a:fillRect/>
          </a:stretch>
        </p:blipFill>
        <p:spPr bwMode="auto">
          <a:xfrm>
            <a:off x="7177169" y="4535235"/>
            <a:ext cx="1874520" cy="1755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F44405-DA93-B78B-EB55-477FF00046D4}"/>
              </a:ext>
            </a:extLst>
          </p:cNvPr>
          <p:cNvSpPr txBox="1"/>
          <p:nvPr/>
        </p:nvSpPr>
        <p:spPr>
          <a:xfrm>
            <a:off x="5356126" y="1061629"/>
            <a:ext cx="6868612" cy="2616101"/>
          </a:xfrm>
          <a:prstGeom prst="rect">
            <a:avLst/>
          </a:prstGeom>
          <a:noFill/>
        </p:spPr>
        <p:txBody>
          <a:bodyPr wrap="square">
            <a:spAutoFit/>
          </a:bodyPr>
          <a:lstStyle/>
          <a:p>
            <a:r>
              <a:rPr lang="en-US" sz="2000" u="sng" dirty="0"/>
              <a:t>Growth for the sake of keeping it interesting</a:t>
            </a:r>
            <a:r>
              <a:rPr lang="en-US" sz="2000"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Keep your job challenging</a:t>
            </a:r>
          </a:p>
          <a:p>
            <a:pPr marL="285750" indent="-285750">
              <a:buFont typeface="Arial" panose="020B0604020202020204" pitchFamily="34" charset="0"/>
              <a:buChar char="•"/>
            </a:pPr>
            <a:r>
              <a:rPr lang="en-US" dirty="0"/>
              <a:t>Keep learning – reading, degree, new tasks, continuous improvement, </a:t>
            </a:r>
            <a:r>
              <a:rPr lang="en-US" u="sng" dirty="0"/>
              <a:t>should I go on</a:t>
            </a:r>
            <a:r>
              <a:rPr lang="en-US" dirty="0"/>
              <a:t>?</a:t>
            </a:r>
          </a:p>
          <a:p>
            <a:pPr marL="285750" indent="-285750">
              <a:buFont typeface="Arial" panose="020B0604020202020204" pitchFamily="34" charset="0"/>
              <a:buChar char="•"/>
            </a:pPr>
            <a:r>
              <a:rPr lang="en-US" dirty="0"/>
              <a:t>Show interest in what others are doing, but don’t overwhelm</a:t>
            </a:r>
          </a:p>
          <a:p>
            <a:pPr marL="285750" indent="-285750">
              <a:buFont typeface="Arial" panose="020B0604020202020204" pitchFamily="34" charset="0"/>
              <a:buChar char="•"/>
            </a:pPr>
            <a:r>
              <a:rPr lang="en-US" dirty="0"/>
              <a:t>Pitch in when it makes sense</a:t>
            </a:r>
          </a:p>
          <a:p>
            <a:pPr marL="285750" indent="-285750">
              <a:buFont typeface="Arial" panose="020B0604020202020204" pitchFamily="34" charset="0"/>
              <a:buChar char="•"/>
            </a:pPr>
            <a:r>
              <a:rPr lang="en-US" dirty="0"/>
              <a:t>Skill development…”Put me in coach!”</a:t>
            </a:r>
          </a:p>
          <a:p>
            <a:pPr marL="285750" indent="-285750">
              <a:buFont typeface="Arial" panose="020B0604020202020204" pitchFamily="34" charset="0"/>
              <a:buChar char="•"/>
            </a:pPr>
            <a:r>
              <a:rPr lang="en-US" dirty="0"/>
              <a:t>You will be more engaged than if you just settle-in</a:t>
            </a:r>
          </a:p>
        </p:txBody>
      </p:sp>
      <p:sp>
        <p:nvSpPr>
          <p:cNvPr id="8" name="Text 19">
            <a:extLst>
              <a:ext uri="{FF2B5EF4-FFF2-40B4-BE49-F238E27FC236}">
                <a16:creationId xmlns:a16="http://schemas.microsoft.com/office/drawing/2014/main" id="{411BD0D9-AD09-542A-6DF3-90BAFCCC49EB}"/>
              </a:ext>
            </a:extLst>
          </p:cNvPr>
          <p:cNvSpPr/>
          <p:nvPr/>
        </p:nvSpPr>
        <p:spPr>
          <a:xfrm>
            <a:off x="8854440" y="356615"/>
            <a:ext cx="3273552" cy="1286207"/>
          </a:xfrm>
          <a:prstGeom prst="rect">
            <a:avLst/>
          </a:prstGeom>
          <a:noFill/>
          <a:ln/>
        </p:spPr>
        <p:txBody>
          <a:bodyPr wrap="square" lIns="0" tIns="0" rIns="0" bIns="0" rtlCol="0" anchor="t"/>
          <a:lstStyle/>
          <a:p>
            <a:r>
              <a:rPr lang="en-US" sz="1000" dirty="0">
                <a:solidFill>
                  <a:srgbClr val="FFFFFF"/>
                </a:solidFill>
                <a:latin typeface="Calibri" pitchFamily="34" charset="0"/>
                <a:cs typeface="Calibri" pitchFamily="34" charset="-120"/>
              </a:rPr>
              <a:t>What interests you that you aren’t involved in now?</a:t>
            </a:r>
          </a:p>
          <a:p>
            <a:endParaRPr lang="en-US" sz="1000" dirty="0">
              <a:solidFill>
                <a:srgbClr val="FFFFFF"/>
              </a:solidFill>
              <a:latin typeface="Calibri" pitchFamily="34" charset="0"/>
              <a:cs typeface="Calibri" pitchFamily="34" charset="-120"/>
            </a:endParaRPr>
          </a:p>
          <a:p>
            <a:r>
              <a:rPr lang="en-US" sz="1000" dirty="0">
                <a:solidFill>
                  <a:srgbClr val="FFFFFF"/>
                </a:solidFill>
                <a:latin typeface="Calibri" pitchFamily="34" charset="0"/>
                <a:cs typeface="Calibri" pitchFamily="34" charset="-120"/>
              </a:rPr>
              <a:t>What unmet needs do you see in your environment?</a:t>
            </a:r>
          </a:p>
          <a:p>
            <a:endParaRPr lang="en-US" sz="1000" dirty="0">
              <a:solidFill>
                <a:srgbClr val="FFFFFF"/>
              </a:solidFill>
              <a:latin typeface="Calibri" pitchFamily="34" charset="0"/>
              <a:cs typeface="Calibri" pitchFamily="34" charset="-120"/>
            </a:endParaRPr>
          </a:p>
          <a:p>
            <a:r>
              <a:rPr lang="en-US" sz="1000" dirty="0">
                <a:solidFill>
                  <a:srgbClr val="FFFFFF"/>
                </a:solidFill>
                <a:latin typeface="Calibri" pitchFamily="34" charset="0"/>
                <a:cs typeface="Calibri" pitchFamily="34" charset="-120"/>
              </a:rPr>
              <a:t>Are you too busy to right now?</a:t>
            </a:r>
            <a:endParaRPr lang="en-US" sz="1000" dirty="0"/>
          </a:p>
        </p:txBody>
      </p:sp>
      <p:sp>
        <p:nvSpPr>
          <p:cNvPr id="11" name="TextBox 10">
            <a:extLst>
              <a:ext uri="{FF2B5EF4-FFF2-40B4-BE49-F238E27FC236}">
                <a16:creationId xmlns:a16="http://schemas.microsoft.com/office/drawing/2014/main" id="{E60120A0-6019-9EE2-5B9B-91F84E9CB499}"/>
              </a:ext>
            </a:extLst>
          </p:cNvPr>
          <p:cNvSpPr txBox="1"/>
          <p:nvPr/>
        </p:nvSpPr>
        <p:spPr>
          <a:xfrm>
            <a:off x="5356126" y="4087526"/>
            <a:ext cx="6139542" cy="369332"/>
          </a:xfrm>
          <a:prstGeom prst="rect">
            <a:avLst/>
          </a:prstGeom>
          <a:noFill/>
        </p:spPr>
        <p:txBody>
          <a:bodyPr wrap="square">
            <a:spAutoFit/>
          </a:bodyPr>
          <a:lstStyle/>
          <a:p>
            <a:pPr marL="285750" indent="-285750">
              <a:buFont typeface="Arial" panose="020B0604020202020204" pitchFamily="34" charset="0"/>
              <a:buChar char="•"/>
            </a:pPr>
            <a:r>
              <a:rPr lang="en-US" dirty="0"/>
              <a:t>Don’t worry about visibility…</a:t>
            </a:r>
            <a:r>
              <a:rPr lang="en-US" u="sng" dirty="0"/>
              <a:t>you are being watched</a:t>
            </a:r>
          </a:p>
        </p:txBody>
      </p:sp>
      <p:pic>
        <p:nvPicPr>
          <p:cNvPr id="13" name="Picture 12">
            <a:extLst>
              <a:ext uri="{FF2B5EF4-FFF2-40B4-BE49-F238E27FC236}">
                <a16:creationId xmlns:a16="http://schemas.microsoft.com/office/drawing/2014/main" id="{7ED19A6E-EF2C-1C9B-80AB-15D87391D2BD}"/>
              </a:ext>
            </a:extLst>
          </p:cNvPr>
          <p:cNvPicPr>
            <a:picLocks noChangeAspect="1"/>
          </p:cNvPicPr>
          <p:nvPr/>
        </p:nvPicPr>
        <p:blipFill>
          <a:blip r:embed="rId3"/>
          <a:stretch>
            <a:fillRect/>
          </a:stretch>
        </p:blipFill>
        <p:spPr>
          <a:xfrm>
            <a:off x="166342" y="2412367"/>
            <a:ext cx="4588605" cy="2530725"/>
          </a:xfrm>
          <a:prstGeom prst="rect">
            <a:avLst/>
          </a:prstGeom>
        </p:spPr>
      </p:pic>
    </p:spTree>
    <p:extLst>
      <p:ext uri="{BB962C8B-B14F-4D97-AF65-F5344CB8AC3E}">
        <p14:creationId xmlns:p14="http://schemas.microsoft.com/office/powerpoint/2010/main" val="8590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dissolv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dissolv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par>
                                <p:cTn id="43" presetID="9" presetClass="entr" presetSubtype="0" fill="hold" nodeType="withEffect">
                                  <p:stCondLst>
                                    <p:cond delay="0"/>
                                  </p:stCondLst>
                                  <p:childTnLst>
                                    <p:set>
                                      <p:cBhvr>
                                        <p:cTn id="44" dur="1" fill="hold">
                                          <p:stCondLst>
                                            <p:cond delay="0"/>
                                          </p:stCondLst>
                                        </p:cTn>
                                        <p:tgtEl>
                                          <p:spTgt spid="6148"/>
                                        </p:tgtEl>
                                        <p:attrNameLst>
                                          <p:attrName>style.visibility</p:attrName>
                                        </p:attrNameLst>
                                      </p:cBhvr>
                                      <p:to>
                                        <p:strVal val="visible"/>
                                      </p:to>
                                    </p:set>
                                    <p:animEffect transition="in" filter="dissolve">
                                      <p:cBhvr>
                                        <p:cTn id="45" dur="500"/>
                                        <p:tgtEl>
                                          <p:spTgt spid="6148"/>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3D8D-6C64-3AE9-E82E-85152127C6B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3ADCA90-8C52-6C19-7CB1-BBFF7B0585E7}"/>
              </a:ext>
            </a:extLst>
          </p:cNvPr>
          <p:cNvPicPr>
            <a:picLocks noChangeAspect="1"/>
          </p:cNvPicPr>
          <p:nvPr/>
        </p:nvPicPr>
        <p:blipFill>
          <a:blip r:embed="rId2"/>
          <a:stretch>
            <a:fillRect/>
          </a:stretch>
        </p:blipFill>
        <p:spPr>
          <a:xfrm>
            <a:off x="444419" y="2632166"/>
            <a:ext cx="4463387" cy="3569244"/>
          </a:xfrm>
          <a:prstGeom prst="rect">
            <a:avLst/>
          </a:prstGeom>
        </p:spPr>
      </p:pic>
      <p:sp>
        <p:nvSpPr>
          <p:cNvPr id="2" name="Title 1">
            <a:extLst>
              <a:ext uri="{FF2B5EF4-FFF2-40B4-BE49-F238E27FC236}">
                <a16:creationId xmlns:a16="http://schemas.microsoft.com/office/drawing/2014/main" id="{AE2F18C5-79AF-7959-79A8-813E194B5E41}"/>
              </a:ext>
            </a:extLst>
          </p:cNvPr>
          <p:cNvSpPr>
            <a:spLocks noGrp="1"/>
          </p:cNvSpPr>
          <p:nvPr>
            <p:ph type="title"/>
          </p:nvPr>
        </p:nvSpPr>
        <p:spPr>
          <a:xfrm>
            <a:off x="309154" y="267154"/>
            <a:ext cx="10515600" cy="506096"/>
          </a:xfrm>
        </p:spPr>
        <p:txBody>
          <a:bodyPr>
            <a:normAutofit fontScale="90000"/>
          </a:bodyPr>
          <a:lstStyle/>
          <a:p>
            <a:r>
              <a:rPr lang="en-US" dirty="0"/>
              <a:t>3. Curiosity, </a:t>
            </a:r>
            <a:r>
              <a:rPr lang="en-US" i="1" u="sng" dirty="0"/>
              <a:t>continued</a:t>
            </a:r>
          </a:p>
        </p:txBody>
      </p:sp>
      <p:sp>
        <p:nvSpPr>
          <p:cNvPr id="5" name="Subtitle 2">
            <a:extLst>
              <a:ext uri="{FF2B5EF4-FFF2-40B4-BE49-F238E27FC236}">
                <a16:creationId xmlns:a16="http://schemas.microsoft.com/office/drawing/2014/main" id="{696AEDEC-645A-A08C-07A2-172D0CF1B355}"/>
              </a:ext>
            </a:extLst>
          </p:cNvPr>
          <p:cNvSpPr txBox="1">
            <a:spLocks/>
          </p:cNvSpPr>
          <p:nvPr/>
        </p:nvSpPr>
        <p:spPr bwMode="auto">
          <a:xfrm>
            <a:off x="381809" y="1882194"/>
            <a:ext cx="5163797" cy="1110985"/>
          </a:xfrm>
          <a:prstGeom prst="rect">
            <a:avLst/>
          </a:prstGeom>
          <a:noFill/>
          <a:ln w="9525">
            <a:noFill/>
            <a:miter lim="800000"/>
            <a:headEnd/>
            <a:tailEnd/>
          </a:ln>
        </p:spPr>
        <p:txBody>
          <a:bodyPr/>
          <a:lstStyle/>
          <a:p>
            <a:pPr>
              <a:spcBef>
                <a:spcPct val="20000"/>
              </a:spcBef>
            </a:pPr>
            <a:r>
              <a:rPr lang="en-US" u="sng" dirty="0">
                <a:latin typeface="Arial" pitchFamily="34" charset="0"/>
                <a:cs typeface="Arial" pitchFamily="34" charset="0"/>
              </a:rPr>
              <a:t>1. Six Jobs in 10 Years…officially applied for two</a:t>
            </a:r>
            <a:endParaRPr lang="en-US" dirty="0">
              <a:latin typeface="Arial" pitchFamily="34" charset="0"/>
              <a:cs typeface="Arial" pitchFamily="34" charset="0"/>
            </a:endParaRPr>
          </a:p>
          <a:p>
            <a:pPr>
              <a:spcBef>
                <a:spcPct val="20000"/>
              </a:spcBef>
            </a:pPr>
            <a:r>
              <a:rPr lang="en-US" dirty="0">
                <a:latin typeface="Arial" pitchFamily="34" charset="0"/>
                <a:cs typeface="Arial" pitchFamily="34" charset="0"/>
              </a:rPr>
              <a:t>“I am bored”</a:t>
            </a:r>
          </a:p>
        </p:txBody>
      </p:sp>
      <p:sp>
        <p:nvSpPr>
          <p:cNvPr id="8" name="Text 19">
            <a:extLst>
              <a:ext uri="{FF2B5EF4-FFF2-40B4-BE49-F238E27FC236}">
                <a16:creationId xmlns:a16="http://schemas.microsoft.com/office/drawing/2014/main" id="{BE8247EB-5490-F3D5-4BA4-E0401427EA11}"/>
              </a:ext>
            </a:extLst>
          </p:cNvPr>
          <p:cNvSpPr/>
          <p:nvPr/>
        </p:nvSpPr>
        <p:spPr>
          <a:xfrm>
            <a:off x="8854440" y="356615"/>
            <a:ext cx="3273552" cy="1286207"/>
          </a:xfrm>
          <a:prstGeom prst="rect">
            <a:avLst/>
          </a:prstGeom>
          <a:noFill/>
          <a:ln/>
        </p:spPr>
        <p:txBody>
          <a:bodyPr wrap="square" lIns="0" tIns="0" rIns="0" bIns="0" rtlCol="0" anchor="t"/>
          <a:lstStyle/>
          <a:p>
            <a:r>
              <a:rPr lang="en-US" sz="1000" dirty="0">
                <a:solidFill>
                  <a:srgbClr val="FFFFFF"/>
                </a:solidFill>
                <a:latin typeface="Calibri" pitchFamily="34" charset="0"/>
                <a:cs typeface="Calibri" pitchFamily="34" charset="-120"/>
              </a:rPr>
              <a:t>What interests you that you aren’t involved in now?</a:t>
            </a:r>
          </a:p>
          <a:p>
            <a:endParaRPr lang="en-US" sz="1000" dirty="0">
              <a:solidFill>
                <a:srgbClr val="FFFFFF"/>
              </a:solidFill>
              <a:latin typeface="Calibri" pitchFamily="34" charset="0"/>
              <a:cs typeface="Calibri" pitchFamily="34" charset="-120"/>
            </a:endParaRPr>
          </a:p>
          <a:p>
            <a:r>
              <a:rPr lang="en-US" sz="1000" dirty="0">
                <a:solidFill>
                  <a:srgbClr val="FFFFFF"/>
                </a:solidFill>
                <a:latin typeface="Calibri" pitchFamily="34" charset="0"/>
                <a:cs typeface="Calibri" pitchFamily="34" charset="-120"/>
              </a:rPr>
              <a:t>What unmet needs do you see in your environment?</a:t>
            </a:r>
          </a:p>
          <a:p>
            <a:endParaRPr lang="en-US" sz="1000" dirty="0">
              <a:solidFill>
                <a:srgbClr val="FFFFFF"/>
              </a:solidFill>
              <a:latin typeface="Calibri" pitchFamily="34" charset="0"/>
              <a:cs typeface="Calibri" pitchFamily="34" charset="-120"/>
            </a:endParaRPr>
          </a:p>
          <a:p>
            <a:r>
              <a:rPr lang="en-US" sz="1000" dirty="0">
                <a:solidFill>
                  <a:srgbClr val="FFFFFF"/>
                </a:solidFill>
                <a:latin typeface="Calibri" pitchFamily="34" charset="0"/>
                <a:cs typeface="Calibri" pitchFamily="34" charset="-120"/>
              </a:rPr>
              <a:t>Are you too busy to right now?</a:t>
            </a:r>
            <a:endParaRPr lang="en-US" sz="1000" dirty="0"/>
          </a:p>
        </p:txBody>
      </p:sp>
      <p:grpSp>
        <p:nvGrpSpPr>
          <p:cNvPr id="10" name="Group 9">
            <a:extLst>
              <a:ext uri="{FF2B5EF4-FFF2-40B4-BE49-F238E27FC236}">
                <a16:creationId xmlns:a16="http://schemas.microsoft.com/office/drawing/2014/main" id="{79AA74E0-BA1B-C4A7-6BEB-B4FF56722FA3}"/>
              </a:ext>
            </a:extLst>
          </p:cNvPr>
          <p:cNvGrpSpPr/>
          <p:nvPr/>
        </p:nvGrpSpPr>
        <p:grpSpPr>
          <a:xfrm>
            <a:off x="7928284" y="216179"/>
            <a:ext cx="3954562" cy="1280060"/>
            <a:chOff x="7952230" y="2279569"/>
            <a:chExt cx="3954562" cy="1280060"/>
          </a:xfrm>
        </p:grpSpPr>
        <p:sp>
          <p:nvSpPr>
            <p:cNvPr id="12" name="Shape 16">
              <a:extLst>
                <a:ext uri="{FF2B5EF4-FFF2-40B4-BE49-F238E27FC236}">
                  <a16:creationId xmlns:a16="http://schemas.microsoft.com/office/drawing/2014/main" id="{F22771B4-7CEA-9D2B-59B9-215F4E0B1283}"/>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What interests you that you're not involved in?</a:t>
              </a:r>
            </a:p>
          </p:txBody>
        </p:sp>
        <p:sp>
          <p:nvSpPr>
            <p:cNvPr id="14" name="Shape 17">
              <a:extLst>
                <a:ext uri="{FF2B5EF4-FFF2-40B4-BE49-F238E27FC236}">
                  <a16:creationId xmlns:a16="http://schemas.microsoft.com/office/drawing/2014/main" id="{5DEA994A-FC82-85F1-3A98-6B26890F4964}"/>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18" name="Picture 17">
            <a:extLst>
              <a:ext uri="{FF2B5EF4-FFF2-40B4-BE49-F238E27FC236}">
                <a16:creationId xmlns:a16="http://schemas.microsoft.com/office/drawing/2014/main" id="{1DAEC859-5B91-D7C6-130D-541193AA4595}"/>
              </a:ext>
            </a:extLst>
          </p:cNvPr>
          <p:cNvPicPr>
            <a:picLocks noChangeAspect="1"/>
          </p:cNvPicPr>
          <p:nvPr/>
        </p:nvPicPr>
        <p:blipFill>
          <a:blip r:embed="rId3"/>
          <a:stretch>
            <a:fillRect/>
          </a:stretch>
        </p:blipFill>
        <p:spPr>
          <a:xfrm>
            <a:off x="6730920" y="3149982"/>
            <a:ext cx="4707140" cy="3108368"/>
          </a:xfrm>
          <a:prstGeom prst="rect">
            <a:avLst/>
          </a:prstGeom>
        </p:spPr>
      </p:pic>
      <p:sp>
        <p:nvSpPr>
          <p:cNvPr id="4" name="TextBox 3">
            <a:extLst>
              <a:ext uri="{FF2B5EF4-FFF2-40B4-BE49-F238E27FC236}">
                <a16:creationId xmlns:a16="http://schemas.microsoft.com/office/drawing/2014/main" id="{1C1E7562-CE6E-C8E0-EE48-CFFC4CD2C0CF}"/>
              </a:ext>
            </a:extLst>
          </p:cNvPr>
          <p:cNvSpPr txBox="1"/>
          <p:nvPr/>
        </p:nvSpPr>
        <p:spPr>
          <a:xfrm>
            <a:off x="6646396" y="2340015"/>
            <a:ext cx="6094902" cy="369332"/>
          </a:xfrm>
          <a:prstGeom prst="rect">
            <a:avLst/>
          </a:prstGeom>
          <a:noFill/>
        </p:spPr>
        <p:txBody>
          <a:bodyPr wrap="square">
            <a:spAutoFit/>
          </a:bodyPr>
          <a:lstStyle/>
          <a:p>
            <a:pPr>
              <a:spcBef>
                <a:spcPct val="20000"/>
              </a:spcBef>
            </a:pPr>
            <a:r>
              <a:rPr lang="en-US" sz="1800" u="sng" dirty="0">
                <a:latin typeface="Arial" pitchFamily="34" charset="0"/>
                <a:cs typeface="Arial" pitchFamily="34" charset="0"/>
              </a:rPr>
              <a:t>2. “Good people survive corporate turmoil”</a:t>
            </a:r>
          </a:p>
        </p:txBody>
      </p:sp>
    </p:spTree>
    <p:extLst>
      <p:ext uri="{BB962C8B-B14F-4D97-AF65-F5344CB8AC3E}">
        <p14:creationId xmlns:p14="http://schemas.microsoft.com/office/powerpoint/2010/main" val="281002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38FE-10FF-8F98-E035-36C66CCE3EC0}"/>
              </a:ext>
            </a:extLst>
          </p:cNvPr>
          <p:cNvSpPr>
            <a:spLocks noGrp="1"/>
          </p:cNvSpPr>
          <p:nvPr>
            <p:ph type="title"/>
          </p:nvPr>
        </p:nvSpPr>
        <p:spPr>
          <a:xfrm>
            <a:off x="113212" y="130398"/>
            <a:ext cx="10515600" cy="787989"/>
          </a:xfrm>
        </p:spPr>
        <p:txBody>
          <a:bodyPr/>
          <a:lstStyle/>
          <a:p>
            <a:r>
              <a:rPr lang="en-US" dirty="0"/>
              <a:t>4. Mentoring</a:t>
            </a:r>
          </a:p>
        </p:txBody>
      </p:sp>
      <p:sp>
        <p:nvSpPr>
          <p:cNvPr id="4" name="Text 2">
            <a:extLst>
              <a:ext uri="{FF2B5EF4-FFF2-40B4-BE49-F238E27FC236}">
                <a16:creationId xmlns:a16="http://schemas.microsoft.com/office/drawing/2014/main" id="{B3C56B0B-253B-731E-829B-86FD517FE469}"/>
              </a:ext>
            </a:extLst>
          </p:cNvPr>
          <p:cNvSpPr/>
          <p:nvPr/>
        </p:nvSpPr>
        <p:spPr>
          <a:xfrm>
            <a:off x="487680" y="1243584"/>
            <a:ext cx="11216640" cy="463296"/>
          </a:xfrm>
          <a:prstGeom prst="rect">
            <a:avLst/>
          </a:prstGeom>
          <a:noFill/>
          <a:ln/>
        </p:spPr>
        <p:txBody>
          <a:bodyPr wrap="square" lIns="0" tIns="0" rIns="0" bIns="0" rtlCol="0" anchor="ctr"/>
          <a:lstStyle/>
          <a:p>
            <a:r>
              <a:rPr lang="en-US" sz="2667" b="1" i="1" dirty="0">
                <a:solidFill>
                  <a:srgbClr val="0A7E8C"/>
                </a:solidFill>
                <a:latin typeface="Calibri" pitchFamily="34" charset="0"/>
                <a:cs typeface="Calibri" pitchFamily="34" charset="-120"/>
              </a:rPr>
              <a:t>The Journey…Great Mentors!!</a:t>
            </a:r>
            <a:endParaRPr lang="en-US" sz="2667" b="1" dirty="0">
              <a:solidFill>
                <a:srgbClr val="00799E"/>
              </a:solidFill>
              <a:latin typeface="Amazon Ember"/>
            </a:endParaRPr>
          </a:p>
        </p:txBody>
      </p:sp>
      <p:sp>
        <p:nvSpPr>
          <p:cNvPr id="5" name="Rectangle 3">
            <a:extLst>
              <a:ext uri="{FF2B5EF4-FFF2-40B4-BE49-F238E27FC236}">
                <a16:creationId xmlns:a16="http://schemas.microsoft.com/office/drawing/2014/main" id="{F9E2DBA1-4525-1D94-4F18-0EA46772AD04}"/>
              </a:ext>
            </a:extLst>
          </p:cNvPr>
          <p:cNvSpPr txBox="1">
            <a:spLocks noChangeArrowheads="1"/>
          </p:cNvSpPr>
          <p:nvPr/>
        </p:nvSpPr>
        <p:spPr>
          <a:xfrm>
            <a:off x="2286000" y="1447800"/>
            <a:ext cx="7848600" cy="4267200"/>
          </a:xfrm>
          <a:prstGeom prst="rect">
            <a:avLst/>
          </a:prstGeom>
          <a:noFill/>
          <a:ln/>
        </p:spPr>
        <p:txBody>
          <a:bodyPr vert="horz" lIns="91440" tIns="45720" rIns="91440" bIns="45720" rtlCol="0">
            <a:normAutofit/>
          </a:bodyPr>
          <a:lstStyle/>
          <a:p>
            <a:pPr marL="342891" indent="-342891" algn="ctr">
              <a:lnSpc>
                <a:spcPct val="130000"/>
              </a:lnSpc>
            </a:pPr>
            <a:r>
              <a:rPr lang="en-US" sz="2400" dirty="0">
                <a:solidFill>
                  <a:schemeClr val="bg1"/>
                </a:solidFill>
                <a:latin typeface="Arial" pitchFamily="34" charset="0"/>
                <a:ea typeface="ヒラギノ角ゴ Pro W3" pitchFamily="120" charset="-128"/>
                <a:cs typeface="Arial" pitchFamily="34" charset="0"/>
              </a:rPr>
              <a:t>Find a mentor and become a mentor</a:t>
            </a:r>
          </a:p>
        </p:txBody>
      </p:sp>
      <p:sp>
        <p:nvSpPr>
          <p:cNvPr id="6" name="TextBox 5">
            <a:extLst>
              <a:ext uri="{FF2B5EF4-FFF2-40B4-BE49-F238E27FC236}">
                <a16:creationId xmlns:a16="http://schemas.microsoft.com/office/drawing/2014/main" id="{97CB9587-E110-C12A-E44E-9924A92B3DB3}"/>
              </a:ext>
            </a:extLst>
          </p:cNvPr>
          <p:cNvSpPr txBox="1"/>
          <p:nvPr/>
        </p:nvSpPr>
        <p:spPr>
          <a:xfrm>
            <a:off x="1981201" y="5817628"/>
            <a:ext cx="2400300" cy="369332"/>
          </a:xfrm>
          <a:prstGeom prst="rect">
            <a:avLst/>
          </a:prstGeom>
          <a:noFill/>
          <a:ln>
            <a:noFill/>
          </a:ln>
          <a:effectLst/>
        </p:spPr>
        <p:txBody>
          <a:bodyPr wrap="square" rtlCol="0">
            <a:spAutoFit/>
          </a:bodyPr>
          <a:lstStyle/>
          <a:p>
            <a:pPr marL="341305" indent="-341305"/>
            <a:r>
              <a:rPr lang="en-US" dirty="0">
                <a:solidFill>
                  <a:schemeClr val="bg1">
                    <a:lumMod val="65000"/>
                  </a:schemeClr>
                </a:solidFill>
                <a:latin typeface="Arial" pitchFamily="34" charset="0"/>
                <a:cs typeface="Arial" pitchFamily="34" charset="0"/>
              </a:rPr>
              <a:t>Larry Hancock</a:t>
            </a:r>
          </a:p>
        </p:txBody>
      </p:sp>
      <p:sp>
        <p:nvSpPr>
          <p:cNvPr id="7" name="TextBox 6">
            <a:extLst>
              <a:ext uri="{FF2B5EF4-FFF2-40B4-BE49-F238E27FC236}">
                <a16:creationId xmlns:a16="http://schemas.microsoft.com/office/drawing/2014/main" id="{6B6E6E50-708F-4BF6-6BD2-F68A1C508AF7}"/>
              </a:ext>
            </a:extLst>
          </p:cNvPr>
          <p:cNvSpPr txBox="1"/>
          <p:nvPr/>
        </p:nvSpPr>
        <p:spPr>
          <a:xfrm>
            <a:off x="4371975" y="5837279"/>
            <a:ext cx="1943100"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David Grauer</a:t>
            </a:r>
          </a:p>
        </p:txBody>
      </p:sp>
      <p:pic>
        <p:nvPicPr>
          <p:cNvPr id="8" name="Picture 7" descr="David Grauer, MBA, MHSA">
            <a:extLst>
              <a:ext uri="{FF2B5EF4-FFF2-40B4-BE49-F238E27FC236}">
                <a16:creationId xmlns:a16="http://schemas.microsoft.com/office/drawing/2014/main" id="{50D45179-30BB-2B4F-2F07-EDEE443718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5709" y="2235458"/>
            <a:ext cx="3165291" cy="3479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arry Hancock - The David Eccles School of Business">
            <a:extLst>
              <a:ext uri="{FF2B5EF4-FFF2-40B4-BE49-F238E27FC236}">
                <a16:creationId xmlns:a16="http://schemas.microsoft.com/office/drawing/2014/main" id="{15BC155C-CE79-DD62-0C8E-6CA67A16D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235459"/>
            <a:ext cx="2549711" cy="34890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orton featured in WalletHub's 'Ask The Experts' on children's healthcare">
            <a:extLst>
              <a:ext uri="{FF2B5EF4-FFF2-40B4-BE49-F238E27FC236}">
                <a16:creationId xmlns:a16="http://schemas.microsoft.com/office/drawing/2014/main" id="{F06DD641-DFF2-6B82-DA31-ED2A748948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2235459"/>
            <a:ext cx="2319693" cy="34795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B88D23A-EBB5-4E1D-E7E5-50276C27144D}"/>
              </a:ext>
            </a:extLst>
          </p:cNvPr>
          <p:cNvSpPr txBox="1"/>
          <p:nvPr/>
        </p:nvSpPr>
        <p:spPr>
          <a:xfrm>
            <a:off x="7446346" y="5817628"/>
            <a:ext cx="1943100"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Joe Horton</a:t>
            </a:r>
          </a:p>
        </p:txBody>
      </p:sp>
    </p:spTree>
    <p:extLst>
      <p:ext uri="{BB962C8B-B14F-4D97-AF65-F5344CB8AC3E}">
        <p14:creationId xmlns:p14="http://schemas.microsoft.com/office/powerpoint/2010/main" val="99152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0A3AA-3965-DD54-F2D0-E34102570E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20A5DBC-A94F-CB58-F40C-97EFFC8E7717}"/>
              </a:ext>
            </a:extLst>
          </p:cNvPr>
          <p:cNvSpPr txBox="1"/>
          <p:nvPr/>
        </p:nvSpPr>
        <p:spPr>
          <a:xfrm>
            <a:off x="144795" y="1297655"/>
            <a:ext cx="5105319" cy="416909"/>
          </a:xfrm>
          <a:prstGeom prst="rect">
            <a:avLst/>
          </a:prstGeom>
          <a:noFill/>
        </p:spPr>
        <p:txBody>
          <a:bodyPr wrap="square">
            <a:spAutoFit/>
          </a:bodyPr>
          <a:lstStyle/>
          <a:p>
            <a:pPr algn="ctr" defTabSz="437764" eaLnBrk="0" hangingPunct="0">
              <a:spcBef>
                <a:spcPct val="20000"/>
              </a:spcBef>
              <a:buClr>
                <a:srgbClr val="A20000"/>
              </a:buClr>
              <a:buSzPct val="100000"/>
            </a:pPr>
            <a:r>
              <a:rPr lang="en-US" sz="2109" dirty="0">
                <a:solidFill>
                  <a:schemeClr val="accent2"/>
                </a:solidFill>
                <a:latin typeface="Arial" panose="020B0604020202020204" pitchFamily="34" charset="0"/>
                <a:ea typeface="ＭＳ Ｐゴシック" charset="0"/>
                <a:cs typeface="Arial"/>
              </a:rPr>
              <a:t>Think About This….Tale of Two Careers</a:t>
            </a:r>
          </a:p>
        </p:txBody>
      </p:sp>
      <p:grpSp>
        <p:nvGrpSpPr>
          <p:cNvPr id="44" name="Group 43">
            <a:extLst>
              <a:ext uri="{FF2B5EF4-FFF2-40B4-BE49-F238E27FC236}">
                <a16:creationId xmlns:a16="http://schemas.microsoft.com/office/drawing/2014/main" id="{3C175666-C245-977F-42A2-FE8F168B5A6A}"/>
              </a:ext>
            </a:extLst>
          </p:cNvPr>
          <p:cNvGrpSpPr/>
          <p:nvPr/>
        </p:nvGrpSpPr>
        <p:grpSpPr>
          <a:xfrm>
            <a:off x="487681" y="1841741"/>
            <a:ext cx="9429068" cy="4520991"/>
            <a:chOff x="1431450" y="7192962"/>
            <a:chExt cx="13167664" cy="3962400"/>
          </a:xfrm>
        </p:grpSpPr>
        <p:sp>
          <p:nvSpPr>
            <p:cNvPr id="8" name="Rectangle: Rounded Corners 7">
              <a:extLst>
                <a:ext uri="{FF2B5EF4-FFF2-40B4-BE49-F238E27FC236}">
                  <a16:creationId xmlns:a16="http://schemas.microsoft.com/office/drawing/2014/main" id="{504D3B30-FE8B-F9FF-671D-162E5D1364C7}"/>
                </a:ext>
              </a:extLst>
            </p:cNvPr>
            <p:cNvSpPr/>
            <p:nvPr/>
          </p:nvSpPr>
          <p:spPr>
            <a:xfrm>
              <a:off x="1722438" y="7192962"/>
              <a:ext cx="3377930" cy="1219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St. Mark’s Hospital and HCA</a:t>
              </a:r>
            </a:p>
          </p:txBody>
        </p:sp>
        <p:sp>
          <p:nvSpPr>
            <p:cNvPr id="9" name="Rectangle: Rounded Corners 8">
              <a:extLst>
                <a:ext uri="{FF2B5EF4-FFF2-40B4-BE49-F238E27FC236}">
                  <a16:creationId xmlns:a16="http://schemas.microsoft.com/office/drawing/2014/main" id="{14037834-3074-E82B-F0B6-9E9181815D27}"/>
                </a:ext>
              </a:extLst>
            </p:cNvPr>
            <p:cNvSpPr/>
            <p:nvPr/>
          </p:nvSpPr>
          <p:spPr>
            <a:xfrm>
              <a:off x="2787906" y="8793162"/>
              <a:ext cx="3002282" cy="1219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t>Primary Children’s Hospital</a:t>
              </a:r>
            </a:p>
          </p:txBody>
        </p:sp>
        <p:cxnSp>
          <p:nvCxnSpPr>
            <p:cNvPr id="11" name="Straight Connector 10">
              <a:extLst>
                <a:ext uri="{FF2B5EF4-FFF2-40B4-BE49-F238E27FC236}">
                  <a16:creationId xmlns:a16="http://schemas.microsoft.com/office/drawing/2014/main" id="{7170676C-A8FB-AD0C-3678-A2E12D14491A}"/>
                </a:ext>
              </a:extLst>
            </p:cNvPr>
            <p:cNvCxnSpPr>
              <a:cxnSpLocks/>
            </p:cNvCxnSpPr>
            <p:nvPr/>
          </p:nvCxnSpPr>
          <p:spPr>
            <a:xfrm>
              <a:off x="1431450" y="10621962"/>
              <a:ext cx="13167664"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4B67BC4-D79D-0107-0D00-23728CAA7D0B}"/>
                </a:ext>
              </a:extLst>
            </p:cNvPr>
            <p:cNvCxnSpPr/>
            <p:nvPr/>
          </p:nvCxnSpPr>
          <p:spPr>
            <a:xfrm>
              <a:off x="2787905" y="10088562"/>
              <a:ext cx="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E8BD4BA-7D95-AAC8-7447-1B7DC57DC424}"/>
                </a:ext>
              </a:extLst>
            </p:cNvPr>
            <p:cNvCxnSpPr/>
            <p:nvPr/>
          </p:nvCxnSpPr>
          <p:spPr>
            <a:xfrm>
              <a:off x="13678811" y="10088562"/>
              <a:ext cx="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D4BB771-0C1A-6E13-80B1-7B2F84C6806D}"/>
                </a:ext>
              </a:extLst>
            </p:cNvPr>
            <p:cNvCxnSpPr/>
            <p:nvPr/>
          </p:nvCxnSpPr>
          <p:spPr>
            <a:xfrm>
              <a:off x="9980266" y="10088562"/>
              <a:ext cx="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31ECCAB-A84F-ABFF-DC1F-6E5A735D3AC9}"/>
                </a:ext>
              </a:extLst>
            </p:cNvPr>
            <p:cNvCxnSpPr/>
            <p:nvPr/>
          </p:nvCxnSpPr>
          <p:spPr>
            <a:xfrm>
              <a:off x="6218237" y="10088562"/>
              <a:ext cx="0" cy="106680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Rounded Corners 18">
              <a:extLst>
                <a:ext uri="{FF2B5EF4-FFF2-40B4-BE49-F238E27FC236}">
                  <a16:creationId xmlns:a16="http://schemas.microsoft.com/office/drawing/2014/main" id="{80E7E340-23A1-C7E5-9893-4CABC49199DF}"/>
                </a:ext>
              </a:extLst>
            </p:cNvPr>
            <p:cNvSpPr/>
            <p:nvPr/>
          </p:nvSpPr>
          <p:spPr>
            <a:xfrm>
              <a:off x="5184201" y="7212891"/>
              <a:ext cx="1225469" cy="1219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Molina</a:t>
              </a:r>
            </a:p>
          </p:txBody>
        </p:sp>
        <p:sp>
          <p:nvSpPr>
            <p:cNvPr id="20" name="Rectangle: Rounded Corners 19">
              <a:extLst>
                <a:ext uri="{FF2B5EF4-FFF2-40B4-BE49-F238E27FC236}">
                  <a16:creationId xmlns:a16="http://schemas.microsoft.com/office/drawing/2014/main" id="{D43D1904-1C3C-BE48-606A-D328A357625A}"/>
                </a:ext>
              </a:extLst>
            </p:cNvPr>
            <p:cNvSpPr/>
            <p:nvPr/>
          </p:nvSpPr>
          <p:spPr>
            <a:xfrm>
              <a:off x="6503177" y="7212891"/>
              <a:ext cx="954774" cy="1219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Altius</a:t>
              </a:r>
            </a:p>
          </p:txBody>
        </p:sp>
        <p:sp>
          <p:nvSpPr>
            <p:cNvPr id="21" name="Arrow: Up-Down 20">
              <a:extLst>
                <a:ext uri="{FF2B5EF4-FFF2-40B4-BE49-F238E27FC236}">
                  <a16:creationId xmlns:a16="http://schemas.microsoft.com/office/drawing/2014/main" id="{4B79B4A9-5C31-6292-F76E-FF881D48D2F7}"/>
                </a:ext>
              </a:extLst>
            </p:cNvPr>
            <p:cNvSpPr/>
            <p:nvPr/>
          </p:nvSpPr>
          <p:spPr>
            <a:xfrm>
              <a:off x="5292282" y="8228763"/>
              <a:ext cx="228600" cy="685801"/>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00"/>
            </a:p>
          </p:txBody>
        </p:sp>
        <p:sp>
          <p:nvSpPr>
            <p:cNvPr id="22" name="Rectangle: Rounded Corners 21">
              <a:extLst>
                <a:ext uri="{FF2B5EF4-FFF2-40B4-BE49-F238E27FC236}">
                  <a16:creationId xmlns:a16="http://schemas.microsoft.com/office/drawing/2014/main" id="{E7A4862C-FE08-A45F-89FB-95F6A6FA74C5}"/>
                </a:ext>
              </a:extLst>
            </p:cNvPr>
            <p:cNvSpPr/>
            <p:nvPr/>
          </p:nvSpPr>
          <p:spPr>
            <a:xfrm>
              <a:off x="7551458" y="7212891"/>
              <a:ext cx="1562379" cy="1219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IASIS Healthcare</a:t>
              </a:r>
            </a:p>
          </p:txBody>
        </p:sp>
        <p:sp>
          <p:nvSpPr>
            <p:cNvPr id="23" name="Rectangle: Rounded Corners 22">
              <a:extLst>
                <a:ext uri="{FF2B5EF4-FFF2-40B4-BE49-F238E27FC236}">
                  <a16:creationId xmlns:a16="http://schemas.microsoft.com/office/drawing/2014/main" id="{D9C04D18-B110-513A-B922-2482583E1AFE}"/>
                </a:ext>
              </a:extLst>
            </p:cNvPr>
            <p:cNvSpPr/>
            <p:nvPr/>
          </p:nvSpPr>
          <p:spPr>
            <a:xfrm>
              <a:off x="5852491" y="8793162"/>
              <a:ext cx="1225469" cy="1219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t>Pocatello Regional Medical Center</a:t>
              </a:r>
            </a:p>
          </p:txBody>
        </p:sp>
        <p:sp>
          <p:nvSpPr>
            <p:cNvPr id="24" name="Arrow: Up-Down 23">
              <a:extLst>
                <a:ext uri="{FF2B5EF4-FFF2-40B4-BE49-F238E27FC236}">
                  <a16:creationId xmlns:a16="http://schemas.microsoft.com/office/drawing/2014/main" id="{F974E35C-AF72-7C94-A032-005BFA50BC42}"/>
                </a:ext>
              </a:extLst>
            </p:cNvPr>
            <p:cNvSpPr/>
            <p:nvPr/>
          </p:nvSpPr>
          <p:spPr>
            <a:xfrm>
              <a:off x="6619296" y="8233619"/>
              <a:ext cx="228600" cy="685801"/>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00"/>
            </a:p>
          </p:txBody>
        </p:sp>
        <p:sp>
          <p:nvSpPr>
            <p:cNvPr id="25" name="Rectangle: Rounded Corners 24">
              <a:extLst>
                <a:ext uri="{FF2B5EF4-FFF2-40B4-BE49-F238E27FC236}">
                  <a16:creationId xmlns:a16="http://schemas.microsoft.com/office/drawing/2014/main" id="{4963B1A0-D71D-2771-0768-D7F01BD576F8}"/>
                </a:ext>
              </a:extLst>
            </p:cNvPr>
            <p:cNvSpPr/>
            <p:nvPr/>
          </p:nvSpPr>
          <p:spPr>
            <a:xfrm>
              <a:off x="7147573" y="8793162"/>
              <a:ext cx="832665" cy="1219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t>IASIS Healthcare</a:t>
              </a:r>
            </a:p>
          </p:txBody>
        </p:sp>
        <p:sp>
          <p:nvSpPr>
            <p:cNvPr id="26" name="Arrow: Up-Down 25">
              <a:extLst>
                <a:ext uri="{FF2B5EF4-FFF2-40B4-BE49-F238E27FC236}">
                  <a16:creationId xmlns:a16="http://schemas.microsoft.com/office/drawing/2014/main" id="{59FA0D70-5EB9-3FBB-151C-D7DB447F9DD7}"/>
                </a:ext>
              </a:extLst>
            </p:cNvPr>
            <p:cNvSpPr/>
            <p:nvPr/>
          </p:nvSpPr>
          <p:spPr>
            <a:xfrm>
              <a:off x="7597316" y="8228763"/>
              <a:ext cx="228600" cy="685801"/>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00"/>
            </a:p>
          </p:txBody>
        </p:sp>
        <p:sp>
          <p:nvSpPr>
            <p:cNvPr id="28" name="Rectangle: Rounded Corners 27">
              <a:extLst>
                <a:ext uri="{FF2B5EF4-FFF2-40B4-BE49-F238E27FC236}">
                  <a16:creationId xmlns:a16="http://schemas.microsoft.com/office/drawing/2014/main" id="{BE107906-BD73-E278-3F8C-31B9E140038F}"/>
                </a:ext>
              </a:extLst>
            </p:cNvPr>
            <p:cNvSpPr/>
            <p:nvPr/>
          </p:nvSpPr>
          <p:spPr>
            <a:xfrm>
              <a:off x="8082173" y="8793162"/>
              <a:ext cx="1260262" cy="1219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t>Primary Children’s</a:t>
              </a:r>
            </a:p>
          </p:txBody>
        </p:sp>
        <p:sp>
          <p:nvSpPr>
            <p:cNvPr id="29" name="Rectangle: Rounded Corners 28">
              <a:extLst>
                <a:ext uri="{FF2B5EF4-FFF2-40B4-BE49-F238E27FC236}">
                  <a16:creationId xmlns:a16="http://schemas.microsoft.com/office/drawing/2014/main" id="{70154EA1-9BBC-9C16-A413-A1FA50531AC4}"/>
                </a:ext>
              </a:extLst>
            </p:cNvPr>
            <p:cNvSpPr/>
            <p:nvPr/>
          </p:nvSpPr>
          <p:spPr>
            <a:xfrm>
              <a:off x="9207344" y="7212891"/>
              <a:ext cx="2497292" cy="1219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Intermountain Healthcare / Central Region</a:t>
              </a:r>
            </a:p>
          </p:txBody>
        </p:sp>
        <p:sp>
          <p:nvSpPr>
            <p:cNvPr id="30" name="Rectangle: Rounded Corners 29">
              <a:extLst>
                <a:ext uri="{FF2B5EF4-FFF2-40B4-BE49-F238E27FC236}">
                  <a16:creationId xmlns:a16="http://schemas.microsoft.com/office/drawing/2014/main" id="{DBCDFB51-74A2-10A4-7891-B52C41783A2E}"/>
                </a:ext>
              </a:extLst>
            </p:cNvPr>
            <p:cNvSpPr/>
            <p:nvPr/>
          </p:nvSpPr>
          <p:spPr>
            <a:xfrm>
              <a:off x="9444369" y="8801592"/>
              <a:ext cx="2879270" cy="1219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t>Intermountain Healthcare / Central Region</a:t>
              </a:r>
            </a:p>
          </p:txBody>
        </p:sp>
        <p:pic>
          <p:nvPicPr>
            <p:cNvPr id="35" name="Graphic 34" descr="Star with solid fill">
              <a:extLst>
                <a:ext uri="{FF2B5EF4-FFF2-40B4-BE49-F238E27FC236}">
                  <a16:creationId xmlns:a16="http://schemas.microsoft.com/office/drawing/2014/main" id="{31DE4523-7213-5A78-954F-5683DF61489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86551" y="8274737"/>
              <a:ext cx="609600" cy="609600"/>
            </a:xfrm>
            <a:prstGeom prst="rect">
              <a:avLst/>
            </a:prstGeom>
          </p:spPr>
        </p:pic>
        <p:pic>
          <p:nvPicPr>
            <p:cNvPr id="36" name="Graphic 35" descr="Star with solid fill">
              <a:extLst>
                <a:ext uri="{FF2B5EF4-FFF2-40B4-BE49-F238E27FC236}">
                  <a16:creationId xmlns:a16="http://schemas.microsoft.com/office/drawing/2014/main" id="{9DAFB149-2794-2112-1277-F3DFE3EFB9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28393" y="8288058"/>
              <a:ext cx="609600" cy="609600"/>
            </a:xfrm>
            <a:prstGeom prst="rect">
              <a:avLst/>
            </a:prstGeom>
          </p:spPr>
        </p:pic>
        <p:sp>
          <p:nvSpPr>
            <p:cNvPr id="37" name="Arrow: Up-Down 36">
              <a:extLst>
                <a:ext uri="{FF2B5EF4-FFF2-40B4-BE49-F238E27FC236}">
                  <a16:creationId xmlns:a16="http://schemas.microsoft.com/office/drawing/2014/main" id="{9D4EB772-63AD-7EAA-9110-7F97EB08FC29}"/>
                </a:ext>
              </a:extLst>
            </p:cNvPr>
            <p:cNvSpPr/>
            <p:nvPr/>
          </p:nvSpPr>
          <p:spPr>
            <a:xfrm>
              <a:off x="9826127" y="8266734"/>
              <a:ext cx="228600" cy="685801"/>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00"/>
            </a:p>
          </p:txBody>
        </p:sp>
        <p:sp>
          <p:nvSpPr>
            <p:cNvPr id="38" name="Rectangle: Rounded Corners 37">
              <a:extLst>
                <a:ext uri="{FF2B5EF4-FFF2-40B4-BE49-F238E27FC236}">
                  <a16:creationId xmlns:a16="http://schemas.microsoft.com/office/drawing/2014/main" id="{BC8EE6E6-1693-D009-C612-3C3E2702ECB7}"/>
                </a:ext>
              </a:extLst>
            </p:cNvPr>
            <p:cNvSpPr/>
            <p:nvPr/>
          </p:nvSpPr>
          <p:spPr>
            <a:xfrm>
              <a:off x="11825685" y="7212891"/>
              <a:ext cx="1225469" cy="1219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IASIS (Steward) &amp; Other</a:t>
              </a:r>
            </a:p>
          </p:txBody>
        </p:sp>
        <p:sp>
          <p:nvSpPr>
            <p:cNvPr id="39" name="Rectangle: Rounded Corners 38">
              <a:extLst>
                <a:ext uri="{FF2B5EF4-FFF2-40B4-BE49-F238E27FC236}">
                  <a16:creationId xmlns:a16="http://schemas.microsoft.com/office/drawing/2014/main" id="{CD2E64B3-37E0-F749-3E74-87E852B9BA4F}"/>
                </a:ext>
              </a:extLst>
            </p:cNvPr>
            <p:cNvSpPr/>
            <p:nvPr/>
          </p:nvSpPr>
          <p:spPr>
            <a:xfrm>
              <a:off x="12388334" y="8784233"/>
              <a:ext cx="1602303" cy="1219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t>Intermountain Healthcare / MedGroup &amp; Pop Health</a:t>
              </a:r>
            </a:p>
          </p:txBody>
        </p:sp>
        <p:sp>
          <p:nvSpPr>
            <p:cNvPr id="40" name="Rectangle: Rounded Corners 39">
              <a:extLst>
                <a:ext uri="{FF2B5EF4-FFF2-40B4-BE49-F238E27FC236}">
                  <a16:creationId xmlns:a16="http://schemas.microsoft.com/office/drawing/2014/main" id="{35A1F3DA-0BCA-4B65-8370-E97D4C1286A3}"/>
                </a:ext>
              </a:extLst>
            </p:cNvPr>
            <p:cNvSpPr/>
            <p:nvPr/>
          </p:nvSpPr>
          <p:spPr>
            <a:xfrm>
              <a:off x="14055332" y="8804290"/>
              <a:ext cx="490228" cy="1219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t>MHA</a:t>
              </a:r>
            </a:p>
          </p:txBody>
        </p:sp>
        <p:sp>
          <p:nvSpPr>
            <p:cNvPr id="41" name="Rectangle: Rounded Corners 40">
              <a:extLst>
                <a:ext uri="{FF2B5EF4-FFF2-40B4-BE49-F238E27FC236}">
                  <a16:creationId xmlns:a16="http://schemas.microsoft.com/office/drawing/2014/main" id="{FBBEAD43-9886-D5AD-D46F-2BC472DD7503}"/>
                </a:ext>
              </a:extLst>
            </p:cNvPr>
            <p:cNvSpPr/>
            <p:nvPr/>
          </p:nvSpPr>
          <p:spPr>
            <a:xfrm>
              <a:off x="13172203" y="7212891"/>
              <a:ext cx="1373357" cy="1219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MHA</a:t>
              </a:r>
            </a:p>
          </p:txBody>
        </p:sp>
        <p:pic>
          <p:nvPicPr>
            <p:cNvPr id="42" name="Graphic 41" descr="Star with solid fill">
              <a:extLst>
                <a:ext uri="{FF2B5EF4-FFF2-40B4-BE49-F238E27FC236}">
                  <a16:creationId xmlns:a16="http://schemas.microsoft.com/office/drawing/2014/main" id="{54F0416D-F9D1-5985-A4AD-611F0992EB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789722" y="8304835"/>
              <a:ext cx="609600" cy="609600"/>
            </a:xfrm>
            <a:prstGeom prst="rect">
              <a:avLst/>
            </a:prstGeom>
          </p:spPr>
        </p:pic>
        <p:sp>
          <p:nvSpPr>
            <p:cNvPr id="43" name="Arrow: Up-Down 42">
              <a:extLst>
                <a:ext uri="{FF2B5EF4-FFF2-40B4-BE49-F238E27FC236}">
                  <a16:creationId xmlns:a16="http://schemas.microsoft.com/office/drawing/2014/main" id="{587D948A-0488-5C8A-0F27-6C67F1C895C6}"/>
                </a:ext>
              </a:extLst>
            </p:cNvPr>
            <p:cNvSpPr/>
            <p:nvPr/>
          </p:nvSpPr>
          <p:spPr>
            <a:xfrm>
              <a:off x="14275779" y="8288058"/>
              <a:ext cx="228600" cy="685801"/>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000"/>
            </a:p>
          </p:txBody>
        </p:sp>
      </p:grpSp>
      <p:pic>
        <p:nvPicPr>
          <p:cNvPr id="49" name="Picture 48">
            <a:extLst>
              <a:ext uri="{FF2B5EF4-FFF2-40B4-BE49-F238E27FC236}">
                <a16:creationId xmlns:a16="http://schemas.microsoft.com/office/drawing/2014/main" id="{FC82DDC3-4436-BAF2-CE39-0A8715AB1325}"/>
              </a:ext>
            </a:extLst>
          </p:cNvPr>
          <p:cNvPicPr>
            <a:picLocks noChangeAspect="1"/>
          </p:cNvPicPr>
          <p:nvPr/>
        </p:nvPicPr>
        <p:blipFill>
          <a:blip r:embed="rId4"/>
          <a:stretch>
            <a:fillRect/>
          </a:stretch>
        </p:blipFill>
        <p:spPr>
          <a:xfrm>
            <a:off x="9865011" y="5472409"/>
            <a:ext cx="2283411" cy="1284419"/>
          </a:xfrm>
          <a:prstGeom prst="rect">
            <a:avLst/>
          </a:prstGeom>
        </p:spPr>
      </p:pic>
      <p:pic>
        <p:nvPicPr>
          <p:cNvPr id="2" name="Picture 2" descr="Larry Hancock - The David Eccles School of Business">
            <a:extLst>
              <a:ext uri="{FF2B5EF4-FFF2-40B4-BE49-F238E27FC236}">
                <a16:creationId xmlns:a16="http://schemas.microsoft.com/office/drawing/2014/main" id="{33E137D1-0327-82C9-C3E3-2DE405D3FD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8024" y="2104429"/>
            <a:ext cx="1845109" cy="2524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BA0BC0-8C6B-F0EE-7ABF-5B997CA9197A}"/>
              </a:ext>
            </a:extLst>
          </p:cNvPr>
          <p:cNvSpPr txBox="1"/>
          <p:nvPr/>
        </p:nvSpPr>
        <p:spPr>
          <a:xfrm>
            <a:off x="10197769" y="4757943"/>
            <a:ext cx="2400300" cy="369332"/>
          </a:xfrm>
          <a:prstGeom prst="rect">
            <a:avLst/>
          </a:prstGeom>
          <a:noFill/>
          <a:ln>
            <a:noFill/>
          </a:ln>
          <a:effectLst/>
        </p:spPr>
        <p:txBody>
          <a:bodyPr wrap="square" rtlCol="0">
            <a:spAutoFit/>
          </a:bodyPr>
          <a:lstStyle/>
          <a:p>
            <a:pPr marL="341305" indent="-341305"/>
            <a:r>
              <a:rPr lang="en-US" dirty="0">
                <a:solidFill>
                  <a:schemeClr val="bg1">
                    <a:lumMod val="65000"/>
                  </a:schemeClr>
                </a:solidFill>
                <a:latin typeface="Arial" pitchFamily="34" charset="0"/>
                <a:cs typeface="Arial" pitchFamily="34" charset="0"/>
              </a:rPr>
              <a:t>Larry Hancock</a:t>
            </a:r>
          </a:p>
        </p:txBody>
      </p:sp>
      <p:sp>
        <p:nvSpPr>
          <p:cNvPr id="6" name="Shape 0">
            <a:extLst>
              <a:ext uri="{FF2B5EF4-FFF2-40B4-BE49-F238E27FC236}">
                <a16:creationId xmlns:a16="http://schemas.microsoft.com/office/drawing/2014/main" id="{ED5504FE-86A5-A64F-729E-8029E84597D6}"/>
              </a:ext>
            </a:extLst>
          </p:cNvPr>
          <p:cNvSpPr/>
          <p:nvPr/>
        </p:nvSpPr>
        <p:spPr>
          <a:xfrm>
            <a:off x="0" y="0"/>
            <a:ext cx="12192000" cy="1097280"/>
          </a:xfrm>
          <a:prstGeom prst="rect">
            <a:avLst/>
          </a:prstGeom>
          <a:solidFill>
            <a:srgbClr val="0D2B45"/>
          </a:solidFill>
          <a:ln w="12700">
            <a:solidFill>
              <a:srgbClr val="0D2B45"/>
            </a:solidFill>
            <a:prstDash val="solid"/>
          </a:ln>
        </p:spPr>
        <p:txBody>
          <a:bodyPr/>
          <a:lstStyle/>
          <a:p>
            <a:endParaRPr lang="en-US" sz="2400"/>
          </a:p>
        </p:txBody>
      </p:sp>
      <p:sp>
        <p:nvSpPr>
          <p:cNvPr id="7" name="Text 1">
            <a:extLst>
              <a:ext uri="{FF2B5EF4-FFF2-40B4-BE49-F238E27FC236}">
                <a16:creationId xmlns:a16="http://schemas.microsoft.com/office/drawing/2014/main" id="{507254EB-87CB-24BE-8EA0-871E8E71F002}"/>
              </a:ext>
            </a:extLst>
          </p:cNvPr>
          <p:cNvSpPr/>
          <p:nvPr/>
        </p:nvSpPr>
        <p:spPr>
          <a:xfrm>
            <a:off x="487680" y="121920"/>
            <a:ext cx="10972800" cy="853440"/>
          </a:xfrm>
          <a:prstGeom prst="rect">
            <a:avLst/>
          </a:prstGeom>
          <a:noFill/>
          <a:ln/>
        </p:spPr>
        <p:txBody>
          <a:bodyPr wrap="square" lIns="0" tIns="0" rIns="0" bIns="0" rtlCol="0" anchor="ctr"/>
          <a:lstStyle/>
          <a:p>
            <a:r>
              <a:rPr lang="en-US" sz="3467" b="1" dirty="0">
                <a:solidFill>
                  <a:srgbClr val="FFFFFF"/>
                </a:solidFill>
                <a:latin typeface="Georgia" pitchFamily="34" charset="0"/>
                <a:ea typeface="Georgia" pitchFamily="34" charset="-122"/>
                <a:cs typeface="Georgia" pitchFamily="34" charset="-120"/>
              </a:rPr>
              <a:t>Great Mentors</a:t>
            </a:r>
            <a:endParaRPr lang="en-US" sz="3467" dirty="0"/>
          </a:p>
        </p:txBody>
      </p:sp>
    </p:spTree>
    <p:extLst>
      <p:ext uri="{BB962C8B-B14F-4D97-AF65-F5344CB8AC3E}">
        <p14:creationId xmlns:p14="http://schemas.microsoft.com/office/powerpoint/2010/main" val="164428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9D7F4-BB89-091E-3420-6AC907BD696C}"/>
              </a:ext>
            </a:extLst>
          </p:cNvPr>
          <p:cNvSpPr>
            <a:spLocks noGrp="1"/>
          </p:cNvSpPr>
          <p:nvPr>
            <p:ph type="title"/>
          </p:nvPr>
        </p:nvSpPr>
        <p:spPr>
          <a:xfrm>
            <a:off x="838200" y="365126"/>
            <a:ext cx="10515600" cy="738686"/>
          </a:xfrm>
        </p:spPr>
        <p:txBody>
          <a:bodyPr/>
          <a:lstStyle/>
          <a:p>
            <a:r>
              <a:rPr lang="en-US" dirty="0"/>
              <a:t>Presentation and Discussion Format</a:t>
            </a:r>
          </a:p>
        </p:txBody>
      </p:sp>
      <p:pic>
        <p:nvPicPr>
          <p:cNvPr id="6146" name="Picture 2" descr="Listening vs hearing - Derathome">
            <a:extLst>
              <a:ext uri="{FF2B5EF4-FFF2-40B4-BE49-F238E27FC236}">
                <a16:creationId xmlns:a16="http://schemas.microsoft.com/office/drawing/2014/main" id="{968405A0-73DB-85F5-AE36-D12C85449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5016" y="2685745"/>
            <a:ext cx="3761967" cy="213444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28B4563B-A0FB-12AC-3642-1EDA4D10C819}"/>
              </a:ext>
            </a:extLst>
          </p:cNvPr>
          <p:cNvSpPr/>
          <p:nvPr/>
        </p:nvSpPr>
        <p:spPr>
          <a:xfrm>
            <a:off x="1012372" y="2448472"/>
            <a:ext cx="2527317" cy="260751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Leadership Principles Introduction</a:t>
            </a:r>
          </a:p>
        </p:txBody>
      </p:sp>
      <p:sp>
        <p:nvSpPr>
          <p:cNvPr id="5" name="Rectangle 4">
            <a:extLst>
              <a:ext uri="{FF2B5EF4-FFF2-40B4-BE49-F238E27FC236}">
                <a16:creationId xmlns:a16="http://schemas.microsoft.com/office/drawing/2014/main" id="{E0B144DC-B505-4629-9541-8F63928024D4}"/>
              </a:ext>
            </a:extLst>
          </p:cNvPr>
          <p:cNvSpPr/>
          <p:nvPr/>
        </p:nvSpPr>
        <p:spPr>
          <a:xfrm>
            <a:off x="8652310" y="2915800"/>
            <a:ext cx="2647061" cy="167285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Principle Based Leadership </a:t>
            </a:r>
          </a:p>
          <a:p>
            <a:pPr algn="ctr"/>
            <a:endParaRPr lang="en-US" dirty="0"/>
          </a:p>
          <a:p>
            <a:pPr algn="ctr"/>
            <a:r>
              <a:rPr lang="en-US" dirty="0"/>
              <a:t>Application / Anecdote</a:t>
            </a:r>
          </a:p>
          <a:p>
            <a:pPr algn="ctr"/>
            <a:r>
              <a:rPr lang="en-US" dirty="0"/>
              <a:t>”Stories…”</a:t>
            </a:r>
          </a:p>
        </p:txBody>
      </p:sp>
      <p:grpSp>
        <p:nvGrpSpPr>
          <p:cNvPr id="11" name="Group 10">
            <a:extLst>
              <a:ext uri="{FF2B5EF4-FFF2-40B4-BE49-F238E27FC236}">
                <a16:creationId xmlns:a16="http://schemas.microsoft.com/office/drawing/2014/main" id="{56909E24-9DDA-CB2F-85E0-4B9F9447D5AC}"/>
              </a:ext>
            </a:extLst>
          </p:cNvPr>
          <p:cNvGrpSpPr/>
          <p:nvPr/>
        </p:nvGrpSpPr>
        <p:grpSpPr>
          <a:xfrm>
            <a:off x="7998559" y="1476103"/>
            <a:ext cx="3954562" cy="1280060"/>
            <a:chOff x="7952230" y="2279569"/>
            <a:chExt cx="3954562" cy="1280060"/>
          </a:xfrm>
        </p:grpSpPr>
        <p:sp>
          <p:nvSpPr>
            <p:cNvPr id="12" name="Shape 16">
              <a:extLst>
                <a:ext uri="{FF2B5EF4-FFF2-40B4-BE49-F238E27FC236}">
                  <a16:creationId xmlns:a16="http://schemas.microsoft.com/office/drawing/2014/main" id="{31333829-4CE0-D383-1323-95B56DD03FC0}"/>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nchor="ctr"/>
            <a:lstStyle/>
            <a:p>
              <a:r>
                <a:rPr lang="en-US" sz="2800" dirty="0">
                  <a:solidFill>
                    <a:schemeClr val="bg1"/>
                  </a:solidFill>
                </a:rPr>
                <a:t>Think of a time when….</a:t>
              </a:r>
            </a:p>
          </p:txBody>
        </p:sp>
        <p:sp>
          <p:nvSpPr>
            <p:cNvPr id="13" name="Shape 17">
              <a:extLst>
                <a:ext uri="{FF2B5EF4-FFF2-40B4-BE49-F238E27FC236}">
                  <a16:creationId xmlns:a16="http://schemas.microsoft.com/office/drawing/2014/main" id="{C1E143B8-4646-67A9-F673-6F0E6B2DB258}"/>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6148" name="Picture 4" descr="Blog | QorvalQorval">
            <a:extLst>
              <a:ext uri="{FF2B5EF4-FFF2-40B4-BE49-F238E27FC236}">
                <a16:creationId xmlns:a16="http://schemas.microsoft.com/office/drawing/2014/main" id="{3C26A978-57CA-F855-E3A4-CFF9A7BAD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052" y="4588659"/>
            <a:ext cx="3203575" cy="1802011"/>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E83C373D-F05F-A2B5-AF14-F4C089C075C4}"/>
              </a:ext>
            </a:extLst>
          </p:cNvPr>
          <p:cNvSpPr/>
          <p:nvPr/>
        </p:nvSpPr>
        <p:spPr>
          <a:xfrm>
            <a:off x="3474720" y="3624943"/>
            <a:ext cx="940526" cy="378823"/>
          </a:xfrm>
          <a:prstGeom prst="rightArrow">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Right Arrow 14">
            <a:extLst>
              <a:ext uri="{FF2B5EF4-FFF2-40B4-BE49-F238E27FC236}">
                <a16:creationId xmlns:a16="http://schemas.microsoft.com/office/drawing/2014/main" id="{5B7829CC-9948-739B-CA03-228AD18A20D7}"/>
              </a:ext>
            </a:extLst>
          </p:cNvPr>
          <p:cNvSpPr/>
          <p:nvPr/>
        </p:nvSpPr>
        <p:spPr>
          <a:xfrm rot="10800000">
            <a:off x="7765938" y="3624943"/>
            <a:ext cx="940526" cy="378823"/>
          </a:xfrm>
          <a:prstGeom prst="rightArrow">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4596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dissolve">
                                      <p:cBhvr>
                                        <p:cTn id="26" dur="500"/>
                                        <p:tgtEl>
                                          <p:spTgt spid="614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535239-9663-5FB6-B00D-A9ACE42C2830}"/>
              </a:ext>
            </a:extLst>
          </p:cNvPr>
          <p:cNvSpPr>
            <a:spLocks noGrp="1"/>
          </p:cNvSpPr>
          <p:nvPr>
            <p:ph type="title"/>
          </p:nvPr>
        </p:nvSpPr>
        <p:spPr>
          <a:xfrm>
            <a:off x="113212" y="130398"/>
            <a:ext cx="10515600" cy="787989"/>
          </a:xfrm>
        </p:spPr>
        <p:txBody>
          <a:bodyPr/>
          <a:lstStyle/>
          <a:p>
            <a:r>
              <a:rPr lang="en-US" dirty="0"/>
              <a:t>4. Mentoring, </a:t>
            </a:r>
            <a:r>
              <a:rPr lang="en-US" i="1" u="sng" dirty="0"/>
              <a:t>continued</a:t>
            </a:r>
            <a:endParaRPr lang="en-US" dirty="0"/>
          </a:p>
        </p:txBody>
      </p:sp>
      <p:grpSp>
        <p:nvGrpSpPr>
          <p:cNvPr id="6" name="Group 5">
            <a:extLst>
              <a:ext uri="{FF2B5EF4-FFF2-40B4-BE49-F238E27FC236}">
                <a16:creationId xmlns:a16="http://schemas.microsoft.com/office/drawing/2014/main" id="{58DE3C5C-D8CD-D1C6-A13E-A9F6E595C50C}"/>
              </a:ext>
            </a:extLst>
          </p:cNvPr>
          <p:cNvGrpSpPr/>
          <p:nvPr/>
        </p:nvGrpSpPr>
        <p:grpSpPr>
          <a:xfrm>
            <a:off x="8092249" y="193942"/>
            <a:ext cx="3954562" cy="1775309"/>
            <a:chOff x="7952230" y="2279569"/>
            <a:chExt cx="3954562" cy="1280060"/>
          </a:xfrm>
        </p:grpSpPr>
        <p:sp>
          <p:nvSpPr>
            <p:cNvPr id="7" name="Shape 16">
              <a:extLst>
                <a:ext uri="{FF2B5EF4-FFF2-40B4-BE49-F238E27FC236}">
                  <a16:creationId xmlns:a16="http://schemas.microsoft.com/office/drawing/2014/main" id="{DB99A83D-52A7-BF3F-BCA6-822BE269E236}"/>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400" dirty="0">
                  <a:solidFill>
                    <a:schemeClr val="bg1"/>
                  </a:solidFill>
                </a:rPr>
                <a:t>1 Who are you mentoring?</a:t>
              </a:r>
            </a:p>
            <a:p>
              <a:r>
                <a:rPr lang="en-US" sz="2400" dirty="0">
                  <a:solidFill>
                    <a:schemeClr val="bg1"/>
                  </a:solidFill>
                </a:rPr>
                <a:t>2 Who is mentoring you?</a:t>
              </a:r>
            </a:p>
            <a:p>
              <a:r>
                <a:rPr lang="en-US" sz="2400" dirty="0">
                  <a:solidFill>
                    <a:schemeClr val="bg1"/>
                  </a:solidFill>
                </a:rPr>
                <a:t>3 How on both?</a:t>
              </a:r>
              <a:endParaRPr lang="en-US" sz="2800" dirty="0">
                <a:solidFill>
                  <a:schemeClr val="bg1"/>
                </a:solidFill>
              </a:endParaRPr>
            </a:p>
          </p:txBody>
        </p:sp>
        <p:sp>
          <p:nvSpPr>
            <p:cNvPr id="8" name="Shape 17">
              <a:extLst>
                <a:ext uri="{FF2B5EF4-FFF2-40B4-BE49-F238E27FC236}">
                  <a16:creationId xmlns:a16="http://schemas.microsoft.com/office/drawing/2014/main" id="{E287DE03-4004-C3E4-CD60-942DAD8CD87F}"/>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
        <p:nvSpPr>
          <p:cNvPr id="9" name="Rectangle 3">
            <a:extLst>
              <a:ext uri="{FF2B5EF4-FFF2-40B4-BE49-F238E27FC236}">
                <a16:creationId xmlns:a16="http://schemas.microsoft.com/office/drawing/2014/main" id="{F7E85AFC-CA14-385A-A720-DCD4E9C3AF9F}"/>
              </a:ext>
            </a:extLst>
          </p:cNvPr>
          <p:cNvSpPr txBox="1">
            <a:spLocks noChangeArrowheads="1"/>
          </p:cNvSpPr>
          <p:nvPr/>
        </p:nvSpPr>
        <p:spPr>
          <a:xfrm>
            <a:off x="3870579" y="1601976"/>
            <a:ext cx="6758233" cy="2435735"/>
          </a:xfrm>
          <a:prstGeom prst="rect">
            <a:avLst/>
          </a:prstGeom>
          <a:noFill/>
          <a:ln/>
        </p:spPr>
        <p:txBody>
          <a:bodyPr vert="horz" lIns="91440" tIns="45720" rIns="91440" bIns="45720" rtlCol="0">
            <a:normAutofit/>
          </a:bodyPr>
          <a:lstStyle/>
          <a:p>
            <a:pPr marL="342891" indent="-342891">
              <a:lnSpc>
                <a:spcPct val="130000"/>
              </a:lnSpc>
              <a:buFont typeface="Arial" pitchFamily="34" charset="0"/>
              <a:buChar char="•"/>
            </a:pPr>
            <a:r>
              <a:rPr lang="en-US" dirty="0">
                <a:latin typeface="Arial" pitchFamily="34" charset="0"/>
                <a:ea typeface="ヒラギノ角ゴ Pro W3" pitchFamily="120" charset="-128"/>
                <a:cs typeface="Arial" pitchFamily="34" charset="0"/>
              </a:rPr>
              <a:t>Set pattern of balance </a:t>
            </a:r>
            <a:r>
              <a:rPr lang="en-US" b="1" u="sng" dirty="0">
                <a:latin typeface="Arial" pitchFamily="34" charset="0"/>
                <a:ea typeface="ヒラギノ角ゴ Pro W3" pitchFamily="120" charset="-128"/>
                <a:cs typeface="Arial" pitchFamily="34" charset="0"/>
              </a:rPr>
              <a:t>early</a:t>
            </a:r>
          </a:p>
          <a:p>
            <a:pPr marL="342891" indent="-342891">
              <a:lnSpc>
                <a:spcPct val="130000"/>
              </a:lnSpc>
              <a:buFont typeface="Arial" pitchFamily="34" charset="0"/>
              <a:buChar char="•"/>
            </a:pPr>
            <a:r>
              <a:rPr lang="en-US" dirty="0">
                <a:latin typeface="Arial" pitchFamily="34" charset="0"/>
                <a:ea typeface="ヒラギノ角ゴ Pro W3" pitchFamily="120" charset="-128"/>
                <a:cs typeface="Arial" pitchFamily="34" charset="0"/>
              </a:rPr>
              <a:t>Expect to make a difference – in every position - </a:t>
            </a:r>
            <a:r>
              <a:rPr lang="en-US" b="1" u="sng" dirty="0">
                <a:latin typeface="Arial" pitchFamily="34" charset="0"/>
                <a:ea typeface="ヒラギノ角ゴ Pro W3" pitchFamily="120" charset="-128"/>
                <a:cs typeface="Arial" pitchFamily="34" charset="0"/>
              </a:rPr>
              <a:t>Always</a:t>
            </a:r>
          </a:p>
          <a:p>
            <a:pPr marL="342891" indent="-342891">
              <a:lnSpc>
                <a:spcPct val="130000"/>
              </a:lnSpc>
              <a:buFont typeface="Arial" pitchFamily="34" charset="0"/>
              <a:buChar char="•"/>
            </a:pPr>
            <a:r>
              <a:rPr lang="en-US" dirty="0">
                <a:latin typeface="Arial" pitchFamily="34" charset="0"/>
                <a:ea typeface="ヒラギノ角ゴ Pro W3" pitchFamily="120" charset="-128"/>
                <a:cs typeface="Arial" pitchFamily="34" charset="0"/>
              </a:rPr>
              <a:t>Aim high – mission and vision - </a:t>
            </a:r>
            <a:r>
              <a:rPr lang="en-US" b="1" u="sng" dirty="0">
                <a:latin typeface="Arial" pitchFamily="34" charset="0"/>
                <a:ea typeface="ヒラギノ角ゴ Pro W3" pitchFamily="120" charset="-128"/>
                <a:cs typeface="Arial" pitchFamily="34" charset="0"/>
              </a:rPr>
              <a:t>Always</a:t>
            </a:r>
          </a:p>
          <a:p>
            <a:pPr marL="342891" indent="-342891">
              <a:lnSpc>
                <a:spcPct val="130000"/>
              </a:lnSpc>
              <a:buFont typeface="Arial" pitchFamily="34" charset="0"/>
              <a:buChar char="•"/>
            </a:pPr>
            <a:r>
              <a:rPr lang="en-US" dirty="0">
                <a:latin typeface="Arial" pitchFamily="34" charset="0"/>
                <a:ea typeface="ヒラギノ角ゴ Pro W3" pitchFamily="120" charset="-128"/>
                <a:cs typeface="Arial" pitchFamily="34" charset="0"/>
              </a:rPr>
              <a:t>Step up to crucial conversations –  </a:t>
            </a:r>
            <a:r>
              <a:rPr lang="en-US" b="1" u="sng" dirty="0">
                <a:latin typeface="Arial" pitchFamily="34" charset="0"/>
                <a:ea typeface="ヒラギノ角ゴ Pro W3" pitchFamily="120" charset="-128"/>
                <a:cs typeface="Arial" pitchFamily="34" charset="0"/>
              </a:rPr>
              <a:t>Do it</a:t>
            </a:r>
          </a:p>
          <a:p>
            <a:pPr marL="342891" indent="-342891">
              <a:lnSpc>
                <a:spcPct val="130000"/>
              </a:lnSpc>
              <a:buFont typeface="Arial" pitchFamily="34" charset="0"/>
              <a:buChar char="•"/>
            </a:pPr>
            <a:r>
              <a:rPr lang="en-US" dirty="0">
                <a:latin typeface="Arial" pitchFamily="34" charset="0"/>
                <a:ea typeface="ヒラギノ角ゴ Pro W3" pitchFamily="120" charset="-128"/>
                <a:cs typeface="Arial" pitchFamily="34" charset="0"/>
              </a:rPr>
              <a:t>Always model RESPECT – </a:t>
            </a:r>
            <a:r>
              <a:rPr lang="en-US" b="1" u="sng" dirty="0">
                <a:latin typeface="Arial" pitchFamily="34" charset="0"/>
                <a:ea typeface="ヒラギノ角ゴ Pro W3" pitchFamily="120" charset="-128"/>
                <a:cs typeface="Arial" pitchFamily="34" charset="0"/>
              </a:rPr>
              <a:t>Always</a:t>
            </a:r>
            <a:r>
              <a:rPr lang="en-US" dirty="0">
                <a:latin typeface="Arial" pitchFamily="34" charset="0"/>
                <a:ea typeface="ヒラギノ角ゴ Pro W3" pitchFamily="120" charset="-128"/>
                <a:cs typeface="Arial" pitchFamily="34" charset="0"/>
              </a:rPr>
              <a:t> </a:t>
            </a:r>
            <a:endParaRPr lang="en-US" sz="300" dirty="0">
              <a:latin typeface="Arial" pitchFamily="34" charset="0"/>
              <a:cs typeface="Arial" pitchFamily="34" charset="0"/>
            </a:endParaRPr>
          </a:p>
        </p:txBody>
      </p:sp>
      <p:pic>
        <p:nvPicPr>
          <p:cNvPr id="10" name="Picture 2" descr="David Grauer, MBA, MHSA">
            <a:extLst>
              <a:ext uri="{FF2B5EF4-FFF2-40B4-BE49-F238E27FC236}">
                <a16:creationId xmlns:a16="http://schemas.microsoft.com/office/drawing/2014/main" id="{FE12B13E-40CA-53D0-AD3F-A3FEBF6E06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321" y="918387"/>
            <a:ext cx="2897367" cy="29702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0FBC622D-5F83-48A1-3D15-70E980A9815A}"/>
              </a:ext>
            </a:extLst>
          </p:cNvPr>
          <p:cNvSpPr txBox="1">
            <a:spLocks noChangeArrowheads="1"/>
          </p:cNvSpPr>
          <p:nvPr/>
        </p:nvSpPr>
        <p:spPr>
          <a:xfrm>
            <a:off x="5103683" y="4073301"/>
            <a:ext cx="6492240" cy="1982144"/>
          </a:xfrm>
          <a:prstGeom prst="rect">
            <a:avLst/>
          </a:prstGeom>
          <a:noFill/>
          <a:ln/>
        </p:spPr>
        <p:txBody>
          <a:bodyPr vert="horz" lIns="91440" tIns="45720" rIns="91440" bIns="45720" rtlCol="0">
            <a:normAutofit fontScale="92500" lnSpcReduction="10000"/>
          </a:bodyPr>
          <a:lstStyle/>
          <a:p>
            <a:pPr marL="457189" indent="-457189" defTabSz="914377">
              <a:spcBef>
                <a:spcPct val="20000"/>
              </a:spcBef>
              <a:buFont typeface="Wingdings" pitchFamily="2" charset="2"/>
              <a:buChar char="§"/>
              <a:defRPr/>
            </a:pPr>
            <a:r>
              <a:rPr lang="en-US" dirty="0">
                <a:latin typeface="Arial" pitchFamily="34" charset="0"/>
                <a:cs typeface="Arial" pitchFamily="34" charset="0"/>
              </a:rPr>
              <a:t>Look for your passion</a:t>
            </a:r>
          </a:p>
          <a:p>
            <a:pPr marL="457189" indent="-457189" defTabSz="914377">
              <a:spcBef>
                <a:spcPct val="20000"/>
              </a:spcBef>
              <a:buFont typeface="Wingdings" pitchFamily="2" charset="2"/>
              <a:buChar char="§"/>
              <a:defRPr/>
            </a:pPr>
            <a:r>
              <a:rPr lang="en-US" dirty="0">
                <a:latin typeface="Arial" pitchFamily="34" charset="0"/>
                <a:ea typeface="ヒラギノ角ゴ Pro W3" pitchFamily="120" charset="-128"/>
                <a:cs typeface="Arial" pitchFamily="34" charset="0"/>
              </a:rPr>
              <a:t>Create your own values and leadership principles </a:t>
            </a:r>
          </a:p>
          <a:p>
            <a:pPr marL="457189" indent="-457189" defTabSz="914377">
              <a:spcBef>
                <a:spcPct val="20000"/>
              </a:spcBef>
              <a:buFont typeface="Wingdings" pitchFamily="2" charset="2"/>
              <a:buChar char="§"/>
              <a:defRPr/>
            </a:pPr>
            <a:r>
              <a:rPr lang="en-US" dirty="0">
                <a:latin typeface="Arial" pitchFamily="34" charset="0"/>
                <a:ea typeface="ヒラギノ角ゴ Pro W3" pitchFamily="120" charset="-128"/>
                <a:cs typeface="Arial" pitchFamily="34" charset="0"/>
              </a:rPr>
              <a:t>Live and lead with them </a:t>
            </a:r>
            <a:endParaRPr lang="en-US" dirty="0">
              <a:latin typeface="Arial" pitchFamily="34" charset="0"/>
              <a:cs typeface="Arial" pitchFamily="34" charset="0"/>
            </a:endParaRPr>
          </a:p>
          <a:p>
            <a:pPr marL="457189" indent="-457189" defTabSz="914377">
              <a:spcBef>
                <a:spcPct val="20000"/>
              </a:spcBef>
              <a:buFont typeface="Wingdings" pitchFamily="2" charset="2"/>
              <a:buChar char="§"/>
              <a:defRPr/>
            </a:pPr>
            <a:endParaRPr lang="en-US" sz="300" dirty="0">
              <a:latin typeface="Arial" pitchFamily="34" charset="0"/>
              <a:cs typeface="Arial" pitchFamily="34" charset="0"/>
            </a:endParaRPr>
          </a:p>
          <a:p>
            <a:pPr marL="457189" indent="-457189" defTabSz="914377">
              <a:spcBef>
                <a:spcPct val="20000"/>
              </a:spcBef>
              <a:buFont typeface="Wingdings" pitchFamily="2" charset="2"/>
              <a:buChar char="§"/>
              <a:defRPr/>
            </a:pPr>
            <a:r>
              <a:rPr lang="en-US" dirty="0">
                <a:latin typeface="Arial" pitchFamily="34" charset="0"/>
                <a:cs typeface="Arial" pitchFamily="34" charset="0"/>
              </a:rPr>
              <a:t>Match it with your talents</a:t>
            </a:r>
          </a:p>
          <a:p>
            <a:pPr marL="457189" indent="-457189" defTabSz="914377">
              <a:spcBef>
                <a:spcPct val="20000"/>
              </a:spcBef>
              <a:buFont typeface="Wingdings" pitchFamily="2" charset="2"/>
              <a:buChar char="§"/>
              <a:defRPr/>
            </a:pPr>
            <a:endParaRPr lang="en-US" sz="300" dirty="0">
              <a:latin typeface="Arial" pitchFamily="34" charset="0"/>
              <a:cs typeface="Arial" pitchFamily="34" charset="0"/>
            </a:endParaRPr>
          </a:p>
          <a:p>
            <a:pPr marL="457189" indent="-457189" defTabSz="914377">
              <a:spcBef>
                <a:spcPct val="20000"/>
              </a:spcBef>
              <a:buFont typeface="Wingdings" pitchFamily="2" charset="2"/>
              <a:buChar char="§"/>
              <a:defRPr/>
            </a:pPr>
            <a:r>
              <a:rPr lang="en-US" dirty="0">
                <a:latin typeface="Arial" pitchFamily="34" charset="0"/>
                <a:cs typeface="Arial" pitchFamily="34" charset="0"/>
              </a:rPr>
              <a:t>Identify your dream – talk to people who do it</a:t>
            </a:r>
          </a:p>
          <a:p>
            <a:pPr marL="457189" indent="-457189" defTabSz="914377">
              <a:spcBef>
                <a:spcPct val="20000"/>
              </a:spcBef>
              <a:buFont typeface="Wingdings" pitchFamily="2" charset="2"/>
              <a:buChar char="§"/>
              <a:defRPr/>
            </a:pPr>
            <a:endParaRPr lang="en-US" sz="300" dirty="0">
              <a:latin typeface="Arial" pitchFamily="34" charset="0"/>
              <a:cs typeface="Arial" pitchFamily="34" charset="0"/>
            </a:endParaRPr>
          </a:p>
          <a:p>
            <a:pPr marL="457189" indent="-457189" defTabSz="914377">
              <a:spcBef>
                <a:spcPct val="20000"/>
              </a:spcBef>
              <a:buFont typeface="Wingdings" pitchFamily="2" charset="2"/>
              <a:buChar char="§"/>
              <a:defRPr/>
            </a:pPr>
            <a:r>
              <a:rPr lang="en-US" dirty="0">
                <a:latin typeface="Arial" pitchFamily="34" charset="0"/>
                <a:cs typeface="Arial" pitchFamily="34" charset="0"/>
              </a:rPr>
              <a:t>Use your dream as a compass for your career</a:t>
            </a:r>
          </a:p>
          <a:p>
            <a:pPr marL="457189" indent="-457189" defTabSz="914377">
              <a:spcBef>
                <a:spcPct val="20000"/>
              </a:spcBef>
              <a:buFont typeface="Wingdings" pitchFamily="2" charset="2"/>
              <a:buChar char="§"/>
              <a:defRPr/>
            </a:pPr>
            <a:endParaRPr lang="en-US" sz="300" dirty="0">
              <a:latin typeface="Arial" pitchFamily="34" charset="0"/>
              <a:cs typeface="Arial" pitchFamily="34" charset="0"/>
            </a:endParaRPr>
          </a:p>
        </p:txBody>
      </p:sp>
      <p:sp>
        <p:nvSpPr>
          <p:cNvPr id="12" name="Subtitle 2">
            <a:extLst>
              <a:ext uri="{FF2B5EF4-FFF2-40B4-BE49-F238E27FC236}">
                <a16:creationId xmlns:a16="http://schemas.microsoft.com/office/drawing/2014/main" id="{F2193E50-75DD-2F7E-57C9-CF34523104CE}"/>
              </a:ext>
            </a:extLst>
          </p:cNvPr>
          <p:cNvSpPr txBox="1">
            <a:spLocks/>
          </p:cNvSpPr>
          <p:nvPr/>
        </p:nvSpPr>
        <p:spPr>
          <a:xfrm>
            <a:off x="6951778" y="6070856"/>
            <a:ext cx="3868056" cy="762000"/>
          </a:xfrm>
          <a:prstGeom prst="rect">
            <a:avLst/>
          </a:prstGeom>
        </p:spPr>
        <p:txBody>
          <a:bodyPr vert="horz" lIns="91440" tIns="45720" rIns="91440" bIns="45720" rtlCol="0">
            <a:normAutofit/>
          </a:bodyPr>
          <a:lstStyle/>
          <a:p>
            <a:pPr marL="342891" indent="-342891" defTabSz="914377">
              <a:spcBef>
                <a:spcPct val="20000"/>
              </a:spcBef>
              <a:buFont typeface="Wingdings" pitchFamily="2" charset="2"/>
              <a:buChar char="§"/>
              <a:defRPr/>
            </a:pPr>
            <a:r>
              <a:rPr lang="en-US" dirty="0">
                <a:latin typeface="Arial" pitchFamily="34" charset="0"/>
                <a:cs typeface="Arial" pitchFamily="34" charset="0"/>
              </a:rPr>
              <a:t>Dream to become children’s hospital CEO</a:t>
            </a:r>
          </a:p>
        </p:txBody>
      </p:sp>
      <p:sp>
        <p:nvSpPr>
          <p:cNvPr id="13" name="Rectangle 12">
            <a:extLst>
              <a:ext uri="{FF2B5EF4-FFF2-40B4-BE49-F238E27FC236}">
                <a16:creationId xmlns:a16="http://schemas.microsoft.com/office/drawing/2014/main" id="{4B2086DC-0830-5E99-4012-2E1E4CFB5946}"/>
              </a:ext>
            </a:extLst>
          </p:cNvPr>
          <p:cNvSpPr/>
          <p:nvPr/>
        </p:nvSpPr>
        <p:spPr>
          <a:xfrm>
            <a:off x="5793283" y="6238647"/>
            <a:ext cx="1244915" cy="29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Arial" pitchFamily="34" charset="0"/>
                <a:cs typeface="Arial" pitchFamily="34" charset="0"/>
              </a:rPr>
              <a:t>Example</a:t>
            </a:r>
          </a:p>
        </p:txBody>
      </p:sp>
      <p:pic>
        <p:nvPicPr>
          <p:cNvPr id="14" name="Picture 2" descr="Horton featured in WalletHub's 'Ask The Experts' on children's healthcare">
            <a:extLst>
              <a:ext uri="{FF2B5EF4-FFF2-40B4-BE49-F238E27FC236}">
                <a16:creationId xmlns:a16="http://schemas.microsoft.com/office/drawing/2014/main" id="{A3B51F93-B03E-A61A-D969-DB51D298D5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6665" y="3963148"/>
            <a:ext cx="1787045" cy="26805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6D04BC6-ACFD-C609-AD9E-D8DB09049704}"/>
              </a:ext>
            </a:extLst>
          </p:cNvPr>
          <p:cNvSpPr txBox="1"/>
          <p:nvPr/>
        </p:nvSpPr>
        <p:spPr>
          <a:xfrm>
            <a:off x="1133592" y="6346425"/>
            <a:ext cx="1943100"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Joe Horton</a:t>
            </a:r>
          </a:p>
        </p:txBody>
      </p:sp>
      <p:sp>
        <p:nvSpPr>
          <p:cNvPr id="16" name="TextBox 15">
            <a:extLst>
              <a:ext uri="{FF2B5EF4-FFF2-40B4-BE49-F238E27FC236}">
                <a16:creationId xmlns:a16="http://schemas.microsoft.com/office/drawing/2014/main" id="{49F73D74-19D4-50B6-C221-1EC71C18222B}"/>
              </a:ext>
            </a:extLst>
          </p:cNvPr>
          <p:cNvSpPr txBox="1"/>
          <p:nvPr/>
        </p:nvSpPr>
        <p:spPr>
          <a:xfrm>
            <a:off x="376904" y="3888635"/>
            <a:ext cx="1943100"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David Grauer</a:t>
            </a:r>
          </a:p>
        </p:txBody>
      </p:sp>
    </p:spTree>
    <p:extLst>
      <p:ext uri="{BB962C8B-B14F-4D97-AF65-F5344CB8AC3E}">
        <p14:creationId xmlns:p14="http://schemas.microsoft.com/office/powerpoint/2010/main" val="42472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animBg="1"/>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0EB8-57D1-F386-6CF4-2F65157D6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645BA-4410-A430-9762-F4882953080F}"/>
              </a:ext>
            </a:extLst>
          </p:cNvPr>
          <p:cNvSpPr>
            <a:spLocks noGrp="1"/>
          </p:cNvSpPr>
          <p:nvPr>
            <p:ph type="title"/>
          </p:nvPr>
        </p:nvSpPr>
        <p:spPr>
          <a:xfrm>
            <a:off x="651557" y="171349"/>
            <a:ext cx="2336449" cy="552702"/>
          </a:xfrm>
        </p:spPr>
        <p:txBody>
          <a:bodyPr anchor="b">
            <a:normAutofit fontScale="90000"/>
          </a:bodyPr>
          <a:lstStyle/>
          <a:p>
            <a:r>
              <a:rPr lang="en-US" sz="3600" dirty="0">
                <a:latin typeface="Arial" pitchFamily="34" charset="0"/>
                <a:cs typeface="Arial" pitchFamily="34" charset="0"/>
              </a:rPr>
              <a:t>5. Intuition</a:t>
            </a:r>
          </a:p>
        </p:txBody>
      </p:sp>
      <p:sp>
        <p:nvSpPr>
          <p:cNvPr id="3" name="Content Placeholder 2">
            <a:extLst>
              <a:ext uri="{FF2B5EF4-FFF2-40B4-BE49-F238E27FC236}">
                <a16:creationId xmlns:a16="http://schemas.microsoft.com/office/drawing/2014/main" id="{17009836-8C38-E5A6-3EDF-8E6E9E085D4F}"/>
              </a:ext>
            </a:extLst>
          </p:cNvPr>
          <p:cNvSpPr txBox="1">
            <a:spLocks/>
          </p:cNvSpPr>
          <p:nvPr/>
        </p:nvSpPr>
        <p:spPr>
          <a:xfrm>
            <a:off x="818955" y="1364499"/>
            <a:ext cx="4783192" cy="1036770"/>
          </a:xfrm>
          <a:prstGeom prst="rect">
            <a:avLst/>
          </a:prstGeom>
        </p:spPr>
        <p:txBody>
          <a:bodyPr vert="horz" lIns="91440" tIns="45720" rIns="91440" bIns="45720" rtlCol="0">
            <a:normAutofit/>
          </a:bodyPr>
          <a:lstStyle/>
          <a:p>
            <a:pPr defTabSz="914400">
              <a:spcBef>
                <a:spcPct val="20000"/>
              </a:spcBef>
              <a:defRPr/>
            </a:pPr>
            <a:r>
              <a:rPr lang="en-US" sz="2600" dirty="0">
                <a:latin typeface="Arial" pitchFamily="34" charset="0"/>
                <a:cs typeface="Arial" pitchFamily="34" charset="0"/>
              </a:rPr>
              <a:t>Be data driven and evidence based </a:t>
            </a:r>
            <a:r>
              <a:rPr lang="en-US" sz="2600" u="sng" dirty="0">
                <a:latin typeface="Arial" pitchFamily="34" charset="0"/>
                <a:cs typeface="Arial" pitchFamily="34" charset="0"/>
              </a:rPr>
              <a:t>but also trust your gut</a:t>
            </a:r>
          </a:p>
        </p:txBody>
      </p:sp>
      <p:sp>
        <p:nvSpPr>
          <p:cNvPr id="21" name="Subtitle 2">
            <a:extLst>
              <a:ext uri="{FF2B5EF4-FFF2-40B4-BE49-F238E27FC236}">
                <a16:creationId xmlns:a16="http://schemas.microsoft.com/office/drawing/2014/main" id="{CBD9103D-E02A-32BB-7D48-9E6C82C689F1}"/>
              </a:ext>
            </a:extLst>
          </p:cNvPr>
          <p:cNvSpPr txBox="1">
            <a:spLocks/>
          </p:cNvSpPr>
          <p:nvPr/>
        </p:nvSpPr>
        <p:spPr>
          <a:xfrm>
            <a:off x="2401503" y="4718954"/>
            <a:ext cx="5208324" cy="139614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en-US" sz="2000" dirty="0">
                <a:cs typeface="Arial" pitchFamily="34" charset="0"/>
              </a:rPr>
              <a:t>Intuition is about patterns</a:t>
            </a:r>
          </a:p>
          <a:p>
            <a:pPr>
              <a:buFont typeface="Wingdings" pitchFamily="2" charset="2"/>
              <a:buChar char="§"/>
            </a:pPr>
            <a:r>
              <a:rPr lang="en-US" sz="2000" dirty="0">
                <a:cs typeface="Arial" pitchFamily="34" charset="0"/>
              </a:rPr>
              <a:t>Intuition is a form of unconscious intelligence</a:t>
            </a:r>
          </a:p>
          <a:p>
            <a:pPr>
              <a:buFont typeface="Wingdings" pitchFamily="2" charset="2"/>
              <a:buChar char="§"/>
            </a:pPr>
            <a:r>
              <a:rPr lang="en-US" sz="2000" dirty="0">
                <a:solidFill>
                  <a:srgbClr val="C00000"/>
                </a:solidFill>
                <a:cs typeface="Arial" pitchFamily="34" charset="0"/>
              </a:rPr>
              <a:t>Intuition when coupled with data can help make better and faster decisions</a:t>
            </a:r>
          </a:p>
        </p:txBody>
      </p:sp>
      <p:sp>
        <p:nvSpPr>
          <p:cNvPr id="22" name="TextBox 21">
            <a:extLst>
              <a:ext uri="{FF2B5EF4-FFF2-40B4-BE49-F238E27FC236}">
                <a16:creationId xmlns:a16="http://schemas.microsoft.com/office/drawing/2014/main" id="{3F3ACD95-4207-01EE-37C3-BE3F2E048ACB}"/>
              </a:ext>
            </a:extLst>
          </p:cNvPr>
          <p:cNvSpPr txBox="1"/>
          <p:nvPr/>
        </p:nvSpPr>
        <p:spPr>
          <a:xfrm>
            <a:off x="4594385" y="6555344"/>
            <a:ext cx="6030885" cy="261610"/>
          </a:xfrm>
          <a:prstGeom prst="rect">
            <a:avLst/>
          </a:prstGeom>
          <a:noFill/>
        </p:spPr>
        <p:txBody>
          <a:bodyPr wrap="square" rtlCol="0">
            <a:spAutoFit/>
          </a:bodyPr>
          <a:lstStyle/>
          <a:p>
            <a:pPr algn="r"/>
            <a:r>
              <a:rPr lang="en-US" sz="1050" dirty="0"/>
              <a:t>Reference: </a:t>
            </a:r>
            <a:r>
              <a:rPr lang="en-US" sz="1050" dirty="0" err="1"/>
              <a:t>Gladwell</a:t>
            </a:r>
            <a:r>
              <a:rPr lang="en-US" sz="1050" dirty="0"/>
              <a:t>, Malcolm. </a:t>
            </a:r>
            <a:r>
              <a:rPr lang="en-US" sz="1050" i="1" dirty="0"/>
              <a:t>Blink: The Power of Thinking without Thinking. </a:t>
            </a:r>
            <a:r>
              <a:rPr lang="en-US" sz="1050" dirty="0"/>
              <a:t>2007. Back Bay Books.</a:t>
            </a:r>
          </a:p>
        </p:txBody>
      </p:sp>
      <p:pic>
        <p:nvPicPr>
          <p:cNvPr id="6" name="Picture 5">
            <a:extLst>
              <a:ext uri="{FF2B5EF4-FFF2-40B4-BE49-F238E27FC236}">
                <a16:creationId xmlns:a16="http://schemas.microsoft.com/office/drawing/2014/main" id="{6108A1F3-BD56-D06E-7BF1-00C3AFCEB0C8}"/>
              </a:ext>
            </a:extLst>
          </p:cNvPr>
          <p:cNvPicPr>
            <a:picLocks noChangeAspect="1"/>
          </p:cNvPicPr>
          <p:nvPr/>
        </p:nvPicPr>
        <p:blipFill>
          <a:blip r:embed="rId2"/>
          <a:stretch>
            <a:fillRect/>
          </a:stretch>
        </p:blipFill>
        <p:spPr>
          <a:xfrm>
            <a:off x="5352131" y="1138801"/>
            <a:ext cx="2725734" cy="1498379"/>
          </a:xfrm>
          <a:prstGeom prst="rect">
            <a:avLst/>
          </a:prstGeom>
        </p:spPr>
      </p:pic>
      <p:grpSp>
        <p:nvGrpSpPr>
          <p:cNvPr id="12" name="Group 11">
            <a:extLst>
              <a:ext uri="{FF2B5EF4-FFF2-40B4-BE49-F238E27FC236}">
                <a16:creationId xmlns:a16="http://schemas.microsoft.com/office/drawing/2014/main" id="{F750F9EE-4315-4171-B311-421DB3A1CAAE}"/>
              </a:ext>
            </a:extLst>
          </p:cNvPr>
          <p:cNvGrpSpPr/>
          <p:nvPr/>
        </p:nvGrpSpPr>
        <p:grpSpPr>
          <a:xfrm>
            <a:off x="1293286" y="2727973"/>
            <a:ext cx="7371488" cy="810533"/>
            <a:chOff x="2474360" y="1637769"/>
            <a:chExt cx="2144497" cy="903757"/>
          </a:xfrm>
        </p:grpSpPr>
        <p:sp>
          <p:nvSpPr>
            <p:cNvPr id="17" name="Rectangle 16">
              <a:extLst>
                <a:ext uri="{FF2B5EF4-FFF2-40B4-BE49-F238E27FC236}">
                  <a16:creationId xmlns:a16="http://schemas.microsoft.com/office/drawing/2014/main" id="{38DC073C-2A49-A281-BB36-758B8127CFA0}"/>
                </a:ext>
              </a:extLst>
            </p:cNvPr>
            <p:cNvSpPr/>
            <p:nvPr/>
          </p:nvSpPr>
          <p:spPr>
            <a:xfrm>
              <a:off x="2544119" y="1661334"/>
              <a:ext cx="2074738" cy="8801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08219D78-7252-7260-CD8F-0849FCE5F471}"/>
                </a:ext>
              </a:extLst>
            </p:cNvPr>
            <p:cNvSpPr txBox="1"/>
            <p:nvPr/>
          </p:nvSpPr>
          <p:spPr>
            <a:xfrm>
              <a:off x="2474360" y="1637769"/>
              <a:ext cx="2074738" cy="880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00100">
                <a:spcBef>
                  <a:spcPct val="0"/>
                </a:spcBef>
                <a:spcAft>
                  <a:spcPct val="35000"/>
                </a:spcAft>
              </a:pPr>
              <a:r>
                <a:rPr lang="en-US" dirty="0">
                  <a:latin typeface="Arial" pitchFamily="34" charset="0"/>
                  <a:cs typeface="Arial" pitchFamily="34" charset="0"/>
                </a:rPr>
                <a:t>Data driven organizations are 3X more likely to report significant improvements in decision making</a:t>
              </a:r>
              <a:endParaRPr lang="en-US" dirty="0"/>
            </a:p>
          </p:txBody>
        </p:sp>
      </p:grpSp>
      <p:grpSp>
        <p:nvGrpSpPr>
          <p:cNvPr id="14" name="Group 13">
            <a:extLst>
              <a:ext uri="{FF2B5EF4-FFF2-40B4-BE49-F238E27FC236}">
                <a16:creationId xmlns:a16="http://schemas.microsoft.com/office/drawing/2014/main" id="{E3DD5E76-7616-E6D9-A21F-2059BD0881CB}"/>
              </a:ext>
            </a:extLst>
          </p:cNvPr>
          <p:cNvGrpSpPr/>
          <p:nvPr/>
        </p:nvGrpSpPr>
        <p:grpSpPr>
          <a:xfrm>
            <a:off x="1819781" y="3221318"/>
            <a:ext cx="7590569" cy="880192"/>
            <a:chOff x="2572315" y="3588055"/>
            <a:chExt cx="2074738" cy="880192"/>
          </a:xfrm>
        </p:grpSpPr>
        <p:sp>
          <p:nvSpPr>
            <p:cNvPr id="15" name="Rectangle 14">
              <a:extLst>
                <a:ext uri="{FF2B5EF4-FFF2-40B4-BE49-F238E27FC236}">
                  <a16:creationId xmlns:a16="http://schemas.microsoft.com/office/drawing/2014/main" id="{22574C2C-E4D3-D098-6C8B-0E243C47C317}"/>
                </a:ext>
              </a:extLst>
            </p:cNvPr>
            <p:cNvSpPr/>
            <p:nvPr/>
          </p:nvSpPr>
          <p:spPr>
            <a:xfrm>
              <a:off x="2572315" y="3588055"/>
              <a:ext cx="2074738" cy="8801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2414CADD-9323-0708-2054-4F2347303584}"/>
                </a:ext>
              </a:extLst>
            </p:cNvPr>
            <p:cNvSpPr txBox="1"/>
            <p:nvPr/>
          </p:nvSpPr>
          <p:spPr>
            <a:xfrm>
              <a:off x="2572315" y="3588055"/>
              <a:ext cx="2074738" cy="880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00100">
                <a:spcBef>
                  <a:spcPct val="0"/>
                </a:spcBef>
                <a:spcAft>
                  <a:spcPct val="35000"/>
                </a:spcAft>
              </a:pPr>
              <a:r>
                <a:rPr lang="en-US" dirty="0">
                  <a:latin typeface="Arial" pitchFamily="34" charset="0"/>
                  <a:cs typeface="Arial" pitchFamily="34" charset="0"/>
                </a:rPr>
                <a:t>Intuition can be seen as not having a place in decision making</a:t>
              </a:r>
              <a:endParaRPr lang="en-US" dirty="0">
                <a:solidFill>
                  <a:srgbClr val="C00000"/>
                </a:solidFill>
              </a:endParaRPr>
            </a:p>
          </p:txBody>
        </p:sp>
      </p:grpSp>
      <p:sp>
        <p:nvSpPr>
          <p:cNvPr id="23" name="Text 19">
            <a:extLst>
              <a:ext uri="{FF2B5EF4-FFF2-40B4-BE49-F238E27FC236}">
                <a16:creationId xmlns:a16="http://schemas.microsoft.com/office/drawing/2014/main" id="{4DB77232-FD4F-98A2-BD3E-52052F6341E6}"/>
              </a:ext>
            </a:extLst>
          </p:cNvPr>
          <p:cNvSpPr/>
          <p:nvPr/>
        </p:nvSpPr>
        <p:spPr>
          <a:xfrm>
            <a:off x="8854440" y="356615"/>
            <a:ext cx="3273552" cy="1286207"/>
          </a:xfrm>
          <a:prstGeom prst="rect">
            <a:avLst/>
          </a:prstGeom>
          <a:noFill/>
          <a:ln/>
        </p:spPr>
        <p:txBody>
          <a:bodyPr wrap="square" lIns="0" tIns="0" rIns="0" bIns="0" rtlCol="0" anchor="t"/>
          <a:lstStyle/>
          <a:p>
            <a:r>
              <a:rPr lang="en-US" sz="1000" dirty="0">
                <a:solidFill>
                  <a:srgbClr val="FFFFFF"/>
                </a:solidFill>
                <a:latin typeface="Calibri" pitchFamily="34" charset="0"/>
                <a:ea typeface="Calibri" pitchFamily="34" charset="-122"/>
                <a:cs typeface="Calibri" pitchFamily="34" charset="-120"/>
              </a:rPr>
              <a:t>When have you followed — or ignored — your gut in a leadership decision?</a:t>
            </a:r>
            <a:endParaRPr lang="en-US" sz="1000" dirty="0"/>
          </a:p>
          <a:p>
            <a:endParaRPr lang="en-US" sz="1000" dirty="0"/>
          </a:p>
          <a:p>
            <a:r>
              <a:rPr lang="en-US" sz="1000" dirty="0">
                <a:solidFill>
                  <a:srgbClr val="FFFFFF"/>
                </a:solidFill>
                <a:latin typeface="Calibri" pitchFamily="34" charset="0"/>
                <a:ea typeface="Calibri" pitchFamily="34" charset="-122"/>
                <a:cs typeface="Calibri" pitchFamily="34" charset="-120"/>
              </a:rPr>
              <a:t>What helps you distinguish good intuition from wishful thinking?</a:t>
            </a:r>
            <a:endParaRPr lang="en-US" sz="1000" dirty="0"/>
          </a:p>
          <a:p>
            <a:endParaRPr lang="en-US" sz="1000" dirty="0"/>
          </a:p>
        </p:txBody>
      </p:sp>
      <p:pic>
        <p:nvPicPr>
          <p:cNvPr id="4" name="Picture 3">
            <a:extLst>
              <a:ext uri="{FF2B5EF4-FFF2-40B4-BE49-F238E27FC236}">
                <a16:creationId xmlns:a16="http://schemas.microsoft.com/office/drawing/2014/main" id="{873A9688-7FCE-F056-A340-CBCF11054566}"/>
              </a:ext>
            </a:extLst>
          </p:cNvPr>
          <p:cNvPicPr>
            <a:picLocks noChangeAspect="1"/>
          </p:cNvPicPr>
          <p:nvPr/>
        </p:nvPicPr>
        <p:blipFill>
          <a:blip r:embed="rId3"/>
          <a:stretch>
            <a:fillRect/>
          </a:stretch>
        </p:blipFill>
        <p:spPr>
          <a:xfrm>
            <a:off x="9441349" y="1017580"/>
            <a:ext cx="2265247" cy="3659244"/>
          </a:xfrm>
          <a:prstGeom prst="rect">
            <a:avLst/>
          </a:prstGeom>
        </p:spPr>
      </p:pic>
      <p:pic>
        <p:nvPicPr>
          <p:cNvPr id="5" name="Picture 4">
            <a:extLst>
              <a:ext uri="{FF2B5EF4-FFF2-40B4-BE49-F238E27FC236}">
                <a16:creationId xmlns:a16="http://schemas.microsoft.com/office/drawing/2014/main" id="{BD927EC3-74E5-8972-8DF4-FB060738D39D}"/>
              </a:ext>
            </a:extLst>
          </p:cNvPr>
          <p:cNvPicPr>
            <a:picLocks noChangeAspect="1"/>
          </p:cNvPicPr>
          <p:nvPr/>
        </p:nvPicPr>
        <p:blipFill>
          <a:blip r:embed="rId4"/>
          <a:stretch>
            <a:fillRect/>
          </a:stretch>
        </p:blipFill>
        <p:spPr>
          <a:xfrm>
            <a:off x="9511147" y="4627166"/>
            <a:ext cx="2406147" cy="795387"/>
          </a:xfrm>
          <a:prstGeom prst="rect">
            <a:avLst/>
          </a:prstGeom>
        </p:spPr>
      </p:pic>
      <p:sp>
        <p:nvSpPr>
          <p:cNvPr id="7" name="TextBox 6">
            <a:extLst>
              <a:ext uri="{FF2B5EF4-FFF2-40B4-BE49-F238E27FC236}">
                <a16:creationId xmlns:a16="http://schemas.microsoft.com/office/drawing/2014/main" id="{9A08AD4E-8395-07FF-B20F-94A3B08206B2}"/>
              </a:ext>
            </a:extLst>
          </p:cNvPr>
          <p:cNvSpPr txBox="1"/>
          <p:nvPr/>
        </p:nvSpPr>
        <p:spPr>
          <a:xfrm>
            <a:off x="9477478" y="5509236"/>
            <a:ext cx="1236742" cy="369332"/>
          </a:xfrm>
          <a:prstGeom prst="rect">
            <a:avLst/>
          </a:prstGeom>
          <a:noFill/>
        </p:spPr>
        <p:txBody>
          <a:bodyPr wrap="square" rtlCol="0">
            <a:spAutoFit/>
          </a:bodyPr>
          <a:lstStyle/>
          <a:p>
            <a:r>
              <a:rPr lang="en-US" dirty="0"/>
              <a:t>Satisficing</a:t>
            </a:r>
          </a:p>
        </p:txBody>
      </p:sp>
      <p:sp>
        <p:nvSpPr>
          <p:cNvPr id="8" name="TextBox 7">
            <a:extLst>
              <a:ext uri="{FF2B5EF4-FFF2-40B4-BE49-F238E27FC236}">
                <a16:creationId xmlns:a16="http://schemas.microsoft.com/office/drawing/2014/main" id="{89A3759B-952D-A004-E134-8EC5BE4464A4}"/>
              </a:ext>
            </a:extLst>
          </p:cNvPr>
          <p:cNvSpPr txBox="1"/>
          <p:nvPr/>
        </p:nvSpPr>
        <p:spPr>
          <a:xfrm>
            <a:off x="9629878" y="5726841"/>
            <a:ext cx="1236742"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t>Satisfy</a:t>
            </a:r>
          </a:p>
        </p:txBody>
      </p:sp>
      <p:sp>
        <p:nvSpPr>
          <p:cNvPr id="9" name="TextBox 8">
            <a:extLst>
              <a:ext uri="{FF2B5EF4-FFF2-40B4-BE49-F238E27FC236}">
                <a16:creationId xmlns:a16="http://schemas.microsoft.com/office/drawing/2014/main" id="{D43A26C8-066D-E3B3-7C17-C2BA820781A8}"/>
              </a:ext>
            </a:extLst>
          </p:cNvPr>
          <p:cNvSpPr txBox="1"/>
          <p:nvPr/>
        </p:nvSpPr>
        <p:spPr>
          <a:xfrm>
            <a:off x="9629878" y="5998702"/>
            <a:ext cx="1236742"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t>Suffice</a:t>
            </a:r>
          </a:p>
        </p:txBody>
      </p:sp>
      <p:sp>
        <p:nvSpPr>
          <p:cNvPr id="10" name="TextBox 9">
            <a:extLst>
              <a:ext uri="{FF2B5EF4-FFF2-40B4-BE49-F238E27FC236}">
                <a16:creationId xmlns:a16="http://schemas.microsoft.com/office/drawing/2014/main" id="{03DA2C6D-697E-D33E-9CF2-E18BB2F89626}"/>
              </a:ext>
            </a:extLst>
          </p:cNvPr>
          <p:cNvSpPr txBox="1"/>
          <p:nvPr/>
        </p:nvSpPr>
        <p:spPr>
          <a:xfrm>
            <a:off x="2199928" y="3887425"/>
            <a:ext cx="7590569" cy="880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00100">
              <a:spcBef>
                <a:spcPct val="0"/>
              </a:spcBef>
              <a:spcAft>
                <a:spcPct val="35000"/>
              </a:spcAft>
            </a:pPr>
            <a:r>
              <a:rPr lang="en-US" dirty="0">
                <a:latin typeface="Arial" pitchFamily="34" charset="0"/>
                <a:cs typeface="Arial" pitchFamily="34" charset="0"/>
              </a:rPr>
              <a:t>But to ignore intuition is a mistake…why?</a:t>
            </a:r>
            <a:endParaRPr lang="en-US" dirty="0">
              <a:solidFill>
                <a:srgbClr val="C00000"/>
              </a:solidFill>
            </a:endParaRPr>
          </a:p>
        </p:txBody>
      </p:sp>
    </p:spTree>
    <p:extLst>
      <p:ext uri="{BB962C8B-B14F-4D97-AF65-F5344CB8AC3E}">
        <p14:creationId xmlns:p14="http://schemas.microsoft.com/office/powerpoint/2010/main" val="118027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par>
                                <p:cTn id="32" presetID="9"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FCC9-3F58-0ADD-CF93-4F9DA691C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3FC84-228A-26B2-6444-F533DF4E4EF0}"/>
              </a:ext>
            </a:extLst>
          </p:cNvPr>
          <p:cNvSpPr>
            <a:spLocks noGrp="1"/>
          </p:cNvSpPr>
          <p:nvPr>
            <p:ph type="title"/>
          </p:nvPr>
        </p:nvSpPr>
        <p:spPr>
          <a:xfrm>
            <a:off x="651557" y="171349"/>
            <a:ext cx="4769529" cy="552702"/>
          </a:xfrm>
        </p:spPr>
        <p:txBody>
          <a:bodyPr anchor="b">
            <a:normAutofit fontScale="90000"/>
          </a:bodyPr>
          <a:lstStyle/>
          <a:p>
            <a:r>
              <a:rPr lang="en-US" sz="3600" dirty="0">
                <a:latin typeface="Arial" pitchFamily="34" charset="0"/>
                <a:cs typeface="Arial" pitchFamily="34" charset="0"/>
              </a:rPr>
              <a:t>5. Intuition, </a:t>
            </a:r>
            <a:r>
              <a:rPr lang="en-US" sz="3600" i="1" u="sng" dirty="0">
                <a:latin typeface="Arial" pitchFamily="34" charset="0"/>
                <a:cs typeface="Arial" pitchFamily="34" charset="0"/>
              </a:rPr>
              <a:t>continued</a:t>
            </a:r>
          </a:p>
        </p:txBody>
      </p:sp>
      <p:sp>
        <p:nvSpPr>
          <p:cNvPr id="23" name="Text 19">
            <a:extLst>
              <a:ext uri="{FF2B5EF4-FFF2-40B4-BE49-F238E27FC236}">
                <a16:creationId xmlns:a16="http://schemas.microsoft.com/office/drawing/2014/main" id="{5B481803-8CD8-C4DC-65B4-5329059C89D8}"/>
              </a:ext>
            </a:extLst>
          </p:cNvPr>
          <p:cNvSpPr/>
          <p:nvPr/>
        </p:nvSpPr>
        <p:spPr>
          <a:xfrm>
            <a:off x="8854440" y="356615"/>
            <a:ext cx="3273552" cy="1286207"/>
          </a:xfrm>
          <a:prstGeom prst="rect">
            <a:avLst/>
          </a:prstGeom>
          <a:noFill/>
          <a:ln/>
        </p:spPr>
        <p:txBody>
          <a:bodyPr wrap="square" lIns="0" tIns="0" rIns="0" bIns="0" rtlCol="0" anchor="t"/>
          <a:lstStyle/>
          <a:p>
            <a:r>
              <a:rPr lang="en-US" sz="1000" dirty="0">
                <a:solidFill>
                  <a:srgbClr val="FFFFFF"/>
                </a:solidFill>
                <a:latin typeface="Calibri" pitchFamily="34" charset="0"/>
                <a:ea typeface="Calibri" pitchFamily="34" charset="-122"/>
                <a:cs typeface="Calibri" pitchFamily="34" charset="-120"/>
              </a:rPr>
              <a:t>When have you followed — or ignored — your gut in a leadership decision?</a:t>
            </a:r>
            <a:endParaRPr lang="en-US" sz="1000" dirty="0"/>
          </a:p>
          <a:p>
            <a:endParaRPr lang="en-US" sz="1000" dirty="0"/>
          </a:p>
          <a:p>
            <a:r>
              <a:rPr lang="en-US" sz="1000" dirty="0">
                <a:solidFill>
                  <a:srgbClr val="FFFFFF"/>
                </a:solidFill>
                <a:latin typeface="Calibri" pitchFamily="34" charset="0"/>
                <a:ea typeface="Calibri" pitchFamily="34" charset="-122"/>
                <a:cs typeface="Calibri" pitchFamily="34" charset="-120"/>
              </a:rPr>
              <a:t>What helps you distinguish good intuition from wishful thinking?</a:t>
            </a:r>
            <a:endParaRPr lang="en-US" sz="1000" dirty="0"/>
          </a:p>
          <a:p>
            <a:endParaRPr lang="en-US" sz="1000" dirty="0"/>
          </a:p>
        </p:txBody>
      </p:sp>
      <p:sp>
        <p:nvSpPr>
          <p:cNvPr id="10" name="Subtitle 2">
            <a:extLst>
              <a:ext uri="{FF2B5EF4-FFF2-40B4-BE49-F238E27FC236}">
                <a16:creationId xmlns:a16="http://schemas.microsoft.com/office/drawing/2014/main" id="{8DA9D3DC-008C-9915-4AEC-38D75C12EF9B}"/>
              </a:ext>
            </a:extLst>
          </p:cNvPr>
          <p:cNvSpPr txBox="1">
            <a:spLocks/>
          </p:cNvSpPr>
          <p:nvPr/>
        </p:nvSpPr>
        <p:spPr bwMode="auto">
          <a:xfrm>
            <a:off x="381811" y="1171724"/>
            <a:ext cx="4588605" cy="1286207"/>
          </a:xfrm>
          <a:prstGeom prst="rect">
            <a:avLst/>
          </a:prstGeom>
          <a:noFill/>
          <a:ln w="9525">
            <a:noFill/>
            <a:miter lim="800000"/>
            <a:headEnd/>
            <a:tailEnd/>
          </a:ln>
        </p:spPr>
        <p:txBody>
          <a:bodyPr/>
          <a:lstStyle/>
          <a:p>
            <a:pPr>
              <a:spcBef>
                <a:spcPct val="20000"/>
              </a:spcBef>
            </a:pPr>
            <a:r>
              <a:rPr lang="en-US" sz="1600" u="sng" dirty="0">
                <a:latin typeface="Arial" pitchFamily="34" charset="0"/>
                <a:cs typeface="Arial" pitchFamily="34" charset="0"/>
              </a:rPr>
              <a:t>Psychiatry At Intermountain Medical Center</a:t>
            </a:r>
            <a:endParaRPr lang="en-US" sz="1600" dirty="0">
              <a:latin typeface="Arial" pitchFamily="34" charset="0"/>
              <a:cs typeface="Arial" pitchFamily="34" charset="0"/>
            </a:endParaRPr>
          </a:p>
          <a:p>
            <a:pPr marL="342900" indent="-342900">
              <a:spcBef>
                <a:spcPct val="20000"/>
              </a:spcBef>
              <a:buFont typeface="Wingdings" pitchFamily="2" charset="2"/>
              <a:buChar char="§"/>
            </a:pPr>
            <a:r>
              <a:rPr lang="en-US" sz="1600" dirty="0">
                <a:latin typeface="Arial" pitchFamily="34" charset="0"/>
                <a:cs typeface="Arial" pitchFamily="34" charset="0"/>
              </a:rPr>
              <a:t>Psychiatrists housed at LDS Hospital</a:t>
            </a:r>
          </a:p>
          <a:p>
            <a:pPr marL="342900" indent="-342900">
              <a:spcBef>
                <a:spcPct val="20000"/>
              </a:spcBef>
              <a:buFont typeface="Wingdings" pitchFamily="2" charset="2"/>
              <a:buChar char="§"/>
            </a:pPr>
            <a:r>
              <a:rPr lang="en-US" sz="1600" dirty="0">
                <a:latin typeface="Arial" pitchFamily="34" charset="0"/>
                <a:cs typeface="Arial" pitchFamily="34" charset="0"/>
              </a:rPr>
              <a:t>Covering two hospitals 11 miles apart</a:t>
            </a:r>
          </a:p>
          <a:p>
            <a:pPr marL="342900" indent="-342900">
              <a:spcBef>
                <a:spcPct val="20000"/>
              </a:spcBef>
              <a:buFont typeface="Wingdings" pitchFamily="2" charset="2"/>
              <a:buChar char="§"/>
            </a:pPr>
            <a:r>
              <a:rPr lang="en-US" sz="1600" dirty="0">
                <a:latin typeface="Arial" pitchFamily="34" charset="0"/>
                <a:cs typeface="Arial" pitchFamily="34" charset="0"/>
              </a:rPr>
              <a:t>Challenge in ED coverage</a:t>
            </a:r>
          </a:p>
          <a:p>
            <a:pPr marL="342900" indent="-342900">
              <a:spcBef>
                <a:spcPct val="20000"/>
              </a:spcBef>
              <a:buFont typeface="Wingdings" pitchFamily="2" charset="2"/>
              <a:buChar char="§"/>
            </a:pPr>
            <a:endParaRPr lang="en-US" sz="1600" dirty="0">
              <a:latin typeface="Arial" pitchFamily="34" charset="0"/>
              <a:cs typeface="Arial" pitchFamily="34" charset="0"/>
            </a:endParaRPr>
          </a:p>
          <a:p>
            <a:pPr marL="342900" indent="-342900">
              <a:spcBef>
                <a:spcPct val="20000"/>
              </a:spcBef>
              <a:buFont typeface="Wingdings" pitchFamily="2" charset="2"/>
              <a:buChar char="§"/>
            </a:pPr>
            <a:endParaRPr lang="en-US" sz="1600" dirty="0">
              <a:latin typeface="Arial" pitchFamily="34" charset="0"/>
              <a:cs typeface="Arial" pitchFamily="34" charset="0"/>
            </a:endParaRPr>
          </a:p>
        </p:txBody>
      </p:sp>
      <p:pic>
        <p:nvPicPr>
          <p:cNvPr id="4098" name="Picture 2" descr="ED Psychiatric Boarding of Children Worsens Nationwide - Penn LDI">
            <a:extLst>
              <a:ext uri="{FF2B5EF4-FFF2-40B4-BE49-F238E27FC236}">
                <a16:creationId xmlns:a16="http://schemas.microsoft.com/office/drawing/2014/main" id="{BCDF5126-AB9E-5ECC-478A-7698A5D64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008" y="2457931"/>
            <a:ext cx="3640364" cy="215784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AFCBE03-A191-DD9A-FC3D-7063D82894F9}"/>
              </a:ext>
            </a:extLst>
          </p:cNvPr>
          <p:cNvGrpSpPr/>
          <p:nvPr/>
        </p:nvGrpSpPr>
        <p:grpSpPr>
          <a:xfrm>
            <a:off x="8092249" y="193942"/>
            <a:ext cx="3954562" cy="1775309"/>
            <a:chOff x="7952230" y="2279569"/>
            <a:chExt cx="3954562" cy="1280060"/>
          </a:xfrm>
        </p:grpSpPr>
        <p:sp>
          <p:nvSpPr>
            <p:cNvPr id="13" name="Shape 16">
              <a:extLst>
                <a:ext uri="{FF2B5EF4-FFF2-40B4-BE49-F238E27FC236}">
                  <a16:creationId xmlns:a16="http://schemas.microsoft.com/office/drawing/2014/main" id="{60C6EB44-3CC6-DA8A-D46C-1C64E6D3CDBF}"/>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When did gut &amp; data diverge? What did you choose?</a:t>
              </a:r>
            </a:p>
          </p:txBody>
        </p:sp>
        <p:sp>
          <p:nvSpPr>
            <p:cNvPr id="19" name="Shape 17">
              <a:extLst>
                <a:ext uri="{FF2B5EF4-FFF2-40B4-BE49-F238E27FC236}">
                  <a16:creationId xmlns:a16="http://schemas.microsoft.com/office/drawing/2014/main" id="{081A5D70-4070-381D-2AE0-922365C333C0}"/>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27" name="Picture 26">
            <a:extLst>
              <a:ext uri="{FF2B5EF4-FFF2-40B4-BE49-F238E27FC236}">
                <a16:creationId xmlns:a16="http://schemas.microsoft.com/office/drawing/2014/main" id="{6D183557-D158-62F8-E802-AFB449D8180E}"/>
              </a:ext>
            </a:extLst>
          </p:cNvPr>
          <p:cNvPicPr>
            <a:picLocks noChangeAspect="1"/>
          </p:cNvPicPr>
          <p:nvPr/>
        </p:nvPicPr>
        <p:blipFill>
          <a:blip r:embed="rId3"/>
          <a:stretch>
            <a:fillRect/>
          </a:stretch>
        </p:blipFill>
        <p:spPr>
          <a:xfrm>
            <a:off x="651557" y="2677886"/>
            <a:ext cx="1949785" cy="3651069"/>
          </a:xfrm>
          <a:prstGeom prst="rect">
            <a:avLst/>
          </a:prstGeom>
        </p:spPr>
      </p:pic>
      <p:pic>
        <p:nvPicPr>
          <p:cNvPr id="28" name="Picture 27">
            <a:extLst>
              <a:ext uri="{FF2B5EF4-FFF2-40B4-BE49-F238E27FC236}">
                <a16:creationId xmlns:a16="http://schemas.microsoft.com/office/drawing/2014/main" id="{2E563FA1-0BF3-C3D3-B272-F5B1A5EF832B}"/>
              </a:ext>
            </a:extLst>
          </p:cNvPr>
          <p:cNvPicPr>
            <a:picLocks noChangeAspect="1"/>
          </p:cNvPicPr>
          <p:nvPr/>
        </p:nvPicPr>
        <p:blipFill>
          <a:blip r:embed="rId4"/>
          <a:stretch>
            <a:fillRect/>
          </a:stretch>
        </p:blipFill>
        <p:spPr>
          <a:xfrm>
            <a:off x="5421086" y="4260044"/>
            <a:ext cx="2850723" cy="2426607"/>
          </a:xfrm>
          <a:prstGeom prst="rect">
            <a:avLst/>
          </a:prstGeom>
        </p:spPr>
      </p:pic>
      <p:pic>
        <p:nvPicPr>
          <p:cNvPr id="29" name="Picture 28">
            <a:extLst>
              <a:ext uri="{FF2B5EF4-FFF2-40B4-BE49-F238E27FC236}">
                <a16:creationId xmlns:a16="http://schemas.microsoft.com/office/drawing/2014/main" id="{E27CCD49-F384-7271-D431-3DEBA5CFC99E}"/>
              </a:ext>
            </a:extLst>
          </p:cNvPr>
          <p:cNvPicPr>
            <a:picLocks noChangeAspect="1"/>
          </p:cNvPicPr>
          <p:nvPr/>
        </p:nvPicPr>
        <p:blipFill>
          <a:blip r:embed="rId5"/>
          <a:stretch>
            <a:fillRect/>
          </a:stretch>
        </p:blipFill>
        <p:spPr>
          <a:xfrm>
            <a:off x="8092249" y="2704784"/>
            <a:ext cx="3960414" cy="2790854"/>
          </a:xfrm>
          <a:prstGeom prst="rect">
            <a:avLst/>
          </a:prstGeom>
        </p:spPr>
      </p:pic>
    </p:spTree>
    <p:extLst>
      <p:ext uri="{BB962C8B-B14F-4D97-AF65-F5344CB8AC3E}">
        <p14:creationId xmlns:p14="http://schemas.microsoft.com/office/powerpoint/2010/main" val="126786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a:cxnSpLocks/>
          </p:cNvCxnSpPr>
          <p:nvPr/>
        </p:nvCxnSpPr>
        <p:spPr>
          <a:xfrm>
            <a:off x="889027" y="3481251"/>
            <a:ext cx="6099602"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8000" y="168028"/>
            <a:ext cx="8229600" cy="740365"/>
          </a:xfrm>
        </p:spPr>
        <p:txBody>
          <a:bodyPr>
            <a:normAutofit/>
          </a:bodyPr>
          <a:lstStyle/>
          <a:p>
            <a:pPr algn="l"/>
            <a:r>
              <a:rPr lang="en-US" sz="3200" dirty="0">
                <a:latin typeface="Arial" pitchFamily="34" charset="0"/>
                <a:cs typeface="Arial" pitchFamily="34" charset="0"/>
              </a:rPr>
              <a:t>6. Truth telling is mandatory</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cstate="print"/>
          <a:stretch>
            <a:fillRect/>
          </a:stretch>
        </p:blipFill>
        <p:spPr>
          <a:xfrm>
            <a:off x="7785732" y="1360250"/>
            <a:ext cx="1576190" cy="2068750"/>
          </a:xfrm>
          <a:prstGeom prst="rect">
            <a:avLst/>
          </a:prstGeom>
          <a:ln w="19050">
            <a:solidFill>
              <a:schemeClr val="bg1"/>
            </a:solidFill>
          </a:ln>
          <a:effectLst/>
        </p:spPr>
      </p:pic>
      <p:sp>
        <p:nvSpPr>
          <p:cNvPr id="8" name="TextBox 7"/>
          <p:cNvSpPr txBox="1"/>
          <p:nvPr/>
        </p:nvSpPr>
        <p:spPr>
          <a:xfrm>
            <a:off x="573345" y="1637002"/>
            <a:ext cx="6781075" cy="1758815"/>
          </a:xfrm>
          <a:prstGeom prst="rect">
            <a:avLst/>
          </a:prstGeom>
          <a:noFill/>
          <a:ln>
            <a:noFill/>
          </a:ln>
          <a:effectLst/>
        </p:spPr>
        <p:txBody>
          <a:bodyPr wrap="square" rtlCol="0">
            <a:spAutoFit/>
          </a:bodyPr>
          <a:lstStyle/>
          <a:p>
            <a:pPr algn="ctr">
              <a:lnSpc>
                <a:spcPct val="110000"/>
              </a:lnSpc>
            </a:pPr>
            <a:r>
              <a:rPr lang="en-US" sz="2000" dirty="0">
                <a:latin typeface="Arial" pitchFamily="34" charset="0"/>
                <a:cs typeface="Arial" pitchFamily="34" charset="0"/>
              </a:rPr>
              <a:t>“When it is remembered how unhesitatingly we all use cotton and sugar and share the profits of dealing in them, it may not be quite safe to say that the South has been more responsible than the North for the continuance of slavery.”</a:t>
            </a:r>
          </a:p>
        </p:txBody>
      </p:sp>
      <p:sp>
        <p:nvSpPr>
          <p:cNvPr id="9" name="TextBox 8"/>
          <p:cNvSpPr txBox="1"/>
          <p:nvPr/>
        </p:nvSpPr>
        <p:spPr>
          <a:xfrm>
            <a:off x="7690710" y="3537893"/>
            <a:ext cx="1576190" cy="307777"/>
          </a:xfrm>
          <a:prstGeom prst="rect">
            <a:avLst/>
          </a:prstGeom>
          <a:noFill/>
          <a:ln>
            <a:noFill/>
          </a:ln>
          <a:effectLst/>
        </p:spPr>
        <p:txBody>
          <a:bodyPr wrap="square" rtlCol="0">
            <a:spAutoFit/>
          </a:bodyPr>
          <a:lstStyle/>
          <a:p>
            <a:pPr algn="r"/>
            <a:r>
              <a:rPr lang="en-US" sz="1400" dirty="0">
                <a:latin typeface="Arial" pitchFamily="34" charset="0"/>
                <a:cs typeface="Arial" pitchFamily="34" charset="0"/>
              </a:rPr>
              <a:t>Abraham Lincoln</a:t>
            </a:r>
          </a:p>
        </p:txBody>
      </p:sp>
      <p:sp>
        <p:nvSpPr>
          <p:cNvPr id="4" name="TextBox 3">
            <a:extLst>
              <a:ext uri="{FF2B5EF4-FFF2-40B4-BE49-F238E27FC236}">
                <a16:creationId xmlns:a16="http://schemas.microsoft.com/office/drawing/2014/main" id="{20DC04B7-161C-7FFA-6CDF-14AF46F45DC2}"/>
              </a:ext>
            </a:extLst>
          </p:cNvPr>
          <p:cNvSpPr txBox="1"/>
          <p:nvPr/>
        </p:nvSpPr>
        <p:spPr>
          <a:xfrm>
            <a:off x="1386128" y="3584588"/>
            <a:ext cx="5105400" cy="523220"/>
          </a:xfrm>
          <a:prstGeom prst="rect">
            <a:avLst/>
          </a:prstGeom>
          <a:noFill/>
        </p:spPr>
        <p:txBody>
          <a:bodyPr wrap="square">
            <a:spAutoFit/>
          </a:bodyPr>
          <a:lstStyle/>
          <a:p>
            <a:pPr algn="ctr"/>
            <a:r>
              <a:rPr lang="en-US" sz="1400" b="0" i="0" u="none" strike="noStrike" dirty="0">
                <a:solidFill>
                  <a:srgbClr val="0A0A0A"/>
                </a:solidFill>
                <a:effectLst/>
                <a:latin typeface="Google Sans"/>
              </a:rPr>
              <a:t>President Abraham Lincoln’s Second Annual Message to Congress on December 1, 1862</a:t>
            </a:r>
            <a:endParaRPr lang="en-US" sz="1400" dirty="0"/>
          </a:p>
        </p:txBody>
      </p:sp>
      <p:sp>
        <p:nvSpPr>
          <p:cNvPr id="23" name="Content Placeholder 2">
            <a:extLst>
              <a:ext uri="{FF2B5EF4-FFF2-40B4-BE49-F238E27FC236}">
                <a16:creationId xmlns:a16="http://schemas.microsoft.com/office/drawing/2014/main" id="{B87A6C7B-C9C1-74E2-1126-54E46A9BE0CB}"/>
              </a:ext>
            </a:extLst>
          </p:cNvPr>
          <p:cNvSpPr>
            <a:spLocks noGrp="1"/>
          </p:cNvSpPr>
          <p:nvPr>
            <p:ph idx="1"/>
          </p:nvPr>
        </p:nvSpPr>
        <p:spPr>
          <a:xfrm>
            <a:off x="4622800" y="5412408"/>
            <a:ext cx="5816600" cy="607392"/>
          </a:xfrm>
        </p:spPr>
        <p:txBody>
          <a:bodyPr>
            <a:noAutofit/>
          </a:bodyPr>
          <a:lstStyle/>
          <a:p>
            <a:pPr marL="0" indent="0">
              <a:lnSpc>
                <a:spcPct val="120000"/>
              </a:lnSpc>
              <a:buNone/>
            </a:pPr>
            <a:r>
              <a:rPr lang="en-US" sz="2400" dirty="0">
                <a:latin typeface="Arial" pitchFamily="34" charset="0"/>
                <a:cs typeface="Arial" pitchFamily="34" charset="0"/>
              </a:rPr>
              <a:t>Giving and receiving bad news is a must</a:t>
            </a:r>
          </a:p>
        </p:txBody>
      </p:sp>
      <p:sp>
        <p:nvSpPr>
          <p:cNvPr id="10" name="Content Placeholder 2">
            <a:extLst>
              <a:ext uri="{FF2B5EF4-FFF2-40B4-BE49-F238E27FC236}">
                <a16:creationId xmlns:a16="http://schemas.microsoft.com/office/drawing/2014/main" id="{3E1CAFBB-E7A4-7DA6-14CC-EFB28557A7CC}"/>
              </a:ext>
            </a:extLst>
          </p:cNvPr>
          <p:cNvSpPr txBox="1">
            <a:spLocks/>
          </p:cNvSpPr>
          <p:nvPr/>
        </p:nvSpPr>
        <p:spPr>
          <a:xfrm>
            <a:off x="3752912" y="4542677"/>
            <a:ext cx="5816600" cy="5232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latin typeface="Arial" pitchFamily="34" charset="0"/>
                <a:cs typeface="Arial" pitchFamily="34" charset="0"/>
              </a:rPr>
              <a:t>Be disarmingly honest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dissolve">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5ECD0-DCA0-30E2-50CD-EDD763F5A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63BDAD-4029-909B-0B2B-BD5477FBF3C9}"/>
              </a:ext>
            </a:extLst>
          </p:cNvPr>
          <p:cNvSpPr>
            <a:spLocks noGrp="1"/>
          </p:cNvSpPr>
          <p:nvPr>
            <p:ph type="title"/>
          </p:nvPr>
        </p:nvSpPr>
        <p:spPr>
          <a:xfrm>
            <a:off x="508000" y="168028"/>
            <a:ext cx="8229600" cy="740365"/>
          </a:xfrm>
        </p:spPr>
        <p:txBody>
          <a:bodyPr>
            <a:normAutofit/>
          </a:bodyPr>
          <a:lstStyle/>
          <a:p>
            <a:pPr algn="l"/>
            <a:r>
              <a:rPr lang="en-US" sz="3200" dirty="0">
                <a:latin typeface="Arial" pitchFamily="34" charset="0"/>
                <a:cs typeface="Arial" pitchFamily="34" charset="0"/>
              </a:rPr>
              <a:t>6. Truth telling is mandatory, </a:t>
            </a:r>
            <a:r>
              <a:rPr lang="en-US" sz="3200" i="1" u="sng" dirty="0">
                <a:latin typeface="Arial" pitchFamily="34" charset="0"/>
                <a:cs typeface="Arial" pitchFamily="34" charset="0"/>
              </a:rPr>
              <a:t>continued</a:t>
            </a:r>
          </a:p>
        </p:txBody>
      </p:sp>
      <p:sp>
        <p:nvSpPr>
          <p:cNvPr id="32" name="Text 19">
            <a:extLst>
              <a:ext uri="{FF2B5EF4-FFF2-40B4-BE49-F238E27FC236}">
                <a16:creationId xmlns:a16="http://schemas.microsoft.com/office/drawing/2014/main" id="{56E52744-2BF4-F7E3-63B2-5A25967D8268}"/>
              </a:ext>
            </a:extLst>
          </p:cNvPr>
          <p:cNvSpPr/>
          <p:nvPr/>
        </p:nvSpPr>
        <p:spPr>
          <a:xfrm>
            <a:off x="8854440" y="356615"/>
            <a:ext cx="3273552" cy="1286207"/>
          </a:xfrm>
          <a:prstGeom prst="rect">
            <a:avLst/>
          </a:prstGeom>
          <a:noFill/>
          <a:ln/>
        </p:spPr>
        <p:txBody>
          <a:bodyPr wrap="square" lIns="0" tIns="0" rIns="0" bIns="0" rtlCol="0" anchor="t"/>
          <a:lstStyle/>
          <a:p>
            <a:r>
              <a:rPr lang="en-US" sz="1000" dirty="0">
                <a:solidFill>
                  <a:srgbClr val="FFFFFF"/>
                </a:solidFill>
                <a:latin typeface="Calibri" pitchFamily="34" charset="0"/>
                <a:ea typeface="Calibri" pitchFamily="34" charset="-122"/>
                <a:cs typeface="Calibri" pitchFamily="34" charset="-120"/>
              </a:rPr>
              <a:t>What conditions in your organization make truth-telling safe — or dangerous?</a:t>
            </a:r>
            <a:endParaRPr lang="en-US" sz="1000" dirty="0"/>
          </a:p>
          <a:p>
            <a:endParaRPr lang="en-US" sz="1000" dirty="0"/>
          </a:p>
          <a:p>
            <a:r>
              <a:rPr lang="en-US" sz="1000" dirty="0">
                <a:solidFill>
                  <a:srgbClr val="FFFFFF"/>
                </a:solidFill>
                <a:latin typeface="Calibri" pitchFamily="34" charset="0"/>
                <a:ea typeface="Calibri" pitchFamily="34" charset="-122"/>
                <a:cs typeface="Calibri" pitchFamily="34" charset="-120"/>
              </a:rPr>
              <a:t>Where do you find yourself softening a truth that deserves to be said directly?</a:t>
            </a:r>
            <a:endParaRPr lang="en-US" sz="1000" dirty="0"/>
          </a:p>
          <a:p>
            <a:endParaRPr lang="en-US" sz="1000" dirty="0"/>
          </a:p>
          <a:p>
            <a:r>
              <a:rPr lang="en-US" sz="1000" dirty="0">
                <a:solidFill>
                  <a:srgbClr val="FFFFFF"/>
                </a:solidFill>
                <a:latin typeface="Calibri" pitchFamily="34" charset="0"/>
                <a:ea typeface="Calibri" pitchFamily="34" charset="-122"/>
                <a:cs typeface="Calibri" pitchFamily="34" charset="-120"/>
              </a:rPr>
              <a:t>What's one uncomfortable truth your team needs to hear from you?</a:t>
            </a:r>
            <a:endParaRPr lang="en-US" sz="1000" dirty="0"/>
          </a:p>
        </p:txBody>
      </p:sp>
      <p:grpSp>
        <p:nvGrpSpPr>
          <p:cNvPr id="12" name="Group 11">
            <a:extLst>
              <a:ext uri="{FF2B5EF4-FFF2-40B4-BE49-F238E27FC236}">
                <a16:creationId xmlns:a16="http://schemas.microsoft.com/office/drawing/2014/main" id="{9763FF7B-BFE4-F6DC-6011-7B93BD6DE69C}"/>
              </a:ext>
            </a:extLst>
          </p:cNvPr>
          <p:cNvGrpSpPr/>
          <p:nvPr/>
        </p:nvGrpSpPr>
        <p:grpSpPr>
          <a:xfrm>
            <a:off x="8013292" y="207205"/>
            <a:ext cx="3954562" cy="1775309"/>
            <a:chOff x="7952230" y="2279569"/>
            <a:chExt cx="3954562" cy="1280060"/>
          </a:xfrm>
        </p:grpSpPr>
        <p:sp>
          <p:nvSpPr>
            <p:cNvPr id="13" name="Shape 16">
              <a:extLst>
                <a:ext uri="{FF2B5EF4-FFF2-40B4-BE49-F238E27FC236}">
                  <a16:creationId xmlns:a16="http://schemas.microsoft.com/office/drawing/2014/main" id="{95841966-5E5C-6440-2F99-F076CF6F2B9D}"/>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What truth does your team need to hear from you that is missing?</a:t>
              </a:r>
            </a:p>
          </p:txBody>
        </p:sp>
        <p:sp>
          <p:nvSpPr>
            <p:cNvPr id="15" name="Shape 17">
              <a:extLst>
                <a:ext uri="{FF2B5EF4-FFF2-40B4-BE49-F238E27FC236}">
                  <a16:creationId xmlns:a16="http://schemas.microsoft.com/office/drawing/2014/main" id="{B144CA90-8C2B-6889-94F4-BBC2EE76A4CA}"/>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
        <p:nvSpPr>
          <p:cNvPr id="16" name="Subtitle 2">
            <a:extLst>
              <a:ext uri="{FF2B5EF4-FFF2-40B4-BE49-F238E27FC236}">
                <a16:creationId xmlns:a16="http://schemas.microsoft.com/office/drawing/2014/main" id="{596E2955-5D79-3973-97AC-FBE2FC161351}"/>
              </a:ext>
            </a:extLst>
          </p:cNvPr>
          <p:cNvSpPr txBox="1">
            <a:spLocks/>
          </p:cNvSpPr>
          <p:nvPr/>
        </p:nvSpPr>
        <p:spPr bwMode="auto">
          <a:xfrm>
            <a:off x="381811" y="1171724"/>
            <a:ext cx="5714189" cy="1621580"/>
          </a:xfrm>
          <a:prstGeom prst="rect">
            <a:avLst/>
          </a:prstGeom>
          <a:noFill/>
          <a:ln w="9525">
            <a:noFill/>
            <a:miter lim="800000"/>
            <a:headEnd/>
            <a:tailEnd/>
          </a:ln>
        </p:spPr>
        <p:txBody>
          <a:bodyPr/>
          <a:lstStyle/>
          <a:p>
            <a:pPr>
              <a:spcBef>
                <a:spcPct val="20000"/>
              </a:spcBef>
            </a:pPr>
            <a:r>
              <a:rPr lang="en-US" sz="1600" u="sng" dirty="0">
                <a:latin typeface="Arial" pitchFamily="34" charset="0"/>
                <a:cs typeface="Arial" pitchFamily="34" charset="0"/>
              </a:rPr>
              <a:t>Intermountain Central Lab</a:t>
            </a:r>
            <a:endParaRPr lang="en-US" sz="1600" dirty="0">
              <a:latin typeface="Arial" pitchFamily="34" charset="0"/>
              <a:cs typeface="Arial" pitchFamily="34" charset="0"/>
            </a:endParaRPr>
          </a:p>
          <a:p>
            <a:pPr marL="342900" indent="-342900">
              <a:spcBef>
                <a:spcPct val="20000"/>
              </a:spcBef>
              <a:buFont typeface="Wingdings" pitchFamily="2" charset="2"/>
              <a:buChar char="§"/>
            </a:pPr>
            <a:r>
              <a:rPr lang="en-US" sz="1600" dirty="0">
                <a:latin typeface="Arial" pitchFamily="34" charset="0"/>
                <a:cs typeface="Arial" pitchFamily="34" charset="0"/>
              </a:rPr>
              <a:t>Centralization of all labs to a single location</a:t>
            </a:r>
          </a:p>
          <a:p>
            <a:pPr marL="342900" indent="-342900">
              <a:spcBef>
                <a:spcPct val="20000"/>
              </a:spcBef>
              <a:buFont typeface="Wingdings" pitchFamily="2" charset="2"/>
              <a:buChar char="§"/>
            </a:pPr>
            <a:r>
              <a:rPr lang="en-US" sz="1600" dirty="0">
                <a:latin typeface="Arial" pitchFamily="34" charset="0"/>
                <a:cs typeface="Arial" pitchFamily="34" charset="0"/>
              </a:rPr>
              <a:t>Internal reference lab as well (expanded capabilities)</a:t>
            </a:r>
          </a:p>
          <a:p>
            <a:pPr marL="342900" indent="-342900">
              <a:spcBef>
                <a:spcPct val="20000"/>
              </a:spcBef>
              <a:buFont typeface="Wingdings" pitchFamily="2" charset="2"/>
              <a:buChar char="§"/>
            </a:pPr>
            <a:r>
              <a:rPr lang="en-US" sz="1600" dirty="0">
                <a:latin typeface="Arial" pitchFamily="34" charset="0"/>
                <a:cs typeface="Arial" pitchFamily="34" charset="0"/>
              </a:rPr>
              <a:t>Change management</a:t>
            </a:r>
          </a:p>
          <a:p>
            <a:pPr marL="342900" indent="-342900">
              <a:spcBef>
                <a:spcPct val="20000"/>
              </a:spcBef>
              <a:buFont typeface="Wingdings" pitchFamily="2" charset="2"/>
              <a:buChar char="§"/>
            </a:pPr>
            <a:r>
              <a:rPr lang="en-US" sz="1600" dirty="0">
                <a:latin typeface="Arial" pitchFamily="34" charset="0"/>
                <a:cs typeface="Arial" pitchFamily="34" charset="0"/>
              </a:rPr>
              <a:t>Bumpy ride</a:t>
            </a:r>
          </a:p>
          <a:p>
            <a:pPr marL="342900" indent="-342900">
              <a:spcBef>
                <a:spcPct val="20000"/>
              </a:spcBef>
              <a:buFont typeface="Wingdings" pitchFamily="2" charset="2"/>
              <a:buChar char="§"/>
            </a:pPr>
            <a:endParaRPr lang="en-US" sz="1600" dirty="0">
              <a:latin typeface="Arial" pitchFamily="34" charset="0"/>
              <a:cs typeface="Arial" pitchFamily="34" charset="0"/>
            </a:endParaRPr>
          </a:p>
          <a:p>
            <a:pPr marL="342900" indent="-342900">
              <a:spcBef>
                <a:spcPct val="20000"/>
              </a:spcBef>
              <a:buFont typeface="Wingdings" pitchFamily="2" charset="2"/>
              <a:buChar char="§"/>
            </a:pPr>
            <a:endParaRPr lang="en-US" sz="1600" dirty="0">
              <a:latin typeface="Arial" pitchFamily="34" charset="0"/>
              <a:cs typeface="Arial" pitchFamily="34" charset="0"/>
            </a:endParaRPr>
          </a:p>
        </p:txBody>
      </p:sp>
      <p:pic>
        <p:nvPicPr>
          <p:cNvPr id="3" name="Picture 2">
            <a:extLst>
              <a:ext uri="{FF2B5EF4-FFF2-40B4-BE49-F238E27FC236}">
                <a16:creationId xmlns:a16="http://schemas.microsoft.com/office/drawing/2014/main" id="{8CD212C2-82D6-7A52-6BD9-83BECB492435}"/>
              </a:ext>
            </a:extLst>
          </p:cNvPr>
          <p:cNvPicPr>
            <a:picLocks noChangeAspect="1"/>
          </p:cNvPicPr>
          <p:nvPr/>
        </p:nvPicPr>
        <p:blipFill>
          <a:blip r:embed="rId2"/>
          <a:stretch>
            <a:fillRect/>
          </a:stretch>
        </p:blipFill>
        <p:spPr>
          <a:xfrm>
            <a:off x="381811" y="2882531"/>
            <a:ext cx="3743654" cy="2218901"/>
          </a:xfrm>
          <a:prstGeom prst="rect">
            <a:avLst/>
          </a:prstGeom>
        </p:spPr>
      </p:pic>
      <p:pic>
        <p:nvPicPr>
          <p:cNvPr id="4" name="Picture 3">
            <a:extLst>
              <a:ext uri="{FF2B5EF4-FFF2-40B4-BE49-F238E27FC236}">
                <a16:creationId xmlns:a16="http://schemas.microsoft.com/office/drawing/2014/main" id="{201A74C0-0878-9327-3A26-B403F444540D}"/>
              </a:ext>
            </a:extLst>
          </p:cNvPr>
          <p:cNvPicPr>
            <a:picLocks noChangeAspect="1"/>
          </p:cNvPicPr>
          <p:nvPr/>
        </p:nvPicPr>
        <p:blipFill>
          <a:blip r:embed="rId3"/>
          <a:stretch>
            <a:fillRect/>
          </a:stretch>
        </p:blipFill>
        <p:spPr>
          <a:xfrm>
            <a:off x="2209056" y="4381844"/>
            <a:ext cx="3832818" cy="2308128"/>
          </a:xfrm>
          <a:prstGeom prst="rect">
            <a:avLst/>
          </a:prstGeom>
        </p:spPr>
      </p:pic>
      <p:pic>
        <p:nvPicPr>
          <p:cNvPr id="5" name="Picture 2" descr="On Truth: A half-truth is the most cowardly of lies. - Mark Twain">
            <a:extLst>
              <a:ext uri="{FF2B5EF4-FFF2-40B4-BE49-F238E27FC236}">
                <a16:creationId xmlns:a16="http://schemas.microsoft.com/office/drawing/2014/main" id="{40AFFEF8-402B-C04F-387C-F55749F9C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230" y="3806755"/>
            <a:ext cx="3676136" cy="21374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C1771C-04AC-EFD2-BAF0-EB4DBF2F0CEC}"/>
              </a:ext>
            </a:extLst>
          </p:cNvPr>
          <p:cNvSpPr txBox="1"/>
          <p:nvPr/>
        </p:nvSpPr>
        <p:spPr>
          <a:xfrm>
            <a:off x="6301756" y="5072253"/>
            <a:ext cx="2133600" cy="338554"/>
          </a:xfrm>
          <a:prstGeom prst="rect">
            <a:avLst/>
          </a:prstGeom>
          <a:noFill/>
          <a:ln>
            <a:noFill/>
          </a:ln>
          <a:effectLst/>
        </p:spPr>
        <p:txBody>
          <a:bodyPr wrap="square" rtlCol="0">
            <a:spAutoFit/>
          </a:bodyPr>
          <a:lstStyle/>
          <a:p>
            <a:r>
              <a:rPr lang="en-US" sz="1600" dirty="0">
                <a:latin typeface="Arial" pitchFamily="34" charset="0"/>
                <a:cs typeface="Arial" pitchFamily="34" charset="0"/>
              </a:rPr>
              <a:t>Larry Hancock, RVP</a:t>
            </a:r>
          </a:p>
        </p:txBody>
      </p:sp>
      <p:pic>
        <p:nvPicPr>
          <p:cNvPr id="7" name="Picture 6">
            <a:extLst>
              <a:ext uri="{FF2B5EF4-FFF2-40B4-BE49-F238E27FC236}">
                <a16:creationId xmlns:a16="http://schemas.microsoft.com/office/drawing/2014/main" id="{930F4BE6-A2B0-A3F0-FF8F-4B13136C4C13}"/>
              </a:ext>
            </a:extLst>
          </p:cNvPr>
          <p:cNvPicPr>
            <a:picLocks noChangeAspect="1"/>
          </p:cNvPicPr>
          <p:nvPr/>
        </p:nvPicPr>
        <p:blipFill>
          <a:blip r:embed="rId5"/>
          <a:stretch>
            <a:fillRect/>
          </a:stretch>
        </p:blipFill>
        <p:spPr>
          <a:xfrm>
            <a:off x="6301756" y="2268072"/>
            <a:ext cx="1841477" cy="2722842"/>
          </a:xfrm>
          <a:prstGeom prst="rect">
            <a:avLst/>
          </a:prstGeom>
        </p:spPr>
      </p:pic>
    </p:spTree>
    <p:extLst>
      <p:ext uri="{BB962C8B-B14F-4D97-AF65-F5344CB8AC3E}">
        <p14:creationId xmlns:p14="http://schemas.microsoft.com/office/powerpoint/2010/main" val="344969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13AD0-0F54-28C1-8A6B-B0495705576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B7D41BB-92A0-A751-33FA-EA3999FAC9F7}"/>
              </a:ext>
            </a:extLst>
          </p:cNvPr>
          <p:cNvSpPr/>
          <p:nvPr/>
        </p:nvSpPr>
        <p:spPr>
          <a:xfrm>
            <a:off x="1524000" y="0"/>
            <a:ext cx="9144000" cy="6858000"/>
          </a:xfrm>
          <a:prstGeom prst="rect">
            <a:avLst/>
          </a:prstGeom>
        </p:spPr>
        <p:txBody>
          <a:bodyPr vert="horz" lIns="91440" tIns="45720" rIns="91440" bIns="45720" rtlCol="0">
            <a:normAutofit/>
          </a:bodyPr>
          <a:lstStyle/>
          <a:p>
            <a:pPr marL="342900" indent="-342900">
              <a:spcBef>
                <a:spcPct val="20000"/>
              </a:spcBef>
            </a:pPr>
            <a:endParaRPr lang="en-US" sz="2600">
              <a:latin typeface="Arial" pitchFamily="34" charset="0"/>
              <a:cs typeface="Arial" pitchFamily="34" charset="0"/>
            </a:endParaRPr>
          </a:p>
        </p:txBody>
      </p:sp>
      <p:sp>
        <p:nvSpPr>
          <p:cNvPr id="13" name="Rectangle 12">
            <a:extLst>
              <a:ext uri="{FF2B5EF4-FFF2-40B4-BE49-F238E27FC236}">
                <a16:creationId xmlns:a16="http://schemas.microsoft.com/office/drawing/2014/main" id="{0A11BB98-79EA-E530-7B6C-CCB08AE1AA22}"/>
              </a:ext>
            </a:extLst>
          </p:cNvPr>
          <p:cNvSpPr/>
          <p:nvPr/>
        </p:nvSpPr>
        <p:spPr>
          <a:xfrm>
            <a:off x="1524000" y="0"/>
            <a:ext cx="256032"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A3A9FD32-1AFC-A672-773B-344C94D2F6B9}"/>
              </a:ext>
            </a:extLst>
          </p:cNvPr>
          <p:cNvSpPr/>
          <p:nvPr/>
        </p:nvSpPr>
        <p:spPr>
          <a:xfrm>
            <a:off x="8749" y="1894490"/>
            <a:ext cx="256032" cy="3505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999167D9-01B1-D896-69E6-2DD834682472}"/>
              </a:ext>
            </a:extLst>
          </p:cNvPr>
          <p:cNvSpPr/>
          <p:nvPr/>
        </p:nvSpPr>
        <p:spPr>
          <a:xfrm>
            <a:off x="8749" y="5171090"/>
            <a:ext cx="256032" cy="16764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BC84441-99BC-0DD7-A447-33D2C3E39D19}"/>
              </a:ext>
            </a:extLst>
          </p:cNvPr>
          <p:cNvSpPr>
            <a:spLocks noGrp="1"/>
          </p:cNvSpPr>
          <p:nvPr>
            <p:ph type="title"/>
          </p:nvPr>
        </p:nvSpPr>
        <p:spPr>
          <a:xfrm>
            <a:off x="598787" y="226124"/>
            <a:ext cx="8229600" cy="669912"/>
          </a:xfrm>
        </p:spPr>
        <p:txBody>
          <a:bodyPr>
            <a:normAutofit/>
          </a:bodyPr>
          <a:lstStyle/>
          <a:p>
            <a:pPr algn="l"/>
            <a:r>
              <a:rPr lang="en-US" sz="3200" dirty="0">
                <a:latin typeface="Arial" pitchFamily="34" charset="0"/>
                <a:cs typeface="Arial" pitchFamily="34" charset="0"/>
              </a:rPr>
              <a:t>7. Lead with Mission Vision and Values</a:t>
            </a:r>
          </a:p>
        </p:txBody>
      </p:sp>
      <p:sp>
        <p:nvSpPr>
          <p:cNvPr id="17" name="TextBox 6">
            <a:extLst>
              <a:ext uri="{FF2B5EF4-FFF2-40B4-BE49-F238E27FC236}">
                <a16:creationId xmlns:a16="http://schemas.microsoft.com/office/drawing/2014/main" id="{71909C98-8B92-7DEE-4C0A-0B5B3F700AF0}"/>
              </a:ext>
            </a:extLst>
          </p:cNvPr>
          <p:cNvSpPr txBox="1">
            <a:spLocks noChangeArrowheads="1"/>
          </p:cNvSpPr>
          <p:nvPr/>
        </p:nvSpPr>
        <p:spPr bwMode="auto">
          <a:xfrm>
            <a:off x="2129103" y="1963230"/>
            <a:ext cx="7933794" cy="2185600"/>
          </a:xfrm>
          <a:prstGeom prst="rect">
            <a:avLst/>
          </a:prstGeom>
        </p:spPr>
        <p:txBody>
          <a:bodyPr vert="horz" lIns="91440" tIns="45720" rIns="91440" bIns="45720" rtlCol="0">
            <a:normAutofit fontScale="70000" lnSpcReduction="20000"/>
          </a:bodyPr>
          <a:lstStyle>
            <a:lvl1pPr marL="342900" indent="-342900">
              <a:spcBef>
                <a:spcPct val="20000"/>
              </a:spcBef>
              <a:buFont typeface="Arial" pitchFamily="34" charset="0"/>
              <a:buNone/>
              <a:defRPr sz="2600">
                <a:solidFill>
                  <a:schemeClr val="bg1"/>
                </a:solidFill>
                <a:latin typeface="Arial" pitchFamily="34" charset="0"/>
                <a:cs typeface="Arial"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fontAlgn="base"/>
            <a:r>
              <a:rPr lang="en-US" b="1" u="sng" dirty="0">
                <a:solidFill>
                  <a:schemeClr val="tx1"/>
                </a:solidFill>
                <a:latin typeface="+mn-lt"/>
              </a:rPr>
              <a:t>Our Mission</a:t>
            </a:r>
          </a:p>
          <a:p>
            <a:pPr fontAlgn="base"/>
            <a:r>
              <a:rPr lang="en-US" dirty="0">
                <a:solidFill>
                  <a:schemeClr val="tx1"/>
                </a:solidFill>
                <a:latin typeface="+mn-lt"/>
              </a:rPr>
              <a:t>University of Utah Health serves the people of Utah and beyond by continually improving individual and community health and quality of life. This is achieved through excellence in patient care, education, and research; each is vital to our mission and each makes the others stronger.</a:t>
            </a:r>
          </a:p>
          <a:p>
            <a:pPr marL="857250" lvl="1" indent="-457200" fontAlgn="base">
              <a:buFont typeface="Arial" panose="020B0604020202020204" pitchFamily="34" charset="0"/>
              <a:buChar char="•"/>
            </a:pPr>
            <a:r>
              <a:rPr lang="en-US" sz="2600" dirty="0"/>
              <a:t>We provide compassionate care without compromise.</a:t>
            </a:r>
          </a:p>
          <a:p>
            <a:pPr marL="857250" lvl="1" indent="-457200" fontAlgn="base">
              <a:buFont typeface="Arial" panose="020B0604020202020204" pitchFamily="34" charset="0"/>
              <a:buChar char="•"/>
            </a:pPr>
            <a:r>
              <a:rPr lang="en-US" sz="2600" dirty="0"/>
              <a:t>We educate scientists and health care professionals for the future.</a:t>
            </a:r>
          </a:p>
          <a:p>
            <a:pPr marL="857250" lvl="1" indent="-457200" fontAlgn="base">
              <a:buFont typeface="Arial" panose="020B0604020202020204" pitchFamily="34" charset="0"/>
              <a:buChar char="•"/>
            </a:pPr>
            <a:r>
              <a:rPr lang="en-US" sz="2600" dirty="0"/>
              <a:t>We engage in research to advance knowledge and well-being.</a:t>
            </a:r>
            <a:endParaRPr lang="en-US" b="1" u="sng" dirty="0">
              <a:solidFill>
                <a:schemeClr val="tx1"/>
              </a:solidFill>
              <a:latin typeface="+mn-lt"/>
            </a:endParaRPr>
          </a:p>
          <a:p>
            <a:endParaRPr lang="en-US" sz="2900" dirty="0">
              <a:solidFill>
                <a:schemeClr val="tx1"/>
              </a:solidFill>
              <a:latin typeface="+mn-lt"/>
            </a:endParaRPr>
          </a:p>
        </p:txBody>
      </p:sp>
      <p:cxnSp>
        <p:nvCxnSpPr>
          <p:cNvPr id="18" name="Straight Connector 17">
            <a:extLst>
              <a:ext uri="{FF2B5EF4-FFF2-40B4-BE49-F238E27FC236}">
                <a16:creationId xmlns:a16="http://schemas.microsoft.com/office/drawing/2014/main" id="{C63AE348-C221-FE2E-0DF0-69FF5749CD60}"/>
              </a:ext>
            </a:extLst>
          </p:cNvPr>
          <p:cNvCxnSpPr>
            <a:cxnSpLocks/>
          </p:cNvCxnSpPr>
          <p:nvPr/>
        </p:nvCxnSpPr>
        <p:spPr>
          <a:xfrm flipV="1">
            <a:off x="3111186" y="1894490"/>
            <a:ext cx="5717201" cy="255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26D85F5-F9B3-9850-BE99-A943D0DEA601}"/>
              </a:ext>
            </a:extLst>
          </p:cNvPr>
          <p:cNvPicPr>
            <a:picLocks noChangeAspect="1"/>
          </p:cNvPicPr>
          <p:nvPr/>
        </p:nvPicPr>
        <p:blipFill>
          <a:blip r:embed="rId2"/>
          <a:stretch>
            <a:fillRect/>
          </a:stretch>
        </p:blipFill>
        <p:spPr>
          <a:xfrm>
            <a:off x="3577354" y="1075805"/>
            <a:ext cx="2857500" cy="751198"/>
          </a:xfrm>
          <a:prstGeom prst="rect">
            <a:avLst/>
          </a:prstGeom>
        </p:spPr>
      </p:pic>
      <p:cxnSp>
        <p:nvCxnSpPr>
          <p:cNvPr id="3" name="Straight Connector 2">
            <a:extLst>
              <a:ext uri="{FF2B5EF4-FFF2-40B4-BE49-F238E27FC236}">
                <a16:creationId xmlns:a16="http://schemas.microsoft.com/office/drawing/2014/main" id="{23568BAE-1FB0-2FFB-FDCB-53CFC493D41E}"/>
              </a:ext>
            </a:extLst>
          </p:cNvPr>
          <p:cNvCxnSpPr/>
          <p:nvPr/>
        </p:nvCxnSpPr>
        <p:spPr>
          <a:xfrm>
            <a:off x="696210" y="997808"/>
            <a:ext cx="725891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F865F89-E185-AEB2-4253-E169977D86DD}"/>
              </a:ext>
            </a:extLst>
          </p:cNvPr>
          <p:cNvSpPr txBox="1"/>
          <p:nvPr/>
        </p:nvSpPr>
        <p:spPr>
          <a:xfrm>
            <a:off x="2210458" y="6022429"/>
            <a:ext cx="1980543" cy="646331"/>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t>Compassion</a:t>
            </a:r>
          </a:p>
          <a:p>
            <a:pPr marL="285750" indent="-285750" fontAlgn="base">
              <a:buFont typeface="Arial" panose="020B0604020202020204" pitchFamily="34" charset="0"/>
              <a:buChar char="•"/>
            </a:pPr>
            <a:r>
              <a:rPr lang="en-US" dirty="0"/>
              <a:t>Collaboration</a:t>
            </a:r>
          </a:p>
        </p:txBody>
      </p:sp>
      <p:sp>
        <p:nvSpPr>
          <p:cNvPr id="6" name="TextBox 5">
            <a:extLst>
              <a:ext uri="{FF2B5EF4-FFF2-40B4-BE49-F238E27FC236}">
                <a16:creationId xmlns:a16="http://schemas.microsoft.com/office/drawing/2014/main" id="{085F5D18-0377-77DC-FE19-18FC14569CE8}"/>
              </a:ext>
            </a:extLst>
          </p:cNvPr>
          <p:cNvSpPr txBox="1"/>
          <p:nvPr/>
        </p:nvSpPr>
        <p:spPr>
          <a:xfrm>
            <a:off x="4325665" y="6017173"/>
            <a:ext cx="1980543" cy="646331"/>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t>Innovation</a:t>
            </a:r>
          </a:p>
          <a:p>
            <a:pPr marL="285750" indent="-285750" fontAlgn="base">
              <a:buFont typeface="Arial" panose="020B0604020202020204" pitchFamily="34" charset="0"/>
              <a:buChar char="•"/>
            </a:pPr>
            <a:r>
              <a:rPr lang="en-US" dirty="0"/>
              <a:t>Responsibility</a:t>
            </a:r>
          </a:p>
        </p:txBody>
      </p:sp>
      <p:sp>
        <p:nvSpPr>
          <p:cNvPr id="7" name="TextBox 6">
            <a:extLst>
              <a:ext uri="{FF2B5EF4-FFF2-40B4-BE49-F238E27FC236}">
                <a16:creationId xmlns:a16="http://schemas.microsoft.com/office/drawing/2014/main" id="{31E06AE2-61F6-CD13-FE76-6E457A1BE3EB}"/>
              </a:ext>
            </a:extLst>
          </p:cNvPr>
          <p:cNvSpPr txBox="1"/>
          <p:nvPr/>
        </p:nvSpPr>
        <p:spPr>
          <a:xfrm>
            <a:off x="8251885" y="6039941"/>
            <a:ext cx="1980543" cy="646331"/>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t>Quality</a:t>
            </a:r>
          </a:p>
          <a:p>
            <a:pPr marL="285750" indent="-285750" fontAlgn="base">
              <a:buFont typeface="Arial" panose="020B0604020202020204" pitchFamily="34" charset="0"/>
              <a:buChar char="•"/>
            </a:pPr>
            <a:r>
              <a:rPr lang="en-US" dirty="0"/>
              <a:t>Trust</a:t>
            </a:r>
          </a:p>
        </p:txBody>
      </p:sp>
      <p:sp>
        <p:nvSpPr>
          <p:cNvPr id="8" name="TextBox 7">
            <a:extLst>
              <a:ext uri="{FF2B5EF4-FFF2-40B4-BE49-F238E27FC236}">
                <a16:creationId xmlns:a16="http://schemas.microsoft.com/office/drawing/2014/main" id="{102D9CFF-7D30-B87D-EC55-739ED9544CC1}"/>
              </a:ext>
            </a:extLst>
          </p:cNvPr>
          <p:cNvSpPr txBox="1"/>
          <p:nvPr/>
        </p:nvSpPr>
        <p:spPr>
          <a:xfrm>
            <a:off x="6440872" y="6009290"/>
            <a:ext cx="1980543" cy="646331"/>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t>Belonging</a:t>
            </a:r>
          </a:p>
          <a:p>
            <a:pPr marL="285750" indent="-285750" fontAlgn="base">
              <a:buFont typeface="Arial" panose="020B0604020202020204" pitchFamily="34" charset="0"/>
              <a:buChar char="•"/>
            </a:pPr>
            <a:r>
              <a:rPr lang="en-US" dirty="0"/>
              <a:t>Integrity</a:t>
            </a:r>
          </a:p>
        </p:txBody>
      </p:sp>
      <p:sp>
        <p:nvSpPr>
          <p:cNvPr id="10" name="TextBox 9">
            <a:extLst>
              <a:ext uri="{FF2B5EF4-FFF2-40B4-BE49-F238E27FC236}">
                <a16:creationId xmlns:a16="http://schemas.microsoft.com/office/drawing/2014/main" id="{72260EBE-A261-EE7B-2BBC-151E7E87F6F3}"/>
              </a:ext>
            </a:extLst>
          </p:cNvPr>
          <p:cNvSpPr txBox="1"/>
          <p:nvPr/>
        </p:nvSpPr>
        <p:spPr>
          <a:xfrm>
            <a:off x="6606305" y="1151810"/>
            <a:ext cx="2264373" cy="646331"/>
          </a:xfrm>
          <a:prstGeom prst="rect">
            <a:avLst/>
          </a:prstGeom>
          <a:noFill/>
        </p:spPr>
        <p:txBody>
          <a:bodyPr wrap="square">
            <a:spAutoFit/>
          </a:bodyPr>
          <a:lstStyle/>
          <a:p>
            <a:pPr algn="r" fontAlgn="base">
              <a:buNone/>
            </a:pPr>
            <a:r>
              <a:rPr lang="en-US" b="1" cap="all" dirty="0">
                <a:latin typeface="Sofia Pro"/>
              </a:rPr>
              <a:t>University of Utah Hospitals &amp; Clinics</a:t>
            </a:r>
          </a:p>
        </p:txBody>
      </p:sp>
      <p:sp>
        <p:nvSpPr>
          <p:cNvPr id="12" name="TextBox 11">
            <a:extLst>
              <a:ext uri="{FF2B5EF4-FFF2-40B4-BE49-F238E27FC236}">
                <a16:creationId xmlns:a16="http://schemas.microsoft.com/office/drawing/2014/main" id="{276C56B7-2F4C-5953-A179-5B631A69143D}"/>
              </a:ext>
            </a:extLst>
          </p:cNvPr>
          <p:cNvSpPr txBox="1"/>
          <p:nvPr/>
        </p:nvSpPr>
        <p:spPr>
          <a:xfrm>
            <a:off x="2210458" y="5689958"/>
            <a:ext cx="6097088" cy="369332"/>
          </a:xfrm>
          <a:prstGeom prst="rect">
            <a:avLst/>
          </a:prstGeom>
          <a:noFill/>
        </p:spPr>
        <p:txBody>
          <a:bodyPr wrap="square">
            <a:spAutoFit/>
          </a:bodyPr>
          <a:lstStyle/>
          <a:p>
            <a:r>
              <a:rPr lang="en-US" b="1" u="sng" dirty="0">
                <a:solidFill>
                  <a:schemeClr val="tx1"/>
                </a:solidFill>
                <a:latin typeface="+mn-lt"/>
              </a:rPr>
              <a:t>Our Values</a:t>
            </a:r>
          </a:p>
        </p:txBody>
      </p:sp>
      <p:sp>
        <p:nvSpPr>
          <p:cNvPr id="19" name="TextBox 18">
            <a:extLst>
              <a:ext uri="{FF2B5EF4-FFF2-40B4-BE49-F238E27FC236}">
                <a16:creationId xmlns:a16="http://schemas.microsoft.com/office/drawing/2014/main" id="{368F9538-0EA7-3FD3-CD87-65615008505B}"/>
              </a:ext>
            </a:extLst>
          </p:cNvPr>
          <p:cNvSpPr txBox="1"/>
          <p:nvPr/>
        </p:nvSpPr>
        <p:spPr>
          <a:xfrm>
            <a:off x="2210457" y="4429583"/>
            <a:ext cx="7852439" cy="923330"/>
          </a:xfrm>
          <a:prstGeom prst="rect">
            <a:avLst/>
          </a:prstGeom>
          <a:noFill/>
        </p:spPr>
        <p:txBody>
          <a:bodyPr wrap="square">
            <a:spAutoFit/>
          </a:bodyPr>
          <a:lstStyle/>
          <a:p>
            <a:pPr marL="0" indent="0" fontAlgn="base"/>
            <a:r>
              <a:rPr lang="en-US" b="1" u="sng" dirty="0">
                <a:solidFill>
                  <a:schemeClr val="tx1"/>
                </a:solidFill>
                <a:latin typeface="+mn-lt"/>
              </a:rPr>
              <a:t>Our Vision</a:t>
            </a:r>
          </a:p>
          <a:p>
            <a:pPr fontAlgn="base"/>
            <a:r>
              <a:rPr lang="en-US" dirty="0">
                <a:solidFill>
                  <a:schemeClr val="tx1"/>
                </a:solidFill>
                <a:latin typeface="+mn-lt"/>
              </a:rPr>
              <a:t>A patient-centered health care organization distinguished by collaboration, excellence, leadership, and respect.</a:t>
            </a:r>
          </a:p>
        </p:txBody>
      </p:sp>
    </p:spTree>
    <p:extLst>
      <p:ext uri="{BB962C8B-B14F-4D97-AF65-F5344CB8AC3E}">
        <p14:creationId xmlns:p14="http://schemas.microsoft.com/office/powerpoint/2010/main" val="23455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86717" y="1182130"/>
            <a:ext cx="725891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1551" y="124492"/>
            <a:ext cx="6655502" cy="1143000"/>
          </a:xfrm>
        </p:spPr>
        <p:txBody>
          <a:bodyPr>
            <a:normAutofit/>
          </a:bodyPr>
          <a:lstStyle/>
          <a:p>
            <a:pPr algn="l"/>
            <a:r>
              <a:rPr lang="en-US" sz="3200" dirty="0">
                <a:latin typeface="Arial" pitchFamily="34" charset="0"/>
                <a:cs typeface="Arial" pitchFamily="34" charset="0"/>
              </a:rPr>
              <a:t>7. Mission directs / Courage to hold to Mission, </a:t>
            </a:r>
            <a:r>
              <a:rPr lang="en-US" sz="3200" i="1" u="sng" dirty="0">
                <a:latin typeface="Arial" pitchFamily="34" charset="0"/>
                <a:cs typeface="Arial" pitchFamily="34" charset="0"/>
              </a:rPr>
              <a:t>continued</a:t>
            </a:r>
          </a:p>
        </p:txBody>
      </p:sp>
      <p:sp>
        <p:nvSpPr>
          <p:cNvPr id="19" name="Content Placeholder 2"/>
          <p:cNvSpPr>
            <a:spLocks noGrp="1"/>
          </p:cNvSpPr>
          <p:nvPr>
            <p:ph idx="1"/>
          </p:nvPr>
        </p:nvSpPr>
        <p:spPr>
          <a:xfrm>
            <a:off x="8138982" y="2399589"/>
            <a:ext cx="3547787" cy="1649228"/>
          </a:xfrm>
        </p:spPr>
        <p:txBody>
          <a:bodyPr>
            <a:normAutofit fontScale="92500" lnSpcReduction="10000"/>
          </a:bodyPr>
          <a:lstStyle/>
          <a:p>
            <a:pPr>
              <a:buNone/>
              <a:defRPr/>
            </a:pPr>
            <a:r>
              <a:rPr lang="en-US" sz="2600" dirty="0">
                <a:latin typeface="Arial" pitchFamily="34" charset="0"/>
                <a:cs typeface="Arial" pitchFamily="34" charset="0"/>
              </a:rPr>
              <a:t>Mission:</a:t>
            </a:r>
          </a:p>
          <a:p>
            <a:pPr>
              <a:defRPr/>
            </a:pPr>
            <a:r>
              <a:rPr lang="en-US" sz="2600" dirty="0">
                <a:latin typeface="Arial" pitchFamily="34" charset="0"/>
                <a:cs typeface="Arial" pitchFamily="34" charset="0"/>
              </a:rPr>
              <a:t>Gives meaning</a:t>
            </a:r>
          </a:p>
          <a:p>
            <a:pPr>
              <a:defRPr/>
            </a:pPr>
            <a:r>
              <a:rPr lang="en-US" sz="2600" dirty="0">
                <a:latin typeface="Arial" pitchFamily="34" charset="0"/>
                <a:cs typeface="Arial" pitchFamily="34" charset="0"/>
              </a:rPr>
              <a:t>Give power to the work</a:t>
            </a:r>
          </a:p>
          <a:p>
            <a:pPr>
              <a:defRPr/>
            </a:pPr>
            <a:r>
              <a:rPr lang="en-US" sz="2600" dirty="0">
                <a:latin typeface="Arial" pitchFamily="34" charset="0"/>
                <a:cs typeface="Arial" pitchFamily="34" charset="0"/>
              </a:rPr>
              <a:t>“The North Star”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stretch>
            <a:fillRect/>
          </a:stretch>
        </p:blipFill>
        <p:spPr>
          <a:xfrm>
            <a:off x="902740" y="3324730"/>
            <a:ext cx="1621288" cy="2022402"/>
          </a:xfrm>
          <a:prstGeom prst="rect">
            <a:avLst/>
          </a:prstGeom>
          <a:ln w="19050">
            <a:solidFill>
              <a:schemeClr val="bg1"/>
            </a:solidFill>
          </a:ln>
          <a:effectLst/>
        </p:spPr>
      </p:pic>
      <p:sp>
        <p:nvSpPr>
          <p:cNvPr id="6" name="Subtitle 2"/>
          <p:cNvSpPr txBox="1">
            <a:spLocks/>
          </p:cNvSpPr>
          <p:nvPr/>
        </p:nvSpPr>
        <p:spPr>
          <a:xfrm>
            <a:off x="1059964" y="1623333"/>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8" name="TextBox 7"/>
          <p:cNvSpPr txBox="1"/>
          <p:nvPr/>
        </p:nvSpPr>
        <p:spPr>
          <a:xfrm>
            <a:off x="879766" y="5331043"/>
            <a:ext cx="1612986" cy="307777"/>
          </a:xfrm>
          <a:prstGeom prst="rect">
            <a:avLst/>
          </a:prstGeom>
          <a:noFill/>
          <a:ln>
            <a:noFill/>
          </a:ln>
          <a:effectLst/>
        </p:spPr>
        <p:txBody>
          <a:bodyPr wrap="square" rtlCol="0">
            <a:spAutoFit/>
          </a:bodyPr>
          <a:lstStyle/>
          <a:p>
            <a:pPr algn="r"/>
            <a:r>
              <a:rPr lang="en-US" sz="1400" dirty="0">
                <a:latin typeface="Arial" pitchFamily="34" charset="0"/>
                <a:cs typeface="Arial" pitchFamily="34" charset="0"/>
              </a:rPr>
              <a:t>Abraham Lincoln</a:t>
            </a:r>
          </a:p>
        </p:txBody>
      </p:sp>
      <p:sp>
        <p:nvSpPr>
          <p:cNvPr id="17" name="TextBox 6"/>
          <p:cNvSpPr txBox="1">
            <a:spLocks noChangeArrowheads="1"/>
          </p:cNvSpPr>
          <p:nvPr/>
        </p:nvSpPr>
        <p:spPr bwMode="auto">
          <a:xfrm>
            <a:off x="291822" y="2073539"/>
            <a:ext cx="3061824" cy="1180644"/>
          </a:xfrm>
          <a:prstGeom prst="rect">
            <a:avLst/>
          </a:prstGeom>
          <a:noFill/>
          <a:ln w="9525">
            <a:noFill/>
            <a:miter lim="800000"/>
            <a:headEnd/>
            <a:tailEnd/>
          </a:ln>
        </p:spPr>
        <p:txBody>
          <a:bodyPr wrap="square">
            <a:spAutoFit/>
          </a:bodyPr>
          <a:lstStyle/>
          <a:p>
            <a:pPr algn="ctr">
              <a:lnSpc>
                <a:spcPct val="110000"/>
              </a:lnSpc>
              <a:defRPr/>
            </a:pPr>
            <a:r>
              <a:rPr lang="en-US" sz="2200" i="1" dirty="0">
                <a:latin typeface="Arial" pitchFamily="34" charset="0"/>
                <a:cs typeface="Arial" pitchFamily="34" charset="0"/>
              </a:rPr>
              <a:t>“My paramount object in this struggle is to save the Union.”</a:t>
            </a:r>
          </a:p>
        </p:txBody>
      </p:sp>
      <p:sp>
        <p:nvSpPr>
          <p:cNvPr id="20" name="TextBox 19"/>
          <p:cNvSpPr txBox="1"/>
          <p:nvPr/>
        </p:nvSpPr>
        <p:spPr>
          <a:xfrm>
            <a:off x="4572000" y="6596256"/>
            <a:ext cx="7620000" cy="276999"/>
          </a:xfrm>
          <a:prstGeom prst="rect">
            <a:avLst/>
          </a:prstGeom>
          <a:noFill/>
        </p:spPr>
        <p:txBody>
          <a:bodyPr wrap="square" rtlCol="0">
            <a:spAutoFit/>
          </a:bodyPr>
          <a:lstStyle/>
          <a:p>
            <a:pPr algn="r"/>
            <a:r>
              <a:rPr lang="en-US" sz="1200" dirty="0"/>
              <a:t>Reference: The works of Amy </a:t>
            </a:r>
            <a:r>
              <a:rPr lang="en-US" sz="1200" dirty="0" err="1"/>
              <a:t>Wrzesniewski</a:t>
            </a:r>
            <a:endParaRPr lang="en-US" sz="1200" dirty="0"/>
          </a:p>
        </p:txBody>
      </p:sp>
      <p:pic>
        <p:nvPicPr>
          <p:cNvPr id="23" name="Picture 22">
            <a:extLst>
              <a:ext uri="{FF2B5EF4-FFF2-40B4-BE49-F238E27FC236}">
                <a16:creationId xmlns:a16="http://schemas.microsoft.com/office/drawing/2014/main" id="{241515F3-3717-8118-6E02-6603CB2F85DA}"/>
              </a:ext>
              <a:ext uri="{C183D7F6-B498-43B3-948B-1728B52AA6E4}">
                <adec:decorative xmlns:adec="http://schemas.microsoft.com/office/drawing/2017/decorative" val="1"/>
              </a:ext>
            </a:extLst>
          </p:cNvPr>
          <p:cNvPicPr>
            <a:picLocks noChangeAspect="1"/>
          </p:cNvPicPr>
          <p:nvPr/>
        </p:nvPicPr>
        <p:blipFill>
          <a:blip r:embed="rId3" cstate="print"/>
          <a:stretch>
            <a:fillRect/>
          </a:stretch>
        </p:blipFill>
        <p:spPr>
          <a:xfrm>
            <a:off x="3878462" y="3351141"/>
            <a:ext cx="2627951" cy="1995991"/>
          </a:xfrm>
          <a:prstGeom prst="rect">
            <a:avLst/>
          </a:prstGeom>
          <a:ln w="19050">
            <a:solidFill>
              <a:schemeClr val="bg1"/>
            </a:solidFill>
          </a:ln>
          <a:effectLst/>
        </p:spPr>
      </p:pic>
      <p:sp>
        <p:nvSpPr>
          <p:cNvPr id="24" name="TextBox 23">
            <a:extLst>
              <a:ext uri="{FF2B5EF4-FFF2-40B4-BE49-F238E27FC236}">
                <a16:creationId xmlns:a16="http://schemas.microsoft.com/office/drawing/2014/main" id="{3C53DD95-C284-D718-B33C-5CEEFB351B35}"/>
              </a:ext>
            </a:extLst>
          </p:cNvPr>
          <p:cNvSpPr txBox="1"/>
          <p:nvPr/>
        </p:nvSpPr>
        <p:spPr>
          <a:xfrm>
            <a:off x="4571818" y="5379706"/>
            <a:ext cx="1241238" cy="338554"/>
          </a:xfrm>
          <a:prstGeom prst="rect">
            <a:avLst/>
          </a:prstGeom>
          <a:noFill/>
          <a:ln>
            <a:noFill/>
          </a:ln>
          <a:effectLst/>
        </p:spPr>
        <p:txBody>
          <a:bodyPr wrap="square" rtlCol="0">
            <a:spAutoFit/>
          </a:bodyPr>
          <a:lstStyle/>
          <a:p>
            <a:r>
              <a:rPr lang="en-US" sz="1600" dirty="0">
                <a:latin typeface="Arial" pitchFamily="34" charset="0"/>
                <a:cs typeface="Arial" pitchFamily="34" charset="0"/>
              </a:rPr>
              <a:t>Rosa Parks</a:t>
            </a:r>
          </a:p>
        </p:txBody>
      </p:sp>
      <p:sp>
        <p:nvSpPr>
          <p:cNvPr id="25" name="TextBox 24">
            <a:extLst>
              <a:ext uri="{FF2B5EF4-FFF2-40B4-BE49-F238E27FC236}">
                <a16:creationId xmlns:a16="http://schemas.microsoft.com/office/drawing/2014/main" id="{10DBE436-470E-967C-83B7-3F8760F1D9ED}"/>
              </a:ext>
            </a:extLst>
          </p:cNvPr>
          <p:cNvSpPr txBox="1"/>
          <p:nvPr/>
        </p:nvSpPr>
        <p:spPr>
          <a:xfrm>
            <a:off x="3699173" y="1761555"/>
            <a:ext cx="3142381" cy="1446550"/>
          </a:xfrm>
          <a:prstGeom prst="rect">
            <a:avLst/>
          </a:prstGeom>
          <a:noFill/>
        </p:spPr>
        <p:txBody>
          <a:bodyPr wrap="square" rtlCol="0">
            <a:spAutoFit/>
          </a:bodyPr>
          <a:lstStyle/>
          <a:p>
            <a:pPr algn="ctr"/>
            <a:r>
              <a:rPr lang="en-US" sz="2200" dirty="0">
                <a:latin typeface="Arial" pitchFamily="34" charset="0"/>
                <a:cs typeface="Arial" pitchFamily="34" charset="0"/>
              </a:rPr>
              <a:t>“I knew someone had to take the first step and I made up my mind not to move.”</a:t>
            </a:r>
          </a:p>
        </p:txBody>
      </p:sp>
      <p:grpSp>
        <p:nvGrpSpPr>
          <p:cNvPr id="5" name="Group 4">
            <a:extLst>
              <a:ext uri="{FF2B5EF4-FFF2-40B4-BE49-F238E27FC236}">
                <a16:creationId xmlns:a16="http://schemas.microsoft.com/office/drawing/2014/main" id="{97B84B6B-C22A-7FCC-15A3-96D82C53E8A9}"/>
              </a:ext>
            </a:extLst>
          </p:cNvPr>
          <p:cNvGrpSpPr/>
          <p:nvPr/>
        </p:nvGrpSpPr>
        <p:grpSpPr>
          <a:xfrm>
            <a:off x="8013292" y="207205"/>
            <a:ext cx="3954562" cy="1775309"/>
            <a:chOff x="7952230" y="2279569"/>
            <a:chExt cx="3954562" cy="1280060"/>
          </a:xfrm>
        </p:grpSpPr>
        <p:sp>
          <p:nvSpPr>
            <p:cNvPr id="7" name="Shape 16">
              <a:extLst>
                <a:ext uri="{FF2B5EF4-FFF2-40B4-BE49-F238E27FC236}">
                  <a16:creationId xmlns:a16="http://schemas.microsoft.com/office/drawing/2014/main" id="{E3E0E793-C709-E4A2-D874-79180792D933}"/>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When did mission decide a hard resource call?</a:t>
              </a:r>
            </a:p>
          </p:txBody>
        </p:sp>
        <p:sp>
          <p:nvSpPr>
            <p:cNvPr id="10" name="Shape 17">
              <a:extLst>
                <a:ext uri="{FF2B5EF4-FFF2-40B4-BE49-F238E27FC236}">
                  <a16:creationId xmlns:a16="http://schemas.microsoft.com/office/drawing/2014/main" id="{9E1EF83E-24D0-C570-FBDC-23A27C255611}"/>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1000"/>
                                        <p:tgtEl>
                                          <p:spTgt spid="19">
                                            <p:txEl>
                                              <p:pRg st="2" end="2"/>
                                            </p:txEl>
                                          </p:spTgt>
                                        </p:tgtEl>
                                      </p:cBhvr>
                                    </p:animEffect>
                                    <p:anim calcmode="lin" valueType="num">
                                      <p:cBhvr>
                                        <p:cTn id="22"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1000"/>
                                        <p:tgtEl>
                                          <p:spTgt spid="19">
                                            <p:txEl>
                                              <p:pRg st="3" end="3"/>
                                            </p:txEl>
                                          </p:spTgt>
                                        </p:tgtEl>
                                      </p:cBhvr>
                                    </p:animEffect>
                                    <p:anim calcmode="lin" valueType="num">
                                      <p:cBhvr>
                                        <p:cTn id="29"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91" y="111285"/>
            <a:ext cx="8229600" cy="1143000"/>
          </a:xfrm>
        </p:spPr>
        <p:txBody>
          <a:bodyPr>
            <a:normAutofit/>
          </a:bodyPr>
          <a:lstStyle/>
          <a:p>
            <a:pPr algn="l"/>
            <a:r>
              <a:rPr lang="en-US" sz="3200" dirty="0">
                <a:latin typeface="Arial" pitchFamily="34" charset="0"/>
                <a:cs typeface="Arial" pitchFamily="34" charset="0"/>
              </a:rPr>
              <a:t>8. Carry the vision</a:t>
            </a:r>
          </a:p>
        </p:txBody>
      </p:sp>
      <p:sp>
        <p:nvSpPr>
          <p:cNvPr id="5" name="Subtitle 2"/>
          <p:cNvSpPr txBox="1">
            <a:spLocks/>
          </p:cNvSpPr>
          <p:nvPr/>
        </p:nvSpPr>
        <p:spPr>
          <a:xfrm>
            <a:off x="6096000" y="2073919"/>
            <a:ext cx="4723397" cy="557743"/>
          </a:xfrm>
          <a:prstGeom prst="rect">
            <a:avLst/>
          </a:prstGeom>
        </p:spPr>
        <p:txBody>
          <a:bodyPr vert="horz" lIns="91440" tIns="45720" rIns="91440" bIns="45720" rtlCol="0">
            <a:noAutofit/>
          </a:bodyPr>
          <a:lstStyle/>
          <a:p>
            <a:pPr marL="0" lvl="1">
              <a:spcBef>
                <a:spcPct val="20000"/>
              </a:spcBef>
            </a:pPr>
            <a:r>
              <a:rPr lang="en-US" sz="2000" dirty="0">
                <a:latin typeface="Arial" pitchFamily="34" charset="0"/>
                <a:cs typeface="Arial" pitchFamily="34" charset="0"/>
              </a:rPr>
              <a:t>A Vision is the power to change what the organization becomes</a:t>
            </a:r>
          </a:p>
        </p:txBody>
      </p:sp>
      <p:sp>
        <p:nvSpPr>
          <p:cNvPr id="16" name="TextBox 15"/>
          <p:cNvSpPr txBox="1"/>
          <p:nvPr/>
        </p:nvSpPr>
        <p:spPr>
          <a:xfrm>
            <a:off x="2819400" y="6428602"/>
            <a:ext cx="7620000" cy="276999"/>
          </a:xfrm>
          <a:prstGeom prst="rect">
            <a:avLst/>
          </a:prstGeom>
          <a:noFill/>
        </p:spPr>
        <p:txBody>
          <a:bodyPr wrap="square" rtlCol="0">
            <a:spAutoFit/>
          </a:bodyPr>
          <a:lstStyle/>
          <a:p>
            <a:pPr algn="r"/>
            <a:r>
              <a:rPr lang="en-US" sz="1200" dirty="0"/>
              <a:t>Reference: Quinn, Robert E. (1996). </a:t>
            </a:r>
            <a:r>
              <a:rPr lang="en-US" sz="1200" i="1" dirty="0"/>
              <a:t>Deep Change: Discovering the Leader Within.</a:t>
            </a:r>
            <a:r>
              <a:rPr lang="en-US" sz="1200" dirty="0"/>
              <a:t> </a:t>
            </a:r>
            <a:r>
              <a:rPr lang="en-US" sz="1200" dirty="0" err="1"/>
              <a:t>Jossey</a:t>
            </a:r>
            <a:r>
              <a:rPr lang="en-US" sz="1200" dirty="0"/>
              <a:t>-Bass.</a:t>
            </a:r>
          </a:p>
        </p:txBody>
      </p:sp>
      <p:pic>
        <p:nvPicPr>
          <p:cNvPr id="4" name="Picture 2" descr="In order to carry a positive action we must develop here a positive vision.  - Dalai Lama #quote">
            <a:extLst>
              <a:ext uri="{FF2B5EF4-FFF2-40B4-BE49-F238E27FC236}">
                <a16:creationId xmlns:a16="http://schemas.microsoft.com/office/drawing/2014/main" id="{C894925D-CB87-928F-8176-145D9FFC7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19" y="1405974"/>
            <a:ext cx="5071026" cy="253551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404FD36C-22A2-2A63-1850-A394A414ADC7}"/>
              </a:ext>
            </a:extLst>
          </p:cNvPr>
          <p:cNvSpPr txBox="1">
            <a:spLocks/>
          </p:cNvSpPr>
          <p:nvPr/>
        </p:nvSpPr>
        <p:spPr>
          <a:xfrm>
            <a:off x="6009501" y="2835382"/>
            <a:ext cx="4896394" cy="1165306"/>
          </a:xfrm>
          <a:prstGeom prst="rect">
            <a:avLst/>
          </a:prstGeom>
        </p:spPr>
        <p:txBody>
          <a:bodyPr vert="horz" lIns="91440" tIns="45720" rIns="91440" bIns="45720" rtlCol="0">
            <a:noAutofit/>
          </a:bodyPr>
          <a:lstStyle/>
          <a:p>
            <a:pPr marL="800100" lvl="1" indent="-342900">
              <a:spcBef>
                <a:spcPct val="20000"/>
              </a:spcBef>
              <a:buFont typeface="Wingdings" pitchFamily="2" charset="2"/>
              <a:buChar char="§"/>
            </a:pPr>
            <a:r>
              <a:rPr lang="en-US" dirty="0"/>
              <a:t>Head: They understand it intellectually </a:t>
            </a:r>
          </a:p>
          <a:p>
            <a:pPr marL="800100" lvl="1" indent="-342900">
              <a:spcBef>
                <a:spcPct val="20000"/>
              </a:spcBef>
              <a:buFont typeface="Wingdings" pitchFamily="2" charset="2"/>
              <a:buChar char="§"/>
            </a:pPr>
            <a:r>
              <a:rPr lang="en-US" dirty="0"/>
              <a:t>Heart: They believe in it emotionally </a:t>
            </a:r>
          </a:p>
          <a:p>
            <a:pPr marL="800100" lvl="1" indent="-342900">
              <a:spcBef>
                <a:spcPct val="20000"/>
              </a:spcBef>
              <a:buFont typeface="Wingdings" pitchFamily="2" charset="2"/>
              <a:buChar char="§"/>
            </a:pPr>
            <a:r>
              <a:rPr lang="en-US" dirty="0"/>
              <a:t>Hands: They know what to do about it</a:t>
            </a:r>
            <a:endParaRPr lang="en-US" dirty="0">
              <a:latin typeface="Arial" pitchFamily="34" charset="0"/>
              <a:cs typeface="Arial" pitchFamily="34" charset="0"/>
            </a:endParaRPr>
          </a:p>
        </p:txBody>
      </p:sp>
      <p:sp>
        <p:nvSpPr>
          <p:cNvPr id="8" name="Subtitle 2">
            <a:extLst>
              <a:ext uri="{FF2B5EF4-FFF2-40B4-BE49-F238E27FC236}">
                <a16:creationId xmlns:a16="http://schemas.microsoft.com/office/drawing/2014/main" id="{7FC9BB0E-EEE2-AE68-E970-FFE687CA0A52}"/>
              </a:ext>
            </a:extLst>
          </p:cNvPr>
          <p:cNvSpPr txBox="1">
            <a:spLocks/>
          </p:cNvSpPr>
          <p:nvPr/>
        </p:nvSpPr>
        <p:spPr>
          <a:xfrm>
            <a:off x="2358682" y="4146034"/>
            <a:ext cx="4723397" cy="763803"/>
          </a:xfrm>
          <a:prstGeom prst="rect">
            <a:avLst/>
          </a:prstGeom>
        </p:spPr>
        <p:txBody>
          <a:bodyPr vert="horz" lIns="91440" tIns="45720" rIns="91440" bIns="45720" rtlCol="0">
            <a:noAutofit/>
          </a:bodyPr>
          <a:lstStyle/>
          <a:p>
            <a:pPr marL="0" lvl="1">
              <a:spcBef>
                <a:spcPct val="20000"/>
              </a:spcBef>
            </a:pPr>
            <a:r>
              <a:rPr lang="en-US" sz="2000" dirty="0">
                <a:latin typeface="Arial" pitchFamily="34" charset="0"/>
                <a:cs typeface="Arial" pitchFamily="34" charset="0"/>
              </a:rPr>
              <a:t>Vision statements are easy to write, while execution is not!</a:t>
            </a:r>
          </a:p>
        </p:txBody>
      </p:sp>
      <p:sp>
        <p:nvSpPr>
          <p:cNvPr id="9" name="Subtitle 2">
            <a:extLst>
              <a:ext uri="{FF2B5EF4-FFF2-40B4-BE49-F238E27FC236}">
                <a16:creationId xmlns:a16="http://schemas.microsoft.com/office/drawing/2014/main" id="{6AC5924E-906D-30F5-80E5-F01A8D35314F}"/>
              </a:ext>
            </a:extLst>
          </p:cNvPr>
          <p:cNvSpPr txBox="1">
            <a:spLocks/>
          </p:cNvSpPr>
          <p:nvPr/>
        </p:nvSpPr>
        <p:spPr>
          <a:xfrm>
            <a:off x="3190351" y="5212577"/>
            <a:ext cx="5638300" cy="1156824"/>
          </a:xfrm>
          <a:prstGeom prst="rect">
            <a:avLst/>
          </a:prstGeom>
        </p:spPr>
        <p:txBody>
          <a:bodyPr vert="horz" lIns="91440" tIns="45720" rIns="91440" bIns="45720" rtlCol="0">
            <a:noAutofit/>
          </a:bodyPr>
          <a:lstStyle/>
          <a:p>
            <a:pPr marL="0" lvl="1">
              <a:spcBef>
                <a:spcPct val="20000"/>
              </a:spcBef>
            </a:pPr>
            <a:r>
              <a:rPr lang="en-US" sz="2000" dirty="0">
                <a:latin typeface="Arial" pitchFamily="34" charset="0"/>
                <a:cs typeface="Arial" pitchFamily="34" charset="0"/>
              </a:rPr>
              <a:t>A leader shows vision constantly…</a:t>
            </a:r>
          </a:p>
          <a:p>
            <a:pPr marL="0" lvl="1">
              <a:spcBef>
                <a:spcPct val="20000"/>
              </a:spcBef>
            </a:pPr>
            <a:r>
              <a:rPr lang="en-US" sz="2000" dirty="0">
                <a:latin typeface="Arial" pitchFamily="34" charset="0"/>
                <a:cs typeface="Arial" pitchFamily="34" charset="0"/>
              </a:rPr>
              <a:t>	…shares it…</a:t>
            </a:r>
          </a:p>
          <a:p>
            <a:pPr marL="0" lvl="1">
              <a:spcBef>
                <a:spcPct val="20000"/>
              </a:spcBef>
            </a:pPr>
            <a:r>
              <a:rPr lang="en-US" sz="2000" dirty="0">
                <a:latin typeface="Arial" pitchFamily="34" charset="0"/>
                <a:cs typeface="Arial" pitchFamily="34" charset="0"/>
              </a:rPr>
              <a:t>		…keeps it visible and alive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0D7E-4406-4BB0-50D4-227A38E96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294B3-D679-9F74-2CB2-C39A6300E592}"/>
              </a:ext>
            </a:extLst>
          </p:cNvPr>
          <p:cNvSpPr>
            <a:spLocks noGrp="1"/>
          </p:cNvSpPr>
          <p:nvPr>
            <p:ph type="title"/>
          </p:nvPr>
        </p:nvSpPr>
        <p:spPr>
          <a:xfrm>
            <a:off x="524691" y="111285"/>
            <a:ext cx="8229600" cy="995804"/>
          </a:xfrm>
        </p:spPr>
        <p:txBody>
          <a:bodyPr>
            <a:normAutofit/>
          </a:bodyPr>
          <a:lstStyle/>
          <a:p>
            <a:pPr algn="l"/>
            <a:r>
              <a:rPr lang="en-US" sz="3200" dirty="0">
                <a:latin typeface="Arial" pitchFamily="34" charset="0"/>
                <a:cs typeface="Arial" pitchFamily="34" charset="0"/>
              </a:rPr>
              <a:t>8. Carry the vision, </a:t>
            </a:r>
            <a:r>
              <a:rPr lang="en-US" sz="3200" i="1" u="sng" dirty="0">
                <a:latin typeface="Arial" pitchFamily="34" charset="0"/>
                <a:cs typeface="Arial" pitchFamily="34" charset="0"/>
              </a:rPr>
              <a:t>continued</a:t>
            </a:r>
            <a:endParaRPr lang="en-US" sz="3200" dirty="0">
              <a:latin typeface="Arial" pitchFamily="34" charset="0"/>
              <a:cs typeface="Arial" pitchFamily="34" charset="0"/>
            </a:endParaRPr>
          </a:p>
        </p:txBody>
      </p:sp>
      <p:sp>
        <p:nvSpPr>
          <p:cNvPr id="13" name="Subtitle 2">
            <a:extLst>
              <a:ext uri="{FF2B5EF4-FFF2-40B4-BE49-F238E27FC236}">
                <a16:creationId xmlns:a16="http://schemas.microsoft.com/office/drawing/2014/main" id="{8F1878AE-C99E-DD52-97BB-36EA815C75FA}"/>
              </a:ext>
            </a:extLst>
          </p:cNvPr>
          <p:cNvSpPr txBox="1">
            <a:spLocks/>
          </p:cNvSpPr>
          <p:nvPr/>
        </p:nvSpPr>
        <p:spPr>
          <a:xfrm>
            <a:off x="650309" y="1107089"/>
            <a:ext cx="6464475" cy="2746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itchFamily="34" charset="0"/>
                <a:cs typeface="Arial" pitchFamily="34" charset="0"/>
              </a:rPr>
              <a:t>Intermountain Health’s charge back in 1975 to</a:t>
            </a:r>
            <a:r>
              <a:rPr lang="en-US" sz="2000" dirty="0">
                <a:latin typeface="Arial" pitchFamily="34" charset="0"/>
                <a:cs typeface="Arial" pitchFamily="34" charset="0"/>
              </a:rPr>
              <a:t>:  </a:t>
            </a:r>
          </a:p>
          <a:p>
            <a:r>
              <a:rPr lang="en-US" sz="2000" dirty="0">
                <a:latin typeface="Arial" pitchFamily="34" charset="0"/>
                <a:cs typeface="Arial" pitchFamily="34" charset="0"/>
              </a:rPr>
              <a:t>LDS Church opened first hospital 1900</a:t>
            </a:r>
          </a:p>
          <a:p>
            <a:r>
              <a:rPr lang="en-US" sz="2000" dirty="0">
                <a:latin typeface="Arial" pitchFamily="34" charset="0"/>
                <a:cs typeface="Arial" pitchFamily="34" charset="0"/>
              </a:rPr>
              <a:t>Grew to 15 hospitals by 1975</a:t>
            </a:r>
          </a:p>
          <a:p>
            <a:r>
              <a:rPr lang="en-US" sz="2000" dirty="0">
                <a:latin typeface="Arial" pitchFamily="34" charset="0"/>
                <a:cs typeface="Arial" pitchFamily="34" charset="0"/>
              </a:rPr>
              <a:t>LDS Church donated hospitals to the community, creating Intermountain Healthcare</a:t>
            </a:r>
          </a:p>
          <a:p>
            <a:r>
              <a:rPr lang="en-US" sz="2000" dirty="0">
                <a:solidFill>
                  <a:srgbClr val="C00000"/>
                </a:solidFill>
                <a:latin typeface="Arial" pitchFamily="34" charset="0"/>
                <a:cs typeface="Arial" pitchFamily="34" charset="0"/>
              </a:rPr>
              <a:t>The Vision:  “Create a model health system.”</a:t>
            </a:r>
          </a:p>
        </p:txBody>
      </p:sp>
      <p:grpSp>
        <p:nvGrpSpPr>
          <p:cNvPr id="3" name="Group 2">
            <a:extLst>
              <a:ext uri="{FF2B5EF4-FFF2-40B4-BE49-F238E27FC236}">
                <a16:creationId xmlns:a16="http://schemas.microsoft.com/office/drawing/2014/main" id="{3F71EE8F-27FA-BEB6-C523-D9CE92ED206E}"/>
              </a:ext>
            </a:extLst>
          </p:cNvPr>
          <p:cNvGrpSpPr/>
          <p:nvPr/>
        </p:nvGrpSpPr>
        <p:grpSpPr>
          <a:xfrm>
            <a:off x="8013292" y="219434"/>
            <a:ext cx="3954562" cy="1775309"/>
            <a:chOff x="7952230" y="2279569"/>
            <a:chExt cx="3954562" cy="1280060"/>
          </a:xfrm>
        </p:grpSpPr>
        <p:sp>
          <p:nvSpPr>
            <p:cNvPr id="6" name="Shape 16">
              <a:extLst>
                <a:ext uri="{FF2B5EF4-FFF2-40B4-BE49-F238E27FC236}">
                  <a16:creationId xmlns:a16="http://schemas.microsoft.com/office/drawing/2014/main" id="{FD82BFC2-2AEB-92AF-B9D7-4CE3C12B65FF}"/>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Could your team recite your vision right now?</a:t>
              </a:r>
            </a:p>
          </p:txBody>
        </p:sp>
        <p:sp>
          <p:nvSpPr>
            <p:cNvPr id="10" name="Shape 17">
              <a:extLst>
                <a:ext uri="{FF2B5EF4-FFF2-40B4-BE49-F238E27FC236}">
                  <a16:creationId xmlns:a16="http://schemas.microsoft.com/office/drawing/2014/main" id="{BB28055E-D70D-F11C-6933-A31947985C16}"/>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1026" name="Picture 2" descr="Historical photo of Intermountain">
            <a:extLst>
              <a:ext uri="{FF2B5EF4-FFF2-40B4-BE49-F238E27FC236}">
                <a16:creationId xmlns:a16="http://schemas.microsoft.com/office/drawing/2014/main" id="{614B14A9-015F-6FCE-17E8-AC86DF733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96" y="3586094"/>
            <a:ext cx="4578263" cy="3052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bama Renews Call For A 'Public Option' In Federal Health Law | KCUR -  Kansas City news and NPR">
            <a:extLst>
              <a:ext uri="{FF2B5EF4-FFF2-40B4-BE49-F238E27FC236}">
                <a16:creationId xmlns:a16="http://schemas.microsoft.com/office/drawing/2014/main" id="{DCAFD067-CF5A-78F0-6E1E-8F344A1FE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784" y="2166566"/>
            <a:ext cx="4578263" cy="30559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8084432-8452-D478-070C-4F352027474B}"/>
              </a:ext>
            </a:extLst>
          </p:cNvPr>
          <p:cNvSpPr txBox="1"/>
          <p:nvPr/>
        </p:nvSpPr>
        <p:spPr>
          <a:xfrm>
            <a:off x="6096000" y="5401094"/>
            <a:ext cx="6100174" cy="1249701"/>
          </a:xfrm>
          <a:prstGeom prst="rect">
            <a:avLst/>
          </a:prstGeom>
          <a:noFill/>
        </p:spPr>
        <p:txBody>
          <a:bodyPr wrap="square">
            <a:spAutoFit/>
          </a:bodyPr>
          <a:lstStyle/>
          <a:p>
            <a:pPr algn="l">
              <a:lnSpc>
                <a:spcPts val="1800"/>
              </a:lnSpc>
              <a:buFont typeface="Arial" panose="020B0604020202020204" pitchFamily="34" charset="0"/>
              <a:buChar char="•"/>
            </a:pPr>
            <a:r>
              <a:rPr lang="en-US" b="1" i="0" dirty="0">
                <a:solidFill>
                  <a:srgbClr val="0A0A0A"/>
                </a:solidFill>
                <a:effectLst/>
                <a:latin typeface="Google Sans"/>
              </a:rPr>
              <a:t>Cost Efficiency and High Quality</a:t>
            </a:r>
            <a:r>
              <a:rPr lang="en-US" b="0" i="0" dirty="0">
                <a:solidFill>
                  <a:srgbClr val="0A0A0A"/>
                </a:solidFill>
                <a:effectLst/>
                <a:latin typeface="Google Sans"/>
              </a:rPr>
              <a:t>: In a June 2009 speech to the </a:t>
            </a:r>
            <a:r>
              <a:rPr lang="en-US" b="0" i="0" dirty="0">
                <a:solidFill>
                  <a:srgbClr val="1558D6"/>
                </a:solidFill>
                <a:effectLst/>
                <a:latin typeface="Google Sans"/>
                <a:hlinkClick r:id="rId4"/>
              </a:rPr>
              <a:t>American Medical Association</a:t>
            </a:r>
            <a:r>
              <a:rPr lang="en-US" b="0" i="0" dirty="0">
                <a:solidFill>
                  <a:srgbClr val="0A0A0A"/>
                </a:solidFill>
                <a:effectLst/>
                <a:latin typeface="Google Sans"/>
              </a:rPr>
              <a:t> (AMA), he questioned why systems like Intermountain and Pennsylvania's Geisinger Health could provide superior care for less money while the rest of the country struggled.</a:t>
            </a:r>
          </a:p>
        </p:txBody>
      </p:sp>
    </p:spTree>
    <p:extLst>
      <p:ext uri="{BB962C8B-B14F-4D97-AF65-F5344CB8AC3E}">
        <p14:creationId xmlns:p14="http://schemas.microsoft.com/office/powerpoint/2010/main" val="14584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A9E75-7650-C82A-5CF0-F494795273F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EF6FE24-F550-E144-FCDD-822A09A5C71F}"/>
              </a:ext>
            </a:extLst>
          </p:cNvPr>
          <p:cNvSpPr/>
          <p:nvPr/>
        </p:nvSpPr>
        <p:spPr>
          <a:xfrm>
            <a:off x="0" y="1905000"/>
            <a:ext cx="256032" cy="3505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7FB581D1-C6D1-7600-059B-6B2D927B421C}"/>
              </a:ext>
            </a:extLst>
          </p:cNvPr>
          <p:cNvSpPr/>
          <p:nvPr/>
        </p:nvSpPr>
        <p:spPr>
          <a:xfrm>
            <a:off x="0" y="5181600"/>
            <a:ext cx="256032" cy="16764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9EA4F65-555C-CA21-A9F1-C5403B30CEC9}"/>
              </a:ext>
            </a:extLst>
          </p:cNvPr>
          <p:cNvSpPr>
            <a:spLocks noGrp="1"/>
          </p:cNvSpPr>
          <p:nvPr>
            <p:ph type="title"/>
          </p:nvPr>
        </p:nvSpPr>
        <p:spPr>
          <a:xfrm>
            <a:off x="550817" y="76200"/>
            <a:ext cx="8254980" cy="1143000"/>
          </a:xfrm>
        </p:spPr>
        <p:txBody>
          <a:bodyPr>
            <a:normAutofit/>
          </a:bodyPr>
          <a:lstStyle/>
          <a:p>
            <a:pPr algn="l"/>
            <a:r>
              <a:rPr lang="en-US" sz="3200" dirty="0">
                <a:latin typeface="Arial" pitchFamily="34" charset="0"/>
                <a:cs typeface="Arial" pitchFamily="34" charset="0"/>
              </a:rPr>
              <a:t>9. Values must be lived and upheld</a:t>
            </a:r>
          </a:p>
        </p:txBody>
      </p:sp>
      <p:sp>
        <p:nvSpPr>
          <p:cNvPr id="5" name="Subtitle 2">
            <a:extLst>
              <a:ext uri="{FF2B5EF4-FFF2-40B4-BE49-F238E27FC236}">
                <a16:creationId xmlns:a16="http://schemas.microsoft.com/office/drawing/2014/main" id="{90C5D76B-A7B4-55EF-02B0-76A25C5E6A6B}"/>
              </a:ext>
            </a:extLst>
          </p:cNvPr>
          <p:cNvSpPr txBox="1">
            <a:spLocks/>
          </p:cNvSpPr>
          <p:nvPr/>
        </p:nvSpPr>
        <p:spPr>
          <a:xfrm>
            <a:off x="6016103" y="2363956"/>
            <a:ext cx="5638409" cy="973601"/>
          </a:xfrm>
          <a:prstGeom prst="rect">
            <a:avLst/>
          </a:prstGeom>
        </p:spPr>
        <p:txBody>
          <a:bodyPr vert="horz" lIns="91440" tIns="45720" rIns="91440" bIns="45720" rtlCol="0">
            <a:noAutofit/>
          </a:bodyPr>
          <a:lstStyle/>
          <a:p>
            <a:pPr marL="342900" indent="-342900" defTabSz="914400">
              <a:spcBef>
                <a:spcPts val="800"/>
              </a:spcBef>
              <a:buFont typeface="Arial" pitchFamily="34" charset="0"/>
              <a:buChar char="•"/>
              <a:defRPr/>
            </a:pPr>
            <a:r>
              <a:rPr lang="en-US" sz="2300" dirty="0">
                <a:latin typeface="Arial" pitchFamily="34" charset="0"/>
                <a:cs typeface="Arial" pitchFamily="34" charset="0"/>
              </a:rPr>
              <a:t>Leadership sets the bar</a:t>
            </a:r>
          </a:p>
          <a:p>
            <a:pPr marL="342900" indent="-342900" defTabSz="914400">
              <a:spcBef>
                <a:spcPts val="800"/>
              </a:spcBef>
              <a:buFont typeface="Arial" pitchFamily="34" charset="0"/>
              <a:buChar char="•"/>
              <a:defRPr/>
            </a:pPr>
            <a:r>
              <a:rPr lang="en-US" sz="2300" dirty="0">
                <a:latin typeface="Arial" pitchFamily="34" charset="0"/>
                <a:cs typeface="Arial" pitchFamily="34" charset="0"/>
              </a:rPr>
              <a:t>You cannot compromise on values</a:t>
            </a:r>
          </a:p>
        </p:txBody>
      </p:sp>
      <p:sp>
        <p:nvSpPr>
          <p:cNvPr id="6" name="Subtitle 2">
            <a:extLst>
              <a:ext uri="{FF2B5EF4-FFF2-40B4-BE49-F238E27FC236}">
                <a16:creationId xmlns:a16="http://schemas.microsoft.com/office/drawing/2014/main" id="{2359A677-C5A1-C885-C63E-D6F65ABF7078}"/>
              </a:ext>
            </a:extLst>
          </p:cNvPr>
          <p:cNvSpPr txBox="1">
            <a:spLocks/>
          </p:cNvSpPr>
          <p:nvPr/>
        </p:nvSpPr>
        <p:spPr>
          <a:xfrm>
            <a:off x="2514600" y="1905000"/>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18" name="TextBox 17">
            <a:extLst>
              <a:ext uri="{FF2B5EF4-FFF2-40B4-BE49-F238E27FC236}">
                <a16:creationId xmlns:a16="http://schemas.microsoft.com/office/drawing/2014/main" id="{0D480D50-0EAC-0EA8-21D2-E952B2FFF319}"/>
              </a:ext>
            </a:extLst>
          </p:cNvPr>
          <p:cNvSpPr txBox="1"/>
          <p:nvPr/>
        </p:nvSpPr>
        <p:spPr>
          <a:xfrm>
            <a:off x="2142524" y="6585918"/>
            <a:ext cx="8434079" cy="276999"/>
          </a:xfrm>
          <a:prstGeom prst="rect">
            <a:avLst/>
          </a:prstGeom>
          <a:noFill/>
        </p:spPr>
        <p:txBody>
          <a:bodyPr wrap="square" rtlCol="0">
            <a:spAutoFit/>
          </a:bodyPr>
          <a:lstStyle/>
          <a:p>
            <a:r>
              <a:rPr lang="en-US" sz="1200" dirty="0"/>
              <a:t>Reference: Cameron, K. S. (1983). </a:t>
            </a:r>
            <a:r>
              <a:rPr lang="en-US" sz="1200" i="1" dirty="0"/>
              <a:t>Organization Effectiveness: A comparison  of multiple models. </a:t>
            </a:r>
            <a:r>
              <a:rPr lang="en-US" sz="1200" dirty="0"/>
              <a:t>Academic Press.</a:t>
            </a:r>
          </a:p>
        </p:txBody>
      </p:sp>
      <p:sp>
        <p:nvSpPr>
          <p:cNvPr id="4" name="Subtitle 2">
            <a:extLst>
              <a:ext uri="{FF2B5EF4-FFF2-40B4-BE49-F238E27FC236}">
                <a16:creationId xmlns:a16="http://schemas.microsoft.com/office/drawing/2014/main" id="{1276A7C2-4D3B-D832-60DF-52EEDD461337}"/>
              </a:ext>
            </a:extLst>
          </p:cNvPr>
          <p:cNvSpPr txBox="1">
            <a:spLocks/>
          </p:cNvSpPr>
          <p:nvPr/>
        </p:nvSpPr>
        <p:spPr>
          <a:xfrm>
            <a:off x="6634412" y="3725873"/>
            <a:ext cx="4876800" cy="1752600"/>
          </a:xfrm>
          <a:prstGeom prst="rect">
            <a:avLst/>
          </a:prstGeom>
        </p:spPr>
        <p:txBody>
          <a:bodyPr vert="horz" lIns="91440" tIns="45720" rIns="91440" bIns="45720" rtlCol="0">
            <a:noAutofit/>
          </a:bodyPr>
          <a:lstStyle/>
          <a:p>
            <a:pPr marL="342900" indent="-342900" defTabSz="914400">
              <a:spcBef>
                <a:spcPts val="800"/>
              </a:spcBef>
              <a:buFont typeface="Arial" pitchFamily="34" charset="0"/>
              <a:buChar char="•"/>
              <a:defRPr/>
            </a:pPr>
            <a:r>
              <a:rPr lang="en-US" sz="2300" u="sng" dirty="0">
                <a:latin typeface="Arial" pitchFamily="34" charset="0"/>
                <a:cs typeface="Arial" pitchFamily="34" charset="0"/>
              </a:rPr>
              <a:t>The acid tes</a:t>
            </a:r>
            <a:r>
              <a:rPr lang="en-US" sz="2300" dirty="0">
                <a:latin typeface="Arial" pitchFamily="34" charset="0"/>
                <a:cs typeface="Arial" pitchFamily="34" charset="0"/>
              </a:rPr>
              <a:t>t – your consistent example and resolve to separate those who will not align with the organization</a:t>
            </a:r>
          </a:p>
        </p:txBody>
      </p:sp>
      <p:sp>
        <p:nvSpPr>
          <p:cNvPr id="8" name="Text 7">
            <a:extLst>
              <a:ext uri="{FF2B5EF4-FFF2-40B4-BE49-F238E27FC236}">
                <a16:creationId xmlns:a16="http://schemas.microsoft.com/office/drawing/2014/main" id="{C9F527F5-C6B8-1BAD-CD54-F99AA7E9D35D}"/>
              </a:ext>
            </a:extLst>
          </p:cNvPr>
          <p:cNvSpPr/>
          <p:nvPr/>
        </p:nvSpPr>
        <p:spPr>
          <a:xfrm>
            <a:off x="680788" y="4991655"/>
            <a:ext cx="5091767" cy="1290748"/>
          </a:xfrm>
          <a:prstGeom prst="rect">
            <a:avLst/>
          </a:prstGeom>
          <a:noFill/>
          <a:ln/>
        </p:spPr>
        <p:txBody>
          <a:bodyPr wrap="square" lIns="0" tIns="0" rIns="0" bIns="0" rtlCol="0" anchor="t"/>
          <a:lstStyle/>
          <a:p>
            <a:pPr marL="0" indent="0" algn="l">
              <a:buNone/>
            </a:pPr>
            <a:r>
              <a:rPr lang="en-US" sz="2400" i="1" dirty="0">
                <a:solidFill>
                  <a:srgbClr val="1A2940"/>
                </a:solidFill>
                <a:latin typeface="Georgia" pitchFamily="34" charset="0"/>
                <a:ea typeface="Georgia" pitchFamily="34" charset="-122"/>
                <a:cs typeface="Georgia" pitchFamily="34" charset="-120"/>
              </a:rPr>
              <a:t>"Values are like fingerprints. Nobody's are the same, but you leave them all over everything you do."</a:t>
            </a:r>
            <a:endParaRPr lang="en-US" sz="2400" dirty="0"/>
          </a:p>
        </p:txBody>
      </p:sp>
      <p:sp>
        <p:nvSpPr>
          <p:cNvPr id="9" name="Text 8">
            <a:extLst>
              <a:ext uri="{FF2B5EF4-FFF2-40B4-BE49-F238E27FC236}">
                <a16:creationId xmlns:a16="http://schemas.microsoft.com/office/drawing/2014/main" id="{423F2B31-62AB-BAEA-0C39-EE5A0C009AAE}"/>
              </a:ext>
            </a:extLst>
          </p:cNvPr>
          <p:cNvSpPr/>
          <p:nvPr/>
        </p:nvSpPr>
        <p:spPr>
          <a:xfrm>
            <a:off x="1790179" y="4659986"/>
            <a:ext cx="951371" cy="201168"/>
          </a:xfrm>
          <a:prstGeom prst="rect">
            <a:avLst/>
          </a:prstGeom>
          <a:noFill/>
          <a:ln/>
        </p:spPr>
        <p:txBody>
          <a:bodyPr wrap="square" lIns="0" tIns="0" rIns="0" bIns="0" rtlCol="0" anchor="ctr"/>
          <a:lstStyle/>
          <a:p>
            <a:pPr marL="0" indent="0" algn="r">
              <a:buNone/>
            </a:pPr>
            <a:r>
              <a:rPr lang="en-US" sz="1050" b="1" dirty="0">
                <a:solidFill>
                  <a:srgbClr val="0A7E8C"/>
                </a:solidFill>
                <a:latin typeface="Calibri" pitchFamily="34" charset="0"/>
                <a:ea typeface="Calibri" pitchFamily="34" charset="-122"/>
                <a:cs typeface="Calibri" pitchFamily="34" charset="-120"/>
              </a:rPr>
              <a:t>— Elvis Presley</a:t>
            </a:r>
            <a:endParaRPr lang="en-US" sz="1050" dirty="0"/>
          </a:p>
        </p:txBody>
      </p:sp>
      <p:pic>
        <p:nvPicPr>
          <p:cNvPr id="4098" name="Picture 2" descr="Elvis Presley, the Original Rock Star, Did Everything First">
            <a:extLst>
              <a:ext uri="{FF2B5EF4-FFF2-40B4-BE49-F238E27FC236}">
                <a16:creationId xmlns:a16="http://schemas.microsoft.com/office/drawing/2014/main" id="{85C02090-3C3C-8173-63D5-8B2BED402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45" y="1496464"/>
            <a:ext cx="4549681" cy="303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03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AD486FD-27DB-AD2C-E32D-20ED6D1D7D97}"/>
              </a:ext>
            </a:extLst>
          </p:cNvPr>
          <p:cNvPicPr>
            <a:picLocks noChangeAspect="1"/>
          </p:cNvPicPr>
          <p:nvPr/>
        </p:nvPicPr>
        <p:blipFill>
          <a:blip r:embed="rId2"/>
          <a:srcRect b="26962"/>
          <a:stretch>
            <a:fillRect/>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6FDA53C1-69E8-0C10-4234-F3C981D97E16}"/>
              </a:ext>
            </a:extLst>
          </p:cNvPr>
          <p:cNvPicPr>
            <a:picLocks noChangeAspect="1"/>
          </p:cNvPicPr>
          <p:nvPr/>
        </p:nvPicPr>
        <p:blipFill>
          <a:blip r:embed="rId3"/>
          <a:stretch>
            <a:fillRect/>
          </a:stretch>
        </p:blipFill>
        <p:spPr>
          <a:xfrm>
            <a:off x="1506458" y="1474511"/>
            <a:ext cx="3328315" cy="1696285"/>
          </a:xfrm>
          <a:prstGeom prst="rect">
            <a:avLst/>
          </a:prstGeom>
        </p:spPr>
      </p:pic>
      <p:pic>
        <p:nvPicPr>
          <p:cNvPr id="6" name="Picture 5">
            <a:extLst>
              <a:ext uri="{FF2B5EF4-FFF2-40B4-BE49-F238E27FC236}">
                <a16:creationId xmlns:a16="http://schemas.microsoft.com/office/drawing/2014/main" id="{A1C029BD-0A65-9229-242B-B17171C2DB3F}"/>
              </a:ext>
            </a:extLst>
          </p:cNvPr>
          <p:cNvPicPr>
            <a:picLocks noChangeAspect="1"/>
          </p:cNvPicPr>
          <p:nvPr/>
        </p:nvPicPr>
        <p:blipFill>
          <a:blip r:embed="rId3"/>
          <a:stretch>
            <a:fillRect/>
          </a:stretch>
        </p:blipFill>
        <p:spPr>
          <a:xfrm>
            <a:off x="5612488" y="1258519"/>
            <a:ext cx="3952532" cy="1912277"/>
          </a:xfrm>
          <a:prstGeom prst="rect">
            <a:avLst/>
          </a:prstGeom>
        </p:spPr>
      </p:pic>
      <p:pic>
        <p:nvPicPr>
          <p:cNvPr id="7" name="Picture 6">
            <a:extLst>
              <a:ext uri="{FF2B5EF4-FFF2-40B4-BE49-F238E27FC236}">
                <a16:creationId xmlns:a16="http://schemas.microsoft.com/office/drawing/2014/main" id="{26A7857E-24DB-FC15-B9C4-17F39219A454}"/>
              </a:ext>
            </a:extLst>
          </p:cNvPr>
          <p:cNvPicPr>
            <a:picLocks noChangeAspect="1"/>
          </p:cNvPicPr>
          <p:nvPr/>
        </p:nvPicPr>
        <p:blipFill>
          <a:blip r:embed="rId3"/>
          <a:stretch>
            <a:fillRect/>
          </a:stretch>
        </p:blipFill>
        <p:spPr>
          <a:xfrm>
            <a:off x="231158" y="2947740"/>
            <a:ext cx="3328315" cy="1696285"/>
          </a:xfrm>
          <a:prstGeom prst="rect">
            <a:avLst/>
          </a:prstGeom>
        </p:spPr>
      </p:pic>
      <p:grpSp>
        <p:nvGrpSpPr>
          <p:cNvPr id="8" name="Group 7">
            <a:extLst>
              <a:ext uri="{FF2B5EF4-FFF2-40B4-BE49-F238E27FC236}">
                <a16:creationId xmlns:a16="http://schemas.microsoft.com/office/drawing/2014/main" id="{C5CBA5C3-3501-E1DD-6763-92A8DA20539C}"/>
              </a:ext>
            </a:extLst>
          </p:cNvPr>
          <p:cNvGrpSpPr/>
          <p:nvPr/>
        </p:nvGrpSpPr>
        <p:grpSpPr>
          <a:xfrm>
            <a:off x="7926196" y="269378"/>
            <a:ext cx="3954562" cy="1280060"/>
            <a:chOff x="7952230" y="2279569"/>
            <a:chExt cx="3954562" cy="1280060"/>
          </a:xfrm>
        </p:grpSpPr>
        <p:sp>
          <p:nvSpPr>
            <p:cNvPr id="10" name="Shape 16">
              <a:extLst>
                <a:ext uri="{FF2B5EF4-FFF2-40B4-BE49-F238E27FC236}">
                  <a16:creationId xmlns:a16="http://schemas.microsoft.com/office/drawing/2014/main" id="{3EAB35C8-C06C-985E-4BCD-604C10A9A1D4}"/>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nchor="ctr"/>
            <a:lstStyle/>
            <a:p>
              <a:r>
                <a:rPr lang="en-US" sz="2800" dirty="0">
                  <a:solidFill>
                    <a:schemeClr val="bg1"/>
                  </a:solidFill>
                </a:rPr>
                <a:t>Think of a time when….</a:t>
              </a:r>
            </a:p>
          </p:txBody>
        </p:sp>
        <p:sp>
          <p:nvSpPr>
            <p:cNvPr id="11" name="Shape 17">
              <a:extLst>
                <a:ext uri="{FF2B5EF4-FFF2-40B4-BE49-F238E27FC236}">
                  <a16:creationId xmlns:a16="http://schemas.microsoft.com/office/drawing/2014/main" id="{1CD0E20D-49CB-CCCD-8170-38D79E01B911}"/>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Tree>
    <p:extLst>
      <p:ext uri="{BB962C8B-B14F-4D97-AF65-F5344CB8AC3E}">
        <p14:creationId xmlns:p14="http://schemas.microsoft.com/office/powerpoint/2010/main" val="391223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par>
                          <p:cTn id="18" fill="hold">
                            <p:stCondLst>
                              <p:cond delay="500"/>
                            </p:stCondLst>
                            <p:childTnLst>
                              <p:par>
                                <p:cTn id="19" presetID="21"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6" y="76200"/>
            <a:ext cx="6989851" cy="1143000"/>
          </a:xfrm>
        </p:spPr>
        <p:txBody>
          <a:bodyPr>
            <a:normAutofit/>
          </a:bodyPr>
          <a:lstStyle/>
          <a:p>
            <a:pPr algn="l"/>
            <a:r>
              <a:rPr lang="en-US" sz="3200" dirty="0">
                <a:latin typeface="Arial" pitchFamily="34" charset="0"/>
                <a:cs typeface="Arial" pitchFamily="34" charset="0"/>
              </a:rPr>
              <a:t>9. Values must be lived and upheld, </a:t>
            </a:r>
            <a:r>
              <a:rPr lang="en-US" sz="3200" i="1" u="sng" dirty="0">
                <a:latin typeface="Arial" pitchFamily="34" charset="0"/>
                <a:cs typeface="Arial" pitchFamily="34" charset="0"/>
              </a:rPr>
              <a:t>continued</a:t>
            </a:r>
            <a:endParaRPr lang="en-US" sz="3200" dirty="0">
              <a:latin typeface="Arial" pitchFamily="34" charset="0"/>
              <a:cs typeface="Arial" pitchFamily="34" charset="0"/>
            </a:endParaRPr>
          </a:p>
        </p:txBody>
      </p:sp>
      <p:grpSp>
        <p:nvGrpSpPr>
          <p:cNvPr id="13" name="Group 12">
            <a:extLst>
              <a:ext uri="{FF2B5EF4-FFF2-40B4-BE49-F238E27FC236}">
                <a16:creationId xmlns:a16="http://schemas.microsoft.com/office/drawing/2014/main" id="{2997AB3C-282F-82A9-5A5A-1121015A8BB6}"/>
              </a:ext>
            </a:extLst>
          </p:cNvPr>
          <p:cNvGrpSpPr/>
          <p:nvPr/>
        </p:nvGrpSpPr>
        <p:grpSpPr>
          <a:xfrm>
            <a:off x="8013292" y="207205"/>
            <a:ext cx="3954562" cy="1775309"/>
            <a:chOff x="7952230" y="2279569"/>
            <a:chExt cx="3954562" cy="1280060"/>
          </a:xfrm>
        </p:grpSpPr>
        <p:sp>
          <p:nvSpPr>
            <p:cNvPr id="16" name="Shape 16">
              <a:extLst>
                <a:ext uri="{FF2B5EF4-FFF2-40B4-BE49-F238E27FC236}">
                  <a16:creationId xmlns:a16="http://schemas.microsoft.com/office/drawing/2014/main" id="{6560BC29-51FE-51E3-A358-0E976B0DCB56}"/>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Where have you seen values compromised under pressure?</a:t>
              </a:r>
            </a:p>
          </p:txBody>
        </p:sp>
        <p:sp>
          <p:nvSpPr>
            <p:cNvPr id="17" name="Shape 17">
              <a:extLst>
                <a:ext uri="{FF2B5EF4-FFF2-40B4-BE49-F238E27FC236}">
                  <a16:creationId xmlns:a16="http://schemas.microsoft.com/office/drawing/2014/main" id="{371FD6E1-242D-4459-FEE8-9F739385F843}"/>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
        <p:nvSpPr>
          <p:cNvPr id="19" name="Subtitle 2">
            <a:extLst>
              <a:ext uri="{FF2B5EF4-FFF2-40B4-BE49-F238E27FC236}">
                <a16:creationId xmlns:a16="http://schemas.microsoft.com/office/drawing/2014/main" id="{A355EDE8-8627-ECB1-3EAD-788C52CB4F46}"/>
              </a:ext>
            </a:extLst>
          </p:cNvPr>
          <p:cNvSpPr txBox="1">
            <a:spLocks/>
          </p:cNvSpPr>
          <p:nvPr/>
        </p:nvSpPr>
        <p:spPr>
          <a:xfrm>
            <a:off x="550817" y="1683287"/>
            <a:ext cx="4121392" cy="6183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itchFamily="34" charset="0"/>
                <a:cs typeface="Arial" pitchFamily="34" charset="0"/>
              </a:rPr>
              <a:t>1. Heart Transplant Primary Children’s Hospital </a:t>
            </a:r>
            <a:r>
              <a:rPr lang="en-US" sz="2000" u="sng" dirty="0" err="1">
                <a:latin typeface="Arial" pitchFamily="34" charset="0"/>
                <a:cs typeface="Arial" pitchFamily="34" charset="0"/>
              </a:rPr>
              <a:t>cir</a:t>
            </a:r>
            <a:r>
              <a:rPr lang="en-US" sz="2000" u="sng" dirty="0">
                <a:latin typeface="Arial" pitchFamily="34" charset="0"/>
                <a:cs typeface="Arial" pitchFamily="34" charset="0"/>
              </a:rPr>
              <a:t> 2006</a:t>
            </a:r>
            <a:endParaRPr lang="en-US" sz="2000" dirty="0">
              <a:latin typeface="Arial" pitchFamily="34" charset="0"/>
              <a:cs typeface="Arial" pitchFamily="34" charset="0"/>
            </a:endParaRPr>
          </a:p>
        </p:txBody>
      </p:sp>
      <p:sp>
        <p:nvSpPr>
          <p:cNvPr id="20" name="Subtitle 2">
            <a:extLst>
              <a:ext uri="{FF2B5EF4-FFF2-40B4-BE49-F238E27FC236}">
                <a16:creationId xmlns:a16="http://schemas.microsoft.com/office/drawing/2014/main" id="{07990B2D-A183-1B1F-B516-38150EDB1B55}"/>
              </a:ext>
            </a:extLst>
          </p:cNvPr>
          <p:cNvSpPr txBox="1">
            <a:spLocks/>
          </p:cNvSpPr>
          <p:nvPr/>
        </p:nvSpPr>
        <p:spPr>
          <a:xfrm>
            <a:off x="7574880" y="2810691"/>
            <a:ext cx="3104695" cy="6183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itchFamily="34" charset="0"/>
                <a:cs typeface="Arial" pitchFamily="34" charset="0"/>
              </a:rPr>
              <a:t>2. JJ’s Misalignment with Key Leadership </a:t>
            </a:r>
            <a:endParaRPr lang="en-US" sz="2000" dirty="0">
              <a:latin typeface="Arial" pitchFamily="34" charset="0"/>
              <a:cs typeface="Arial" pitchFamily="34" charset="0"/>
            </a:endParaRPr>
          </a:p>
        </p:txBody>
      </p:sp>
      <p:pic>
        <p:nvPicPr>
          <p:cNvPr id="2052" name="Picture 4" descr="Primary Children's Hospital | a Salt Lake Volunteer Opportunities Community  Resources in University/Foothill">
            <a:extLst>
              <a:ext uri="{FF2B5EF4-FFF2-40B4-BE49-F238E27FC236}">
                <a16:creationId xmlns:a16="http://schemas.microsoft.com/office/drawing/2014/main" id="{4DD8B8CA-BF7E-92CF-C019-26F8610E9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5" y="2575827"/>
            <a:ext cx="4887934" cy="27494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o you have a family history of heart attack? You are at greater risk of  disease | Health">
            <a:extLst>
              <a:ext uri="{FF2B5EF4-FFF2-40B4-BE49-F238E27FC236}">
                <a16:creationId xmlns:a16="http://schemas.microsoft.com/office/drawing/2014/main" id="{CC1544E2-981F-9095-A744-B01B8EDE2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22" y="4974127"/>
            <a:ext cx="2225979" cy="12507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Description">
            <a:extLst>
              <a:ext uri="{FF2B5EF4-FFF2-40B4-BE49-F238E27FC236}">
                <a16:creationId xmlns:a16="http://schemas.microsoft.com/office/drawing/2014/main" id="{4FB507C0-79DA-1272-A2F1-F903E31B2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139" y="3950558"/>
            <a:ext cx="3679868" cy="22149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rton featured in WalletHub's 'Ask The Experts' on children's healthcare">
            <a:extLst>
              <a:ext uri="{FF2B5EF4-FFF2-40B4-BE49-F238E27FC236}">
                <a16:creationId xmlns:a16="http://schemas.microsoft.com/office/drawing/2014/main" id="{641F35C5-698E-A361-2C8B-03676761A5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1222" y="1683287"/>
            <a:ext cx="1787045" cy="2680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par>
                                <p:cTn id="13" presetID="9" presetClass="entr" presetSubtype="0"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dissolve">
                                      <p:cBhvr>
                                        <p:cTn id="15" dur="500"/>
                                        <p:tgtEl>
                                          <p:spTgt spid="206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905000"/>
            <a:ext cx="256032" cy="3505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0" y="5181600"/>
            <a:ext cx="256032" cy="16764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96091" y="144246"/>
            <a:ext cx="8229600" cy="703111"/>
          </a:xfrm>
        </p:spPr>
        <p:txBody>
          <a:bodyPr>
            <a:normAutofit/>
          </a:bodyPr>
          <a:lstStyle/>
          <a:p>
            <a:pPr algn="l"/>
            <a:r>
              <a:rPr lang="en-US" sz="3200" dirty="0">
                <a:latin typeface="Arial" pitchFamily="34" charset="0"/>
                <a:cs typeface="Arial" pitchFamily="34" charset="0"/>
              </a:rPr>
              <a:t>10. Consistency counts</a:t>
            </a:r>
          </a:p>
        </p:txBody>
      </p:sp>
      <p:sp>
        <p:nvSpPr>
          <p:cNvPr id="5" name="Subtitle 2"/>
          <p:cNvSpPr txBox="1">
            <a:spLocks/>
          </p:cNvSpPr>
          <p:nvPr/>
        </p:nvSpPr>
        <p:spPr>
          <a:xfrm>
            <a:off x="5611830" y="2634034"/>
            <a:ext cx="5297129" cy="1772236"/>
          </a:xfrm>
          <a:prstGeom prst="rect">
            <a:avLst/>
          </a:prstGeom>
        </p:spPr>
        <p:txBody>
          <a:bodyPr vert="horz" lIns="91440" tIns="45720" rIns="91440" bIns="45720" rtlCol="0">
            <a:noAutofit/>
          </a:bodyPr>
          <a:lstStyle/>
          <a:p>
            <a:pPr marL="800100" lvl="1" indent="-342900">
              <a:spcBef>
                <a:spcPct val="20000"/>
              </a:spcBef>
              <a:buFont typeface="Wingdings" pitchFamily="2" charset="2"/>
              <a:buChar char="§"/>
            </a:pPr>
            <a:r>
              <a:rPr lang="en-US" sz="2400" dirty="0">
                <a:latin typeface="Arial" pitchFamily="34" charset="0"/>
                <a:cs typeface="Arial" pitchFamily="34" charset="0"/>
              </a:rPr>
              <a:t>Ethical and efficient</a:t>
            </a:r>
          </a:p>
          <a:p>
            <a:pPr marL="800100" lvl="1" indent="-342900">
              <a:spcBef>
                <a:spcPct val="20000"/>
              </a:spcBef>
              <a:buFont typeface="Wingdings" pitchFamily="2" charset="2"/>
              <a:buChar char="§"/>
            </a:pPr>
            <a:r>
              <a:rPr lang="en-US" sz="2400" dirty="0">
                <a:latin typeface="Arial" pitchFamily="34" charset="0"/>
                <a:cs typeface="Arial" pitchFamily="34" charset="0"/>
              </a:rPr>
              <a:t>Builds trust</a:t>
            </a:r>
          </a:p>
          <a:p>
            <a:pPr marL="800100" lvl="1" indent="-342900">
              <a:spcBef>
                <a:spcPct val="20000"/>
              </a:spcBef>
              <a:buFont typeface="Wingdings" pitchFamily="2" charset="2"/>
              <a:buChar char="§"/>
            </a:pPr>
            <a:r>
              <a:rPr lang="en-US" sz="2400" dirty="0">
                <a:latin typeface="Arial" pitchFamily="34" charset="0"/>
                <a:cs typeface="Arial" pitchFamily="34" charset="0"/>
              </a:rPr>
              <a:t>Principle-based leadership – know what you stand for</a:t>
            </a:r>
          </a:p>
        </p:txBody>
      </p:sp>
      <p:sp>
        <p:nvSpPr>
          <p:cNvPr id="18" name="TextBox 17"/>
          <p:cNvSpPr txBox="1"/>
          <p:nvPr/>
        </p:nvSpPr>
        <p:spPr>
          <a:xfrm>
            <a:off x="128016" y="6509675"/>
            <a:ext cx="2791990" cy="276999"/>
          </a:xfrm>
          <a:prstGeom prst="rect">
            <a:avLst/>
          </a:prstGeom>
          <a:noFill/>
        </p:spPr>
        <p:txBody>
          <a:bodyPr wrap="square" rtlCol="0">
            <a:spAutoFit/>
          </a:bodyPr>
          <a:lstStyle/>
          <a:p>
            <a:pPr algn="r"/>
            <a:r>
              <a:rPr lang="en-US" sz="1200" dirty="0"/>
              <a:t>Reference: The works of </a:t>
            </a:r>
            <a:r>
              <a:rPr lang="en-US" sz="1200" dirty="0" err="1"/>
              <a:t>Aneil</a:t>
            </a:r>
            <a:r>
              <a:rPr lang="en-US" sz="1200" dirty="0"/>
              <a:t> </a:t>
            </a:r>
            <a:r>
              <a:rPr lang="en-US" sz="1200" dirty="0" err="1"/>
              <a:t>Mishra</a:t>
            </a:r>
            <a:endParaRPr lang="en-US" sz="1200" dirty="0"/>
          </a:p>
        </p:txBody>
      </p:sp>
      <p:sp>
        <p:nvSpPr>
          <p:cNvPr id="3" name="Text 7">
            <a:extLst>
              <a:ext uri="{FF2B5EF4-FFF2-40B4-BE49-F238E27FC236}">
                <a16:creationId xmlns:a16="http://schemas.microsoft.com/office/drawing/2014/main" id="{0DE4406A-F38A-833A-B26D-2E649E0509F8}"/>
              </a:ext>
            </a:extLst>
          </p:cNvPr>
          <p:cNvSpPr/>
          <p:nvPr/>
        </p:nvSpPr>
        <p:spPr>
          <a:xfrm>
            <a:off x="433251" y="1708064"/>
            <a:ext cx="7955280" cy="360428"/>
          </a:xfrm>
          <a:prstGeom prst="rect">
            <a:avLst/>
          </a:prstGeom>
          <a:noFill/>
          <a:ln/>
        </p:spPr>
        <p:txBody>
          <a:bodyPr wrap="square" lIns="0" tIns="0" rIns="0" bIns="0" rtlCol="0" anchor="t"/>
          <a:lstStyle/>
          <a:p>
            <a:pPr marL="0" indent="0" algn="l">
              <a:buNone/>
            </a:pPr>
            <a:r>
              <a:rPr lang="en-US" sz="2000" i="1" dirty="0">
                <a:solidFill>
                  <a:srgbClr val="1A2940"/>
                </a:solidFill>
                <a:latin typeface="Georgia" pitchFamily="34" charset="0"/>
                <a:ea typeface="Georgia" pitchFamily="34" charset="-122"/>
                <a:cs typeface="Georgia" pitchFamily="34" charset="-120"/>
              </a:rPr>
              <a:t>"Trust is built in drops and lost in buckets."</a:t>
            </a:r>
            <a:endParaRPr lang="en-US" sz="2000" dirty="0"/>
          </a:p>
        </p:txBody>
      </p:sp>
      <p:sp>
        <p:nvSpPr>
          <p:cNvPr id="6" name="Text 8">
            <a:extLst>
              <a:ext uri="{FF2B5EF4-FFF2-40B4-BE49-F238E27FC236}">
                <a16:creationId xmlns:a16="http://schemas.microsoft.com/office/drawing/2014/main" id="{CC457BA3-5885-155B-F2F0-112DDE985DEA}"/>
              </a:ext>
            </a:extLst>
          </p:cNvPr>
          <p:cNvSpPr/>
          <p:nvPr/>
        </p:nvSpPr>
        <p:spPr>
          <a:xfrm>
            <a:off x="1428160" y="4406270"/>
            <a:ext cx="1674269" cy="459644"/>
          </a:xfrm>
          <a:prstGeom prst="rect">
            <a:avLst/>
          </a:prstGeom>
          <a:noFill/>
          <a:ln/>
        </p:spPr>
        <p:txBody>
          <a:bodyPr wrap="square" lIns="0" tIns="0" rIns="0" bIns="0" rtlCol="0" anchor="ctr"/>
          <a:lstStyle/>
          <a:p>
            <a:pPr marL="0" indent="0" algn="r">
              <a:buNone/>
            </a:pPr>
            <a:r>
              <a:rPr lang="en-US" sz="1050" b="1" dirty="0">
                <a:solidFill>
                  <a:srgbClr val="0A7E8C"/>
                </a:solidFill>
                <a:latin typeface="Calibri" pitchFamily="34" charset="0"/>
                <a:ea typeface="Calibri" pitchFamily="34" charset="-122"/>
                <a:cs typeface="Calibri" pitchFamily="34" charset="-120"/>
              </a:rPr>
              <a:t>— Kevin Plank</a:t>
            </a:r>
          </a:p>
          <a:p>
            <a:pPr marL="0" indent="0" algn="r">
              <a:buNone/>
            </a:pPr>
            <a:r>
              <a:rPr lang="en-US" sz="1050" b="1" dirty="0">
                <a:solidFill>
                  <a:srgbClr val="0A7E8C"/>
                </a:solidFill>
                <a:latin typeface="Calibri" pitchFamily="34" charset="0"/>
                <a:cs typeface="Calibri" pitchFamily="34" charset="-120"/>
              </a:rPr>
              <a:t>Founder and Executive Chairman, Under Armor</a:t>
            </a:r>
            <a:endParaRPr lang="en-US" sz="1050" dirty="0"/>
          </a:p>
        </p:txBody>
      </p:sp>
      <p:pic>
        <p:nvPicPr>
          <p:cNvPr id="7" name="Picture 2" descr="Kevin Plank">
            <a:extLst>
              <a:ext uri="{FF2B5EF4-FFF2-40B4-BE49-F238E27FC236}">
                <a16:creationId xmlns:a16="http://schemas.microsoft.com/office/drawing/2014/main" id="{12F2DAE0-322F-24DC-F2DC-C86A002CF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51" y="2293537"/>
            <a:ext cx="3711934" cy="2087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5CB11-FAF2-A3F7-7A70-B5E066581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20B83-2E43-8499-1134-3D02FBC2F734}"/>
              </a:ext>
            </a:extLst>
          </p:cNvPr>
          <p:cNvSpPr>
            <a:spLocks noGrp="1"/>
          </p:cNvSpPr>
          <p:nvPr>
            <p:ph type="title"/>
          </p:nvPr>
        </p:nvSpPr>
        <p:spPr>
          <a:xfrm>
            <a:off x="296091" y="144246"/>
            <a:ext cx="8229600" cy="703111"/>
          </a:xfrm>
        </p:spPr>
        <p:txBody>
          <a:bodyPr>
            <a:normAutofit/>
          </a:bodyPr>
          <a:lstStyle/>
          <a:p>
            <a:pPr algn="l"/>
            <a:r>
              <a:rPr lang="en-US" sz="3200" dirty="0">
                <a:latin typeface="Arial" pitchFamily="34" charset="0"/>
                <a:cs typeface="Arial" pitchFamily="34" charset="0"/>
              </a:rPr>
              <a:t>10. Consistency counts, </a:t>
            </a:r>
            <a:r>
              <a:rPr lang="en-US" sz="3200" i="1" u="sng" dirty="0">
                <a:latin typeface="Arial" pitchFamily="34" charset="0"/>
                <a:cs typeface="Arial" pitchFamily="34" charset="0"/>
              </a:rPr>
              <a:t>continued</a:t>
            </a:r>
            <a:endParaRPr lang="en-US" sz="3200" dirty="0">
              <a:latin typeface="Arial" pitchFamily="34" charset="0"/>
              <a:cs typeface="Arial" pitchFamily="34" charset="0"/>
            </a:endParaRPr>
          </a:p>
        </p:txBody>
      </p:sp>
      <p:grpSp>
        <p:nvGrpSpPr>
          <p:cNvPr id="4" name="Group 3">
            <a:extLst>
              <a:ext uri="{FF2B5EF4-FFF2-40B4-BE49-F238E27FC236}">
                <a16:creationId xmlns:a16="http://schemas.microsoft.com/office/drawing/2014/main" id="{4DCCB628-D451-B907-4B1F-7996C954B09E}"/>
              </a:ext>
            </a:extLst>
          </p:cNvPr>
          <p:cNvGrpSpPr/>
          <p:nvPr/>
        </p:nvGrpSpPr>
        <p:grpSpPr>
          <a:xfrm>
            <a:off x="8013292" y="219434"/>
            <a:ext cx="3954562" cy="1775309"/>
            <a:chOff x="7952230" y="2279569"/>
            <a:chExt cx="3954562" cy="1280060"/>
          </a:xfrm>
        </p:grpSpPr>
        <p:sp>
          <p:nvSpPr>
            <p:cNvPr id="8" name="Shape 16">
              <a:extLst>
                <a:ext uri="{FF2B5EF4-FFF2-40B4-BE49-F238E27FC236}">
                  <a16:creationId xmlns:a16="http://schemas.microsoft.com/office/drawing/2014/main" id="{FF79D4CC-5706-1394-24E6-51293E6F1F31}"/>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Where are standards applied selectively on your team?</a:t>
              </a:r>
            </a:p>
          </p:txBody>
        </p:sp>
        <p:sp>
          <p:nvSpPr>
            <p:cNvPr id="9" name="Shape 17">
              <a:extLst>
                <a:ext uri="{FF2B5EF4-FFF2-40B4-BE49-F238E27FC236}">
                  <a16:creationId xmlns:a16="http://schemas.microsoft.com/office/drawing/2014/main" id="{7BC492DC-1B80-EAA9-D866-CC4A29EF25F0}"/>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
        <p:nvSpPr>
          <p:cNvPr id="17" name="Subtitle 2">
            <a:extLst>
              <a:ext uri="{FF2B5EF4-FFF2-40B4-BE49-F238E27FC236}">
                <a16:creationId xmlns:a16="http://schemas.microsoft.com/office/drawing/2014/main" id="{BE8C93A7-4315-E2D3-8C1C-BF326F23102C}"/>
              </a:ext>
            </a:extLst>
          </p:cNvPr>
          <p:cNvSpPr txBox="1">
            <a:spLocks/>
          </p:cNvSpPr>
          <p:nvPr/>
        </p:nvSpPr>
        <p:spPr>
          <a:xfrm>
            <a:off x="566058" y="1848813"/>
            <a:ext cx="5090159" cy="4002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itchFamily="34" charset="0"/>
                <a:cs typeface="Arial" pitchFamily="34" charset="0"/>
              </a:rPr>
              <a:t>1. Intermountain Medical Group vs Homecare</a:t>
            </a:r>
            <a:endParaRPr lang="en-US" sz="2000" dirty="0">
              <a:latin typeface="Arial" pitchFamily="34" charset="0"/>
              <a:cs typeface="Arial" pitchFamily="34" charset="0"/>
            </a:endParaRPr>
          </a:p>
        </p:txBody>
      </p:sp>
      <p:pic>
        <p:nvPicPr>
          <p:cNvPr id="20" name="Picture 19">
            <a:extLst>
              <a:ext uri="{FF2B5EF4-FFF2-40B4-BE49-F238E27FC236}">
                <a16:creationId xmlns:a16="http://schemas.microsoft.com/office/drawing/2014/main" id="{A7A14E55-EC08-A456-0045-371990B9D555}"/>
              </a:ext>
            </a:extLst>
          </p:cNvPr>
          <p:cNvPicPr>
            <a:picLocks noChangeAspect="1"/>
          </p:cNvPicPr>
          <p:nvPr/>
        </p:nvPicPr>
        <p:blipFill>
          <a:blip r:embed="rId2"/>
          <a:stretch>
            <a:fillRect/>
          </a:stretch>
        </p:blipFill>
        <p:spPr>
          <a:xfrm>
            <a:off x="452845" y="2519309"/>
            <a:ext cx="5312910" cy="2925525"/>
          </a:xfrm>
          <a:prstGeom prst="rect">
            <a:avLst/>
          </a:prstGeom>
        </p:spPr>
      </p:pic>
      <p:sp>
        <p:nvSpPr>
          <p:cNvPr id="21" name="Subtitle 2">
            <a:extLst>
              <a:ext uri="{FF2B5EF4-FFF2-40B4-BE49-F238E27FC236}">
                <a16:creationId xmlns:a16="http://schemas.microsoft.com/office/drawing/2014/main" id="{043AA561-CA8E-C2C0-D8D8-0B5A2851EE13}"/>
              </a:ext>
            </a:extLst>
          </p:cNvPr>
          <p:cNvSpPr txBox="1">
            <a:spLocks/>
          </p:cNvSpPr>
          <p:nvPr/>
        </p:nvSpPr>
        <p:spPr>
          <a:xfrm>
            <a:off x="7870373" y="2909081"/>
            <a:ext cx="2905074" cy="40023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itchFamily="34" charset="0"/>
                <a:cs typeface="Arial" pitchFamily="34" charset="0"/>
              </a:rPr>
              <a:t>2. The Finance Team Tyrant</a:t>
            </a:r>
            <a:endParaRPr lang="en-US" sz="2000" dirty="0">
              <a:latin typeface="Arial" pitchFamily="34" charset="0"/>
              <a:cs typeface="Arial" pitchFamily="34" charset="0"/>
            </a:endParaRPr>
          </a:p>
        </p:txBody>
      </p:sp>
      <p:pic>
        <p:nvPicPr>
          <p:cNvPr id="1028" name="Picture 4" descr="Animals - Kalahari Desert">
            <a:extLst>
              <a:ext uri="{FF2B5EF4-FFF2-40B4-BE49-F238E27FC236}">
                <a16:creationId xmlns:a16="http://schemas.microsoft.com/office/drawing/2014/main" id="{CBD9BE51-3E43-5C83-1E08-F3CD14FEE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110" y="3637023"/>
            <a:ext cx="2846244" cy="21106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092D09F-5B90-97CB-4070-50D5EEDDD55E}"/>
              </a:ext>
            </a:extLst>
          </p:cNvPr>
          <p:cNvPicPr>
            <a:picLocks noChangeAspect="1"/>
          </p:cNvPicPr>
          <p:nvPr/>
        </p:nvPicPr>
        <p:blipFill>
          <a:blip r:embed="rId4"/>
          <a:stretch>
            <a:fillRect/>
          </a:stretch>
        </p:blipFill>
        <p:spPr>
          <a:xfrm>
            <a:off x="8738795" y="3982071"/>
            <a:ext cx="3368429" cy="1973947"/>
          </a:xfrm>
          <a:prstGeom prst="rect">
            <a:avLst/>
          </a:prstGeom>
        </p:spPr>
      </p:pic>
    </p:spTree>
    <p:extLst>
      <p:ext uri="{BB962C8B-B14F-4D97-AF65-F5344CB8AC3E}">
        <p14:creationId xmlns:p14="http://schemas.microsoft.com/office/powerpoint/2010/main" val="208244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dissolve">
                                      <p:cBhvr>
                                        <p:cTn id="10" dur="500"/>
                                        <p:tgtEl>
                                          <p:spTgt spid="1028"/>
                                        </p:tgtEl>
                                      </p:cBhvr>
                                    </p:animEffect>
                                  </p:child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68" y="88269"/>
            <a:ext cx="8156955" cy="1143000"/>
          </a:xfrm>
        </p:spPr>
        <p:txBody>
          <a:bodyPr>
            <a:normAutofit/>
          </a:bodyPr>
          <a:lstStyle/>
          <a:p>
            <a:pPr algn="l"/>
            <a:r>
              <a:rPr lang="en-US" sz="3200" dirty="0">
                <a:latin typeface="Arial" pitchFamily="34" charset="0"/>
                <a:cs typeface="Arial" pitchFamily="34" charset="0"/>
              </a:rPr>
              <a:t>11. In conflict – take on issues, not people</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cstate="print"/>
          <a:stretch>
            <a:fillRect/>
          </a:stretch>
        </p:blipFill>
        <p:spPr>
          <a:xfrm>
            <a:off x="667875" y="2145493"/>
            <a:ext cx="1814623" cy="2438400"/>
          </a:xfrm>
          <a:prstGeom prst="rect">
            <a:avLst/>
          </a:prstGeom>
          <a:ln w="19050">
            <a:solidFill>
              <a:schemeClr val="bg1"/>
            </a:solidFill>
          </a:ln>
          <a:effectLst/>
        </p:spPr>
      </p:pic>
      <p:sp>
        <p:nvSpPr>
          <p:cNvPr id="8" name="TextBox 7"/>
          <p:cNvSpPr txBox="1"/>
          <p:nvPr/>
        </p:nvSpPr>
        <p:spPr>
          <a:xfrm>
            <a:off x="2404120" y="2646697"/>
            <a:ext cx="4022176" cy="424732"/>
          </a:xfrm>
          <a:prstGeom prst="rect">
            <a:avLst/>
          </a:prstGeom>
          <a:noFill/>
          <a:ln>
            <a:noFill/>
          </a:ln>
          <a:effectLst/>
        </p:spPr>
        <p:txBody>
          <a:bodyPr wrap="square" rtlCol="0">
            <a:spAutoFit/>
          </a:bodyPr>
          <a:lstStyle/>
          <a:p>
            <a:pPr algn="ctr">
              <a:lnSpc>
                <a:spcPct val="90000"/>
              </a:lnSpc>
            </a:pPr>
            <a:r>
              <a:rPr lang="en-US" sz="2400" dirty="0">
                <a:latin typeface="Arial" pitchFamily="34" charset="0"/>
                <a:cs typeface="Arial" pitchFamily="34" charset="0"/>
              </a:rPr>
              <a:t>“Never contradict anybody.”</a:t>
            </a:r>
          </a:p>
        </p:txBody>
      </p:sp>
      <p:sp>
        <p:nvSpPr>
          <p:cNvPr id="4" name="Text 19">
            <a:extLst>
              <a:ext uri="{FF2B5EF4-FFF2-40B4-BE49-F238E27FC236}">
                <a16:creationId xmlns:a16="http://schemas.microsoft.com/office/drawing/2014/main" id="{64F06182-8006-1E23-823F-1FCCF614B21E}"/>
              </a:ext>
            </a:extLst>
          </p:cNvPr>
          <p:cNvSpPr/>
          <p:nvPr/>
        </p:nvSpPr>
        <p:spPr>
          <a:xfrm>
            <a:off x="8854440" y="356616"/>
            <a:ext cx="3273552" cy="1115568"/>
          </a:xfrm>
          <a:prstGeom prst="rect">
            <a:avLst/>
          </a:prstGeom>
          <a:noFill/>
          <a:ln/>
        </p:spPr>
        <p:txBody>
          <a:bodyPr wrap="square" lIns="0" tIns="0" rIns="0" bIns="0" rtlCol="0" anchor="t"/>
          <a:lstStyle/>
          <a:p>
            <a:pPr marL="0" indent="0" algn="l">
              <a:buNone/>
            </a:pPr>
            <a:endParaRPr lang="en-US" sz="1000" dirty="0"/>
          </a:p>
        </p:txBody>
      </p:sp>
      <p:sp>
        <p:nvSpPr>
          <p:cNvPr id="20" name="Content Placeholder 2">
            <a:extLst>
              <a:ext uri="{FF2B5EF4-FFF2-40B4-BE49-F238E27FC236}">
                <a16:creationId xmlns:a16="http://schemas.microsoft.com/office/drawing/2014/main" id="{94DB31DB-57E6-33F5-EA3B-B6C0DE210C0A}"/>
              </a:ext>
            </a:extLst>
          </p:cNvPr>
          <p:cNvSpPr>
            <a:spLocks noGrp="1"/>
          </p:cNvSpPr>
          <p:nvPr>
            <p:ph idx="1"/>
          </p:nvPr>
        </p:nvSpPr>
        <p:spPr>
          <a:xfrm>
            <a:off x="5718665" y="3528541"/>
            <a:ext cx="5678678" cy="2110704"/>
          </a:xfrm>
        </p:spPr>
        <p:txBody>
          <a:bodyPr>
            <a:noAutofit/>
          </a:bodyPr>
          <a:lstStyle/>
          <a:p>
            <a:pPr>
              <a:spcBef>
                <a:spcPts val="900"/>
              </a:spcBef>
            </a:pPr>
            <a:r>
              <a:rPr lang="en-US" sz="1800" dirty="0">
                <a:latin typeface="Arial" pitchFamily="34" charset="0"/>
                <a:cs typeface="Arial" pitchFamily="34" charset="0"/>
              </a:rPr>
              <a:t>Maintain respect and be direct – completely honest and completely respectful</a:t>
            </a:r>
          </a:p>
          <a:p>
            <a:pPr>
              <a:spcBef>
                <a:spcPts val="900"/>
              </a:spcBef>
            </a:pPr>
            <a:r>
              <a:rPr lang="en-US" sz="1800" dirty="0">
                <a:latin typeface="Arial" pitchFamily="34" charset="0"/>
                <a:cs typeface="Arial" pitchFamily="34" charset="0"/>
              </a:rPr>
              <a:t>Keep connections open, avoid emotional reactions</a:t>
            </a:r>
          </a:p>
          <a:p>
            <a:pPr>
              <a:spcBef>
                <a:spcPts val="900"/>
              </a:spcBef>
            </a:pPr>
            <a:r>
              <a:rPr lang="en-US" sz="1800" dirty="0">
                <a:latin typeface="Arial" pitchFamily="34" charset="0"/>
                <a:cs typeface="Arial" pitchFamily="34" charset="0"/>
              </a:rPr>
              <a:t>Master the art of the crucial conversation</a:t>
            </a:r>
          </a:p>
          <a:p>
            <a:pPr>
              <a:spcBef>
                <a:spcPts val="900"/>
              </a:spcBef>
            </a:pPr>
            <a:r>
              <a:rPr lang="en-US" sz="1800" dirty="0">
                <a:latin typeface="Arial" pitchFamily="34" charset="0"/>
                <a:cs typeface="Arial" pitchFamily="34" charset="0"/>
              </a:rPr>
              <a:t>Make a contest of ideas, not egos</a:t>
            </a:r>
          </a:p>
          <a:p>
            <a:pPr>
              <a:spcBef>
                <a:spcPts val="900"/>
              </a:spcBef>
            </a:pPr>
            <a:r>
              <a:rPr lang="en-US" sz="1800" dirty="0">
                <a:latin typeface="Arial" pitchFamily="34" charset="0"/>
                <a:cs typeface="Arial" pitchFamily="34" charset="0"/>
              </a:rPr>
              <a:t>Separate the issue from the individual</a:t>
            </a:r>
          </a:p>
        </p:txBody>
      </p:sp>
      <p:sp>
        <p:nvSpPr>
          <p:cNvPr id="21" name="Text 8">
            <a:extLst>
              <a:ext uri="{FF2B5EF4-FFF2-40B4-BE49-F238E27FC236}">
                <a16:creationId xmlns:a16="http://schemas.microsoft.com/office/drawing/2014/main" id="{1F77E40F-1836-6C1D-C051-485CC9BF66D6}"/>
              </a:ext>
            </a:extLst>
          </p:cNvPr>
          <p:cNvSpPr/>
          <p:nvPr/>
        </p:nvSpPr>
        <p:spPr>
          <a:xfrm>
            <a:off x="513298" y="4653635"/>
            <a:ext cx="1531040" cy="201168"/>
          </a:xfrm>
          <a:prstGeom prst="rect">
            <a:avLst/>
          </a:prstGeom>
          <a:noFill/>
          <a:ln/>
        </p:spPr>
        <p:txBody>
          <a:bodyPr wrap="square" lIns="0" tIns="0" rIns="0" bIns="0" rtlCol="0" anchor="ctr"/>
          <a:lstStyle/>
          <a:p>
            <a:pPr marL="0" indent="0" algn="r">
              <a:buNone/>
            </a:pPr>
            <a:r>
              <a:rPr lang="en-US" sz="1050" b="1" dirty="0">
                <a:solidFill>
                  <a:srgbClr val="0A7E8C"/>
                </a:solidFill>
                <a:latin typeface="Calibri" pitchFamily="34" charset="0"/>
                <a:ea typeface="Calibri" pitchFamily="34" charset="-122"/>
                <a:cs typeface="Calibri" pitchFamily="34" charset="-120"/>
              </a:rPr>
              <a:t>— Benjamin Franklin</a:t>
            </a:r>
            <a:endParaRPr lang="en-US" sz="10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dissolv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dissolv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dissolve">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dissolve">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80099-DAA9-CF1B-E992-B34A9B8AF4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49364-CE9C-9927-CA8B-1787D6B29326}"/>
              </a:ext>
            </a:extLst>
          </p:cNvPr>
          <p:cNvSpPr>
            <a:spLocks noGrp="1"/>
          </p:cNvSpPr>
          <p:nvPr>
            <p:ph type="title"/>
          </p:nvPr>
        </p:nvSpPr>
        <p:spPr>
          <a:xfrm>
            <a:off x="546272" y="196293"/>
            <a:ext cx="7886700" cy="625474"/>
          </a:xfrm>
        </p:spPr>
        <p:txBody>
          <a:bodyPr>
            <a:normAutofit fontScale="90000"/>
          </a:bodyPr>
          <a:lstStyle/>
          <a:p>
            <a:r>
              <a:rPr lang="en-US" dirty="0"/>
              <a:t>Radical Candor</a:t>
            </a:r>
          </a:p>
        </p:txBody>
      </p:sp>
      <p:cxnSp>
        <p:nvCxnSpPr>
          <p:cNvPr id="3" name="Straight Connector 2">
            <a:extLst>
              <a:ext uri="{FF2B5EF4-FFF2-40B4-BE49-F238E27FC236}">
                <a16:creationId xmlns:a16="http://schemas.microsoft.com/office/drawing/2014/main" id="{1C0A2E8D-D15C-0928-F234-EEDFB6811E38}"/>
              </a:ext>
            </a:extLst>
          </p:cNvPr>
          <p:cNvCxnSpPr/>
          <p:nvPr/>
        </p:nvCxnSpPr>
        <p:spPr>
          <a:xfrm>
            <a:off x="421005" y="821767"/>
            <a:ext cx="725891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146" name="Picture 2">
            <a:extLst>
              <a:ext uri="{FF2B5EF4-FFF2-40B4-BE49-F238E27FC236}">
                <a16:creationId xmlns:a16="http://schemas.microsoft.com/office/drawing/2014/main" id="{65CDA54D-3C2C-1D7F-A57A-73E54C6258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0671" y="1608053"/>
            <a:ext cx="5562599" cy="5053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437505-5AA6-5F6D-B4E3-DFEDAA4D2B06}"/>
              </a:ext>
            </a:extLst>
          </p:cNvPr>
          <p:cNvSpPr txBox="1"/>
          <p:nvPr/>
        </p:nvSpPr>
        <p:spPr>
          <a:xfrm>
            <a:off x="10614824" y="3811714"/>
            <a:ext cx="1219200" cy="646331"/>
          </a:xfrm>
          <a:prstGeom prst="rect">
            <a:avLst/>
          </a:prstGeom>
          <a:noFill/>
        </p:spPr>
        <p:txBody>
          <a:bodyPr wrap="square" rtlCol="0">
            <a:spAutoFit/>
          </a:bodyPr>
          <a:lstStyle/>
          <a:p>
            <a:r>
              <a:rPr lang="en-US" dirty="0">
                <a:solidFill>
                  <a:srgbClr val="C00000"/>
                </a:solidFill>
              </a:rPr>
              <a:t>Challenge Directly</a:t>
            </a:r>
          </a:p>
        </p:txBody>
      </p:sp>
      <p:sp>
        <p:nvSpPr>
          <p:cNvPr id="6" name="TextBox 5">
            <a:extLst>
              <a:ext uri="{FF2B5EF4-FFF2-40B4-BE49-F238E27FC236}">
                <a16:creationId xmlns:a16="http://schemas.microsoft.com/office/drawing/2014/main" id="{9FD07E13-1986-B83F-64D9-8CE66B22E8FC}"/>
              </a:ext>
            </a:extLst>
          </p:cNvPr>
          <p:cNvSpPr txBox="1"/>
          <p:nvPr/>
        </p:nvSpPr>
        <p:spPr>
          <a:xfrm>
            <a:off x="7712370" y="961721"/>
            <a:ext cx="1219200" cy="646331"/>
          </a:xfrm>
          <a:prstGeom prst="rect">
            <a:avLst/>
          </a:prstGeom>
          <a:noFill/>
        </p:spPr>
        <p:txBody>
          <a:bodyPr wrap="square" rtlCol="0">
            <a:spAutoFit/>
          </a:bodyPr>
          <a:lstStyle/>
          <a:p>
            <a:r>
              <a:rPr lang="en-US" dirty="0">
                <a:solidFill>
                  <a:srgbClr val="C00000"/>
                </a:solidFill>
              </a:rPr>
              <a:t>Care Personally</a:t>
            </a:r>
          </a:p>
        </p:txBody>
      </p:sp>
      <p:pic>
        <p:nvPicPr>
          <p:cNvPr id="4" name="Picture 4" descr="Radical Candor” (Book Review) – As I learn …">
            <a:extLst>
              <a:ext uri="{FF2B5EF4-FFF2-40B4-BE49-F238E27FC236}">
                <a16:creationId xmlns:a16="http://schemas.microsoft.com/office/drawing/2014/main" id="{5F1FE15E-CBC3-377C-0BE1-FB3191BEE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76" y="2155597"/>
            <a:ext cx="4416311" cy="33122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6ADC5F6-B72E-3D68-4918-A96BA5C1D400}"/>
              </a:ext>
            </a:extLst>
          </p:cNvPr>
          <p:cNvPicPr>
            <a:picLocks noChangeAspect="1"/>
          </p:cNvPicPr>
          <p:nvPr/>
        </p:nvPicPr>
        <p:blipFill>
          <a:blip r:embed="rId4"/>
          <a:stretch>
            <a:fillRect/>
          </a:stretch>
        </p:blipFill>
        <p:spPr>
          <a:xfrm>
            <a:off x="7467155" y="865230"/>
            <a:ext cx="1579001" cy="804742"/>
          </a:xfrm>
          <a:prstGeom prst="rect">
            <a:avLst/>
          </a:prstGeom>
        </p:spPr>
      </p:pic>
      <p:pic>
        <p:nvPicPr>
          <p:cNvPr id="8" name="Picture 7">
            <a:extLst>
              <a:ext uri="{FF2B5EF4-FFF2-40B4-BE49-F238E27FC236}">
                <a16:creationId xmlns:a16="http://schemas.microsoft.com/office/drawing/2014/main" id="{E635B2EF-5AFC-92C1-0D82-49FF132A7EE2}"/>
              </a:ext>
            </a:extLst>
          </p:cNvPr>
          <p:cNvPicPr>
            <a:picLocks noChangeAspect="1"/>
          </p:cNvPicPr>
          <p:nvPr/>
        </p:nvPicPr>
        <p:blipFill>
          <a:blip r:embed="rId4"/>
          <a:stretch>
            <a:fillRect/>
          </a:stretch>
        </p:blipFill>
        <p:spPr>
          <a:xfrm>
            <a:off x="10385430" y="3653303"/>
            <a:ext cx="1579001" cy="804742"/>
          </a:xfrm>
          <a:prstGeom prst="rect">
            <a:avLst/>
          </a:prstGeom>
        </p:spPr>
      </p:pic>
      <p:pic>
        <p:nvPicPr>
          <p:cNvPr id="9" name="Picture 8">
            <a:extLst>
              <a:ext uri="{FF2B5EF4-FFF2-40B4-BE49-F238E27FC236}">
                <a16:creationId xmlns:a16="http://schemas.microsoft.com/office/drawing/2014/main" id="{A530D5A3-4BFA-7DC5-56FC-704256DC63F4}"/>
              </a:ext>
            </a:extLst>
          </p:cNvPr>
          <p:cNvPicPr>
            <a:picLocks noChangeAspect="1"/>
          </p:cNvPicPr>
          <p:nvPr/>
        </p:nvPicPr>
        <p:blipFill>
          <a:blip r:embed="rId4"/>
          <a:stretch>
            <a:fillRect/>
          </a:stretch>
        </p:blipFill>
        <p:spPr>
          <a:xfrm>
            <a:off x="8484326" y="1748006"/>
            <a:ext cx="2416627" cy="2229634"/>
          </a:xfrm>
          <a:prstGeom prst="rect">
            <a:avLst/>
          </a:prstGeom>
        </p:spPr>
      </p:pic>
    </p:spTree>
    <p:extLst>
      <p:ext uri="{BB962C8B-B14F-4D97-AF65-F5344CB8AC3E}">
        <p14:creationId xmlns:p14="http://schemas.microsoft.com/office/powerpoint/2010/main" val="320238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24429-E84C-1518-D388-B6CA8BCC5A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7F9A9-1410-4899-711D-870DB9E53B1A}"/>
              </a:ext>
            </a:extLst>
          </p:cNvPr>
          <p:cNvSpPr>
            <a:spLocks noGrp="1"/>
          </p:cNvSpPr>
          <p:nvPr>
            <p:ph type="title"/>
          </p:nvPr>
        </p:nvSpPr>
        <p:spPr>
          <a:xfrm>
            <a:off x="451468" y="88269"/>
            <a:ext cx="6275903" cy="1143000"/>
          </a:xfrm>
        </p:spPr>
        <p:txBody>
          <a:bodyPr>
            <a:normAutofit/>
          </a:bodyPr>
          <a:lstStyle/>
          <a:p>
            <a:pPr algn="l"/>
            <a:r>
              <a:rPr lang="en-US" sz="3200" dirty="0">
                <a:latin typeface="Arial" pitchFamily="34" charset="0"/>
                <a:cs typeface="Arial" pitchFamily="34" charset="0"/>
              </a:rPr>
              <a:t>11. In conflict – take on issues, not people, </a:t>
            </a:r>
            <a:r>
              <a:rPr lang="en-US" sz="3200" i="1" u="sng" dirty="0">
                <a:latin typeface="Arial" pitchFamily="34" charset="0"/>
                <a:cs typeface="Arial" pitchFamily="34" charset="0"/>
              </a:rPr>
              <a:t>continued</a:t>
            </a:r>
          </a:p>
        </p:txBody>
      </p:sp>
      <p:sp>
        <p:nvSpPr>
          <p:cNvPr id="4" name="Text 19">
            <a:extLst>
              <a:ext uri="{FF2B5EF4-FFF2-40B4-BE49-F238E27FC236}">
                <a16:creationId xmlns:a16="http://schemas.microsoft.com/office/drawing/2014/main" id="{7BB9D147-3B40-FA24-CE95-4BB91220C15D}"/>
              </a:ext>
            </a:extLst>
          </p:cNvPr>
          <p:cNvSpPr/>
          <p:nvPr/>
        </p:nvSpPr>
        <p:spPr>
          <a:xfrm>
            <a:off x="8854440" y="356616"/>
            <a:ext cx="3273552" cy="1115568"/>
          </a:xfrm>
          <a:prstGeom prst="rect">
            <a:avLst/>
          </a:prstGeom>
          <a:noFill/>
          <a:ln/>
        </p:spPr>
        <p:txBody>
          <a:bodyPr wrap="square" lIns="0" tIns="0" rIns="0" bIns="0" rtlCol="0" anchor="t"/>
          <a:lstStyle/>
          <a:p>
            <a:pPr marL="0" indent="0" algn="l">
              <a:buNone/>
            </a:pPr>
            <a:endParaRPr lang="en-US" sz="1000" dirty="0"/>
          </a:p>
        </p:txBody>
      </p:sp>
      <p:sp>
        <p:nvSpPr>
          <p:cNvPr id="13" name="Subtitle 2">
            <a:extLst>
              <a:ext uri="{FF2B5EF4-FFF2-40B4-BE49-F238E27FC236}">
                <a16:creationId xmlns:a16="http://schemas.microsoft.com/office/drawing/2014/main" id="{EC7A94D8-1268-B27E-67D6-F758690D512B}"/>
              </a:ext>
            </a:extLst>
          </p:cNvPr>
          <p:cNvSpPr txBox="1">
            <a:spLocks/>
          </p:cNvSpPr>
          <p:nvPr/>
        </p:nvSpPr>
        <p:spPr>
          <a:xfrm>
            <a:off x="677091" y="1652570"/>
            <a:ext cx="4345578" cy="457082"/>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Corporate Finance vs Local Finance</a:t>
            </a:r>
          </a:p>
        </p:txBody>
      </p:sp>
      <p:grpSp>
        <p:nvGrpSpPr>
          <p:cNvPr id="9" name="Group 8">
            <a:extLst>
              <a:ext uri="{FF2B5EF4-FFF2-40B4-BE49-F238E27FC236}">
                <a16:creationId xmlns:a16="http://schemas.microsoft.com/office/drawing/2014/main" id="{3B93BB0F-09F8-213F-28EF-39D0ACE56802}"/>
              </a:ext>
            </a:extLst>
          </p:cNvPr>
          <p:cNvGrpSpPr/>
          <p:nvPr/>
        </p:nvGrpSpPr>
        <p:grpSpPr>
          <a:xfrm>
            <a:off x="8013292" y="262616"/>
            <a:ext cx="3954562" cy="1775309"/>
            <a:chOff x="7952230" y="2279569"/>
            <a:chExt cx="3954562" cy="1280060"/>
          </a:xfrm>
        </p:grpSpPr>
        <p:sp>
          <p:nvSpPr>
            <p:cNvPr id="10" name="Shape 16">
              <a:extLst>
                <a:ext uri="{FF2B5EF4-FFF2-40B4-BE49-F238E27FC236}">
                  <a16:creationId xmlns:a16="http://schemas.microsoft.com/office/drawing/2014/main" id="{CC1481E9-B8EB-B83C-5523-7860529BCC8F}"/>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What language keeps you on the issue, not the person?</a:t>
              </a:r>
            </a:p>
          </p:txBody>
        </p:sp>
        <p:sp>
          <p:nvSpPr>
            <p:cNvPr id="11" name="Shape 17">
              <a:extLst>
                <a:ext uri="{FF2B5EF4-FFF2-40B4-BE49-F238E27FC236}">
                  <a16:creationId xmlns:a16="http://schemas.microsoft.com/office/drawing/2014/main" id="{2300CFEF-2534-F1DB-508C-E4CE82ADEF9C}"/>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2050" name="Picture 2" descr="Slamming the phone receiver down...the good old days Pop Art">
            <a:extLst>
              <a:ext uri="{FF2B5EF4-FFF2-40B4-BE49-F238E27FC236}">
                <a16:creationId xmlns:a16="http://schemas.microsoft.com/office/drawing/2014/main" id="{CF7D977E-D4BA-0F58-C85F-D4E04195A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257" y="2324205"/>
            <a:ext cx="3214221" cy="24106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 we truly understand others by walking in their shoes?">
            <a:extLst>
              <a:ext uri="{FF2B5EF4-FFF2-40B4-BE49-F238E27FC236}">
                <a16:creationId xmlns:a16="http://schemas.microsoft.com/office/drawing/2014/main" id="{C95B18AF-3559-A6A2-AB9C-60CEA9FCE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410" y="3915015"/>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7 Practical Ways to Keep Your Team Working Toward the Same Goal">
            <a:extLst>
              <a:ext uri="{FF2B5EF4-FFF2-40B4-BE49-F238E27FC236}">
                <a16:creationId xmlns:a16="http://schemas.microsoft.com/office/drawing/2014/main" id="{F1B32376-E5B1-ACC1-5914-C590D2582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342" y="2324205"/>
            <a:ext cx="3543675" cy="236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67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34" y="54428"/>
            <a:ext cx="7366521" cy="1325563"/>
          </a:xfrm>
        </p:spPr>
        <p:txBody>
          <a:bodyPr>
            <a:normAutofit/>
          </a:bodyPr>
          <a:lstStyle/>
          <a:p>
            <a:r>
              <a:rPr lang="en-US" sz="4000" dirty="0"/>
              <a:t>12. Leadership is more about responsibility than power</a:t>
            </a:r>
          </a:p>
        </p:txBody>
      </p:sp>
      <p:sp>
        <p:nvSpPr>
          <p:cNvPr id="6" name="Subtitle 2"/>
          <p:cNvSpPr txBox="1">
            <a:spLocks/>
          </p:cNvSpPr>
          <p:nvPr/>
        </p:nvSpPr>
        <p:spPr>
          <a:xfrm>
            <a:off x="2514600" y="1905000"/>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7" name="TextBox 6"/>
          <p:cNvSpPr txBox="1"/>
          <p:nvPr/>
        </p:nvSpPr>
        <p:spPr>
          <a:xfrm>
            <a:off x="4050832" y="3081653"/>
            <a:ext cx="7620000" cy="2024144"/>
          </a:xfrm>
          <a:prstGeom prst="rect">
            <a:avLst/>
          </a:prstGeom>
          <a:noFill/>
        </p:spPr>
        <p:txBody>
          <a:bodyPr wrap="square" rtlCol="0">
            <a:spAutoFit/>
          </a:bodyPr>
          <a:lstStyle/>
          <a:p>
            <a:pPr marL="231775" indent="-231775">
              <a:lnSpc>
                <a:spcPct val="110000"/>
              </a:lnSpc>
              <a:spcBef>
                <a:spcPts val="800"/>
              </a:spcBef>
              <a:buFont typeface="Arial" pitchFamily="34" charset="0"/>
              <a:buChar char="•"/>
            </a:pPr>
            <a:r>
              <a:rPr lang="en-US" sz="2350" dirty="0">
                <a:latin typeface="Arial" pitchFamily="34" charset="0"/>
                <a:cs typeface="Arial" pitchFamily="34" charset="0"/>
              </a:rPr>
              <a:t>Stewardship – we are all “passing through”</a:t>
            </a:r>
          </a:p>
          <a:p>
            <a:pPr marL="231775" indent="-231775">
              <a:lnSpc>
                <a:spcPct val="110000"/>
              </a:lnSpc>
              <a:spcBef>
                <a:spcPts val="800"/>
              </a:spcBef>
              <a:buFont typeface="Arial" pitchFamily="34" charset="0"/>
              <a:buChar char="•"/>
            </a:pPr>
            <a:endParaRPr lang="en-US" sz="800" dirty="0">
              <a:latin typeface="Arial" pitchFamily="34" charset="0"/>
              <a:cs typeface="Arial" pitchFamily="34" charset="0"/>
            </a:endParaRPr>
          </a:p>
          <a:p>
            <a:pPr marL="231775" indent="-231775">
              <a:lnSpc>
                <a:spcPct val="110000"/>
              </a:lnSpc>
              <a:spcBef>
                <a:spcPts val="800"/>
              </a:spcBef>
              <a:buFont typeface="Arial" pitchFamily="34" charset="0"/>
              <a:buChar char="•"/>
            </a:pPr>
            <a:r>
              <a:rPr lang="en-US" sz="2350" dirty="0">
                <a:latin typeface="Arial" pitchFamily="34" charset="0"/>
                <a:cs typeface="Arial" pitchFamily="34" charset="0"/>
              </a:rPr>
              <a:t>Practice “Servant Leadership” – always demonstrate that you know the mission is bigger and more important than you</a:t>
            </a:r>
          </a:p>
        </p:txBody>
      </p:sp>
      <p:sp>
        <p:nvSpPr>
          <p:cNvPr id="18" name="TextBox 17"/>
          <p:cNvSpPr txBox="1"/>
          <p:nvPr/>
        </p:nvSpPr>
        <p:spPr>
          <a:xfrm>
            <a:off x="4725951" y="6526573"/>
            <a:ext cx="5227946" cy="276999"/>
          </a:xfrm>
          <a:prstGeom prst="rect">
            <a:avLst/>
          </a:prstGeom>
          <a:noFill/>
        </p:spPr>
        <p:txBody>
          <a:bodyPr wrap="square" rtlCol="0">
            <a:spAutoFit/>
          </a:bodyPr>
          <a:lstStyle/>
          <a:p>
            <a:r>
              <a:rPr lang="en-US" sz="1200" dirty="0"/>
              <a:t>Reference: Greenleaf, R. K. (2002). </a:t>
            </a:r>
            <a:r>
              <a:rPr lang="en-US" sz="1200" i="1" dirty="0"/>
              <a:t>Servant Leadership. </a:t>
            </a:r>
            <a:r>
              <a:rPr lang="en-US" sz="1200" dirty="0" err="1"/>
              <a:t>Paulist</a:t>
            </a:r>
            <a:r>
              <a:rPr lang="en-US" sz="1200" dirty="0"/>
              <a:t> Press.</a:t>
            </a:r>
          </a:p>
        </p:txBody>
      </p:sp>
      <p:sp>
        <p:nvSpPr>
          <p:cNvPr id="4" name="TextBox 3">
            <a:extLst>
              <a:ext uri="{FF2B5EF4-FFF2-40B4-BE49-F238E27FC236}">
                <a16:creationId xmlns:a16="http://schemas.microsoft.com/office/drawing/2014/main" id="{016DAE69-16F1-6085-A038-DC94AF52F6BA}"/>
              </a:ext>
            </a:extLst>
          </p:cNvPr>
          <p:cNvSpPr txBox="1"/>
          <p:nvPr/>
        </p:nvSpPr>
        <p:spPr>
          <a:xfrm>
            <a:off x="698956" y="1677565"/>
            <a:ext cx="6108060" cy="923330"/>
          </a:xfrm>
          <a:prstGeom prst="rect">
            <a:avLst/>
          </a:prstGeom>
          <a:noFill/>
        </p:spPr>
        <p:txBody>
          <a:bodyPr wrap="square">
            <a:spAutoFit/>
          </a:bodyPr>
          <a:lstStyle/>
          <a:p>
            <a:r>
              <a:rPr lang="en-US" dirty="0"/>
              <a:t>“I’ve learned that people will forget what you said, people will forget what you did, but people </a:t>
            </a:r>
            <a:r>
              <a:rPr lang="en-US" dirty="0">
                <a:solidFill>
                  <a:srgbClr val="C00000"/>
                </a:solidFill>
              </a:rPr>
              <a:t>will never forget how you made them feel</a:t>
            </a:r>
            <a:r>
              <a:rPr lang="en-US" dirty="0"/>
              <a:t>.”</a:t>
            </a:r>
          </a:p>
        </p:txBody>
      </p:sp>
      <p:pic>
        <p:nvPicPr>
          <p:cNvPr id="11266" name="Picture 2" descr="Maya Angelou: Biography, Author, Poet, Actor, and Activist">
            <a:extLst>
              <a:ext uri="{FF2B5EF4-FFF2-40B4-BE49-F238E27FC236}">
                <a16:creationId xmlns:a16="http://schemas.microsoft.com/office/drawing/2014/main" id="{849B4E86-B765-6345-3E48-144CDB94D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45" y="2706562"/>
            <a:ext cx="2410747" cy="2410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 8">
            <a:extLst>
              <a:ext uri="{FF2B5EF4-FFF2-40B4-BE49-F238E27FC236}">
                <a16:creationId xmlns:a16="http://schemas.microsoft.com/office/drawing/2014/main" id="{D3FAFD73-5FBF-10CC-E3A5-8AC713093A17}"/>
              </a:ext>
            </a:extLst>
          </p:cNvPr>
          <p:cNvSpPr/>
          <p:nvPr/>
        </p:nvSpPr>
        <p:spPr>
          <a:xfrm>
            <a:off x="2046961" y="5105797"/>
            <a:ext cx="1115831" cy="248401"/>
          </a:xfrm>
          <a:prstGeom prst="rect">
            <a:avLst/>
          </a:prstGeom>
          <a:noFill/>
          <a:ln/>
        </p:spPr>
        <p:txBody>
          <a:bodyPr wrap="square" lIns="0" tIns="0" rIns="0" bIns="0" rtlCol="0" anchor="ctr"/>
          <a:lstStyle/>
          <a:p>
            <a:pPr marL="0" indent="0" algn="r">
              <a:buNone/>
            </a:pPr>
            <a:r>
              <a:rPr lang="en-US" sz="1050" b="1" dirty="0">
                <a:solidFill>
                  <a:srgbClr val="0A7E8C"/>
                </a:solidFill>
                <a:latin typeface="Calibri" pitchFamily="34" charset="0"/>
                <a:ea typeface="Calibri" pitchFamily="34" charset="-122"/>
                <a:cs typeface="Calibri" pitchFamily="34" charset="-120"/>
              </a:rPr>
              <a:t>— Maya </a:t>
            </a:r>
            <a:r>
              <a:rPr lang="en-US" sz="1050" b="1" dirty="0" err="1">
                <a:solidFill>
                  <a:srgbClr val="0A7E8C"/>
                </a:solidFill>
                <a:latin typeface="Calibri" pitchFamily="34" charset="0"/>
                <a:ea typeface="Calibri" pitchFamily="34" charset="-122"/>
                <a:cs typeface="Calibri" pitchFamily="34" charset="-120"/>
              </a:rPr>
              <a:t>Anglau</a:t>
            </a:r>
            <a:endParaRPr lang="en-US" sz="1050" dirty="0"/>
          </a:p>
        </p:txBody>
      </p:sp>
      <p:pic>
        <p:nvPicPr>
          <p:cNvPr id="3" name="Picture 2">
            <a:extLst>
              <a:ext uri="{FF2B5EF4-FFF2-40B4-BE49-F238E27FC236}">
                <a16:creationId xmlns:a16="http://schemas.microsoft.com/office/drawing/2014/main" id="{27637FFA-5153-E9A1-77EA-F4655C82571E}"/>
              </a:ext>
            </a:extLst>
          </p:cNvPr>
          <p:cNvPicPr>
            <a:picLocks noChangeAspect="1"/>
          </p:cNvPicPr>
          <p:nvPr/>
        </p:nvPicPr>
        <p:blipFill>
          <a:blip r:embed="rId3"/>
          <a:stretch>
            <a:fillRect/>
          </a:stretch>
        </p:blipFill>
        <p:spPr>
          <a:xfrm>
            <a:off x="5306499" y="3563246"/>
            <a:ext cx="3483933" cy="8047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DF399-0680-A51E-2E63-9FBEDF548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4C204-298E-47F0-655B-342FE1A7D4D6}"/>
              </a:ext>
            </a:extLst>
          </p:cNvPr>
          <p:cNvSpPr>
            <a:spLocks noGrp="1"/>
          </p:cNvSpPr>
          <p:nvPr>
            <p:ph type="title"/>
          </p:nvPr>
        </p:nvSpPr>
        <p:spPr>
          <a:xfrm>
            <a:off x="644434" y="54428"/>
            <a:ext cx="7366521" cy="1325563"/>
          </a:xfrm>
        </p:spPr>
        <p:txBody>
          <a:bodyPr>
            <a:normAutofit fontScale="90000"/>
          </a:bodyPr>
          <a:lstStyle/>
          <a:p>
            <a:r>
              <a:rPr lang="en-US" sz="4000" dirty="0"/>
              <a:t>12. Leadership is more about responsibility than power, </a:t>
            </a:r>
            <a:r>
              <a:rPr lang="en-US" sz="4000" i="1" u="sng" dirty="0"/>
              <a:t>continued</a:t>
            </a:r>
          </a:p>
        </p:txBody>
      </p:sp>
      <p:sp>
        <p:nvSpPr>
          <p:cNvPr id="6" name="Subtitle 2">
            <a:extLst>
              <a:ext uri="{FF2B5EF4-FFF2-40B4-BE49-F238E27FC236}">
                <a16:creationId xmlns:a16="http://schemas.microsoft.com/office/drawing/2014/main" id="{C4CF81CA-5DC6-ED7E-1197-7A3AE7710C3D}"/>
              </a:ext>
            </a:extLst>
          </p:cNvPr>
          <p:cNvSpPr txBox="1">
            <a:spLocks/>
          </p:cNvSpPr>
          <p:nvPr/>
        </p:nvSpPr>
        <p:spPr>
          <a:xfrm>
            <a:off x="2514600" y="1920241"/>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8" name="Subtitle 2">
            <a:extLst>
              <a:ext uri="{FF2B5EF4-FFF2-40B4-BE49-F238E27FC236}">
                <a16:creationId xmlns:a16="http://schemas.microsoft.com/office/drawing/2014/main" id="{B7A1D581-0F03-0FF3-27AA-1AC56E24D5FD}"/>
              </a:ext>
            </a:extLst>
          </p:cNvPr>
          <p:cNvSpPr txBox="1">
            <a:spLocks/>
          </p:cNvSpPr>
          <p:nvPr/>
        </p:nvSpPr>
        <p:spPr>
          <a:xfrm>
            <a:off x="677091" y="1652570"/>
            <a:ext cx="4345578" cy="724870"/>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IASIS COO to Larry Hancock – Someone Needs to be Fired!!!</a:t>
            </a:r>
          </a:p>
        </p:txBody>
      </p:sp>
      <p:grpSp>
        <p:nvGrpSpPr>
          <p:cNvPr id="9" name="Group 8">
            <a:extLst>
              <a:ext uri="{FF2B5EF4-FFF2-40B4-BE49-F238E27FC236}">
                <a16:creationId xmlns:a16="http://schemas.microsoft.com/office/drawing/2014/main" id="{F9E15747-EFDE-334B-D1B8-6D2D2563234F}"/>
              </a:ext>
            </a:extLst>
          </p:cNvPr>
          <p:cNvGrpSpPr/>
          <p:nvPr/>
        </p:nvGrpSpPr>
        <p:grpSpPr>
          <a:xfrm>
            <a:off x="8013292" y="262616"/>
            <a:ext cx="3954562" cy="1775309"/>
            <a:chOff x="7952230" y="2279569"/>
            <a:chExt cx="3954562" cy="1280060"/>
          </a:xfrm>
        </p:grpSpPr>
        <p:sp>
          <p:nvSpPr>
            <p:cNvPr id="16" name="Shape 16">
              <a:extLst>
                <a:ext uri="{FF2B5EF4-FFF2-40B4-BE49-F238E27FC236}">
                  <a16:creationId xmlns:a16="http://schemas.microsoft.com/office/drawing/2014/main" id="{10643809-B30D-EAD3-23BF-77475829418A}"/>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Authority vs. accountability — where do you blur the line?</a:t>
              </a:r>
            </a:p>
          </p:txBody>
        </p:sp>
        <p:sp>
          <p:nvSpPr>
            <p:cNvPr id="17" name="Shape 17">
              <a:extLst>
                <a:ext uri="{FF2B5EF4-FFF2-40B4-BE49-F238E27FC236}">
                  <a16:creationId xmlns:a16="http://schemas.microsoft.com/office/drawing/2014/main" id="{82008F16-1BE0-33E2-444F-53ABF158C290}"/>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3074" name="Picture 2" descr="Money loss trader losing profits economic financial crisis and business  failure | Premium Vector">
            <a:extLst>
              <a:ext uri="{FF2B5EF4-FFF2-40B4-BE49-F238E27FC236}">
                <a16:creationId xmlns:a16="http://schemas.microsoft.com/office/drawing/2014/main" id="{BDFCB7F4-A661-204B-BE63-0E3C128AC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34" y="2788151"/>
            <a:ext cx="2849879" cy="28498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ou could be fired for any reason … or no reason | The Seattle Times">
            <a:extLst>
              <a:ext uri="{FF2B5EF4-FFF2-40B4-BE49-F238E27FC236}">
                <a16:creationId xmlns:a16="http://schemas.microsoft.com/office/drawing/2014/main" id="{51845AB9-928A-0AB8-F211-2177C0383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264" y="3179082"/>
            <a:ext cx="2364377" cy="23643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mbodying the Essence of Inspirational Leadership in Today's World">
            <a:extLst>
              <a:ext uri="{FF2B5EF4-FFF2-40B4-BE49-F238E27FC236}">
                <a16:creationId xmlns:a16="http://schemas.microsoft.com/office/drawing/2014/main" id="{BEE94FB2-88CC-A749-8595-C462FABF0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593" y="3179082"/>
            <a:ext cx="3767349" cy="208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2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88" y="130628"/>
            <a:ext cx="8229600" cy="1143000"/>
          </a:xfrm>
        </p:spPr>
        <p:txBody>
          <a:bodyPr>
            <a:normAutofit/>
          </a:bodyPr>
          <a:lstStyle/>
          <a:p>
            <a:pPr algn="l"/>
            <a:r>
              <a:rPr lang="en-US" sz="3200" dirty="0">
                <a:latin typeface="Arial" pitchFamily="34" charset="0"/>
                <a:cs typeface="Arial" pitchFamily="34" charset="0"/>
              </a:rPr>
              <a:t>13. Recognition</a:t>
            </a:r>
          </a:p>
        </p:txBody>
      </p:sp>
      <p:sp>
        <p:nvSpPr>
          <p:cNvPr id="6" name="Subtitle 2"/>
          <p:cNvSpPr txBox="1">
            <a:spLocks/>
          </p:cNvSpPr>
          <p:nvPr/>
        </p:nvSpPr>
        <p:spPr>
          <a:xfrm>
            <a:off x="2514600" y="1905000"/>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17" name="Subtitle 2"/>
          <p:cNvSpPr txBox="1">
            <a:spLocks/>
          </p:cNvSpPr>
          <p:nvPr/>
        </p:nvSpPr>
        <p:spPr bwMode="auto">
          <a:xfrm>
            <a:off x="4042923" y="3009898"/>
            <a:ext cx="6749205" cy="3202804"/>
          </a:xfrm>
          <a:prstGeom prst="rect">
            <a:avLst/>
          </a:prstGeom>
          <a:noFill/>
          <a:ln w="9525">
            <a:noFill/>
            <a:miter lim="800000"/>
            <a:headEnd/>
            <a:tailEnd/>
          </a:ln>
        </p:spPr>
        <p:txBody>
          <a:bodyPr/>
          <a:lstStyle/>
          <a:p>
            <a:pPr marL="800100" lvl="1" indent="-342900">
              <a:spcBef>
                <a:spcPct val="20000"/>
              </a:spcBef>
              <a:buFont typeface="Wingdings" pitchFamily="2" charset="2"/>
              <a:buChar char="§"/>
            </a:pPr>
            <a:r>
              <a:rPr lang="en-US" sz="2400" dirty="0">
                <a:latin typeface="Arial" charset="0"/>
                <a:cs typeface="Arial" charset="0"/>
              </a:rPr>
              <a:t>Use power of position to uplift</a:t>
            </a:r>
          </a:p>
          <a:p>
            <a:pPr marL="800100" lvl="1" indent="-342900">
              <a:spcBef>
                <a:spcPct val="20000"/>
              </a:spcBef>
              <a:buFont typeface="Wingdings" pitchFamily="2" charset="2"/>
              <a:buChar char="§"/>
            </a:pPr>
            <a:endParaRPr lang="en-US" sz="1000" dirty="0">
              <a:latin typeface="Arial" charset="0"/>
              <a:cs typeface="Arial" charset="0"/>
            </a:endParaRPr>
          </a:p>
          <a:p>
            <a:pPr marL="800100" lvl="1" indent="-342900">
              <a:spcBef>
                <a:spcPct val="20000"/>
              </a:spcBef>
              <a:buFont typeface="Wingdings" pitchFamily="2" charset="2"/>
              <a:buChar char="§"/>
            </a:pPr>
            <a:r>
              <a:rPr lang="en-US" sz="2400" dirty="0">
                <a:latin typeface="Arial" charset="0"/>
                <a:cs typeface="Arial" charset="0"/>
              </a:rPr>
              <a:t>Challenge others to build upon their strengths toward excellence</a:t>
            </a:r>
          </a:p>
          <a:p>
            <a:pPr marL="800100" lvl="1" indent="-342900">
              <a:spcBef>
                <a:spcPct val="20000"/>
              </a:spcBef>
              <a:buFont typeface="Wingdings" pitchFamily="2" charset="2"/>
              <a:buChar char="§"/>
            </a:pPr>
            <a:endParaRPr lang="en-US" sz="1000" dirty="0">
              <a:latin typeface="Arial" charset="0"/>
              <a:cs typeface="Arial" charset="0"/>
            </a:endParaRPr>
          </a:p>
          <a:p>
            <a:pPr marL="800100" lvl="1" indent="-342900">
              <a:spcBef>
                <a:spcPct val="20000"/>
              </a:spcBef>
              <a:buFont typeface="Wingdings" pitchFamily="2" charset="2"/>
              <a:buChar char="§"/>
            </a:pPr>
            <a:r>
              <a:rPr lang="en-US" sz="2400" dirty="0">
                <a:latin typeface="Arial" charset="0"/>
                <a:cs typeface="Arial" charset="0"/>
              </a:rPr>
              <a:t>Help others see their contribution and connection to the mission</a:t>
            </a:r>
          </a:p>
          <a:p>
            <a:pPr marL="800100" lvl="1" indent="-342900">
              <a:spcBef>
                <a:spcPct val="20000"/>
              </a:spcBef>
              <a:buFont typeface="Wingdings" pitchFamily="2" charset="2"/>
              <a:buChar char="§"/>
            </a:pPr>
            <a:r>
              <a:rPr lang="en-US" sz="2400" dirty="0">
                <a:solidFill>
                  <a:srgbClr val="C00000"/>
                </a:solidFill>
                <a:latin typeface="Arial" charset="0"/>
                <a:cs typeface="Arial" charset="0"/>
              </a:rPr>
              <a:t>Great bosses buy donuts…and it isn’t about donuts</a:t>
            </a:r>
          </a:p>
        </p:txBody>
      </p:sp>
      <p:sp>
        <p:nvSpPr>
          <p:cNvPr id="18" name="TextBox 17"/>
          <p:cNvSpPr txBox="1"/>
          <p:nvPr/>
        </p:nvSpPr>
        <p:spPr>
          <a:xfrm>
            <a:off x="2786508" y="6581001"/>
            <a:ext cx="7620000" cy="276999"/>
          </a:xfrm>
          <a:prstGeom prst="rect">
            <a:avLst/>
          </a:prstGeom>
          <a:noFill/>
        </p:spPr>
        <p:txBody>
          <a:bodyPr wrap="square" rtlCol="0">
            <a:spAutoFit/>
          </a:bodyPr>
          <a:lstStyle/>
          <a:p>
            <a:pPr algn="r"/>
            <a:r>
              <a:rPr lang="en-US" sz="1200" dirty="0"/>
              <a:t>Reference: Jones, Dewitt  “Celebrate What’s Right with the World.” </a:t>
            </a:r>
          </a:p>
        </p:txBody>
      </p:sp>
      <p:sp>
        <p:nvSpPr>
          <p:cNvPr id="3" name="TextBox 2">
            <a:extLst>
              <a:ext uri="{FF2B5EF4-FFF2-40B4-BE49-F238E27FC236}">
                <a16:creationId xmlns:a16="http://schemas.microsoft.com/office/drawing/2014/main" id="{15D40612-FED5-1117-DB16-A023C3587D7F}"/>
              </a:ext>
            </a:extLst>
          </p:cNvPr>
          <p:cNvSpPr txBox="1"/>
          <p:nvPr/>
        </p:nvSpPr>
        <p:spPr>
          <a:xfrm>
            <a:off x="495495" y="1164271"/>
            <a:ext cx="8278450" cy="1477328"/>
          </a:xfrm>
          <a:prstGeom prst="rect">
            <a:avLst/>
          </a:prstGeom>
          <a:noFill/>
        </p:spPr>
        <p:txBody>
          <a:bodyPr wrap="square">
            <a:spAutoFit/>
          </a:bodyPr>
          <a:lstStyle/>
          <a:p>
            <a:r>
              <a:rPr lang="en-US" dirty="0"/>
              <a:t>Jeff J:  “Thanks for getting that meeting scheduled so quickly.  I really appreciate it”</a:t>
            </a:r>
          </a:p>
          <a:p>
            <a:endParaRPr lang="en-US" dirty="0"/>
          </a:p>
          <a:p>
            <a:r>
              <a:rPr lang="en-US" dirty="0"/>
              <a:t>Jeff’s Assistant:  “It my job.” (with a quizzical look on his/her face)</a:t>
            </a:r>
          </a:p>
          <a:p>
            <a:endParaRPr lang="en-US" dirty="0"/>
          </a:p>
          <a:p>
            <a:r>
              <a:rPr lang="en-US" dirty="0"/>
              <a:t>Jeff J:  “Yeah, but I am still very grateful…you made happen and it is huge.”</a:t>
            </a:r>
          </a:p>
        </p:txBody>
      </p:sp>
      <p:pic>
        <p:nvPicPr>
          <p:cNvPr id="12290" name="Picture 2" descr="Two person talking on the office. Woman talk with boss. Colleagues work  together. Manager in suit. Isolated vector illustration in cartoon style  7267440 Vector Art at Vecteezy">
            <a:extLst>
              <a:ext uri="{FF2B5EF4-FFF2-40B4-BE49-F238E27FC236}">
                <a16:creationId xmlns:a16="http://schemas.microsoft.com/office/drawing/2014/main" id="{94394D00-C68F-BA59-D2E1-2B18D3A84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51" y="3218973"/>
            <a:ext cx="3083991" cy="21741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5" end="5"/>
                                            </p:txEl>
                                          </p:spTgt>
                                        </p:tgtEl>
                                        <p:attrNameLst>
                                          <p:attrName>style.visibility</p:attrName>
                                        </p:attrNameLst>
                                      </p:cBhvr>
                                      <p:to>
                                        <p:strVal val="visible"/>
                                      </p:to>
                                    </p:set>
                                    <p:animEffect transition="in" filter="fade">
                                      <p:cBhvr>
                                        <p:cTn id="28" dur="1000"/>
                                        <p:tgtEl>
                                          <p:spTgt spid="17">
                                            <p:txEl>
                                              <p:pRg st="5" end="5"/>
                                            </p:txEl>
                                          </p:spTgt>
                                        </p:tgtEl>
                                      </p:cBhvr>
                                    </p:animEffect>
                                    <p:anim calcmode="lin" valueType="num">
                                      <p:cBhvr>
                                        <p:cTn id="29"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F388240B-9281-5ADD-8098-6BD6177B32D2}"/>
              </a:ext>
              <a:ext uri="{C183D7F6-B498-43B3-948B-1728B52AA6E4}">
                <adec:decorative xmlns:adec="http://schemas.microsoft.com/office/drawing/2017/decorative" val="1"/>
              </a:ext>
            </a:extLst>
          </p:cNvPr>
          <p:cNvPicPr>
            <a:picLocks noChangeAspect="1" noChangeArrowheads="1"/>
          </p:cNvPicPr>
          <p:nvPr/>
        </p:nvPicPr>
        <p:blipFill>
          <a:blip r:embed="rId2" cstate="print">
            <a:grayscl/>
            <a:lum contrast="20000"/>
          </a:blip>
          <a:srcRect/>
          <a:stretch>
            <a:fillRect/>
          </a:stretch>
        </p:blipFill>
        <p:spPr bwMode="auto">
          <a:xfrm>
            <a:off x="256032" y="2438998"/>
            <a:ext cx="5447654" cy="4084635"/>
          </a:xfrm>
          <a:prstGeom prst="rect">
            <a:avLst/>
          </a:prstGeom>
          <a:noFill/>
          <a:ln w="19050">
            <a:solidFill>
              <a:schemeClr val="bg1"/>
            </a:solidFill>
            <a:miter lim="800000"/>
            <a:headEnd/>
            <a:tailEnd/>
          </a:ln>
        </p:spPr>
      </p:pic>
      <p:pic>
        <p:nvPicPr>
          <p:cNvPr id="3" name="Picture 2">
            <a:extLst>
              <a:ext uri="{FF2B5EF4-FFF2-40B4-BE49-F238E27FC236}">
                <a16:creationId xmlns:a16="http://schemas.microsoft.com/office/drawing/2014/main" id="{9F5BE8D0-0EFE-A30D-C748-8725F8D6607B}"/>
              </a:ext>
            </a:extLst>
          </p:cNvPr>
          <p:cNvPicPr>
            <a:picLocks noChangeAspect="1"/>
          </p:cNvPicPr>
          <p:nvPr/>
        </p:nvPicPr>
        <p:blipFill>
          <a:blip r:embed="rId3"/>
          <a:stretch>
            <a:fillRect/>
          </a:stretch>
        </p:blipFill>
        <p:spPr>
          <a:xfrm>
            <a:off x="1876021" y="3770896"/>
            <a:ext cx="2158850" cy="1100264"/>
          </a:xfrm>
          <a:prstGeom prst="rect">
            <a:avLst/>
          </a:prstGeom>
        </p:spPr>
      </p:pic>
      <p:pic>
        <p:nvPicPr>
          <p:cNvPr id="13314" name="Picture 2" descr="Earth Made Snow Cones – Serving All Natrual Flavors">
            <a:extLst>
              <a:ext uri="{FF2B5EF4-FFF2-40B4-BE49-F238E27FC236}">
                <a16:creationId xmlns:a16="http://schemas.microsoft.com/office/drawing/2014/main" id="{82941A8E-B631-FABD-C15E-ECE526F90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092" y="2504945"/>
            <a:ext cx="3225462" cy="24241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2 Assorted Doughnuts - 49th Parallel Café &amp; Lucky's Doughnuts - 4TH WEST">
            <a:extLst>
              <a:ext uri="{FF2B5EF4-FFF2-40B4-BE49-F238E27FC236}">
                <a16:creationId xmlns:a16="http://schemas.microsoft.com/office/drawing/2014/main" id="{DE14484A-5C1E-D3EA-13AA-74670E04C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0432" y="4481316"/>
            <a:ext cx="3200282" cy="213518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6B015AE-8856-64B2-CC3F-93CAAEB84BD7}"/>
              </a:ext>
            </a:extLst>
          </p:cNvPr>
          <p:cNvSpPr>
            <a:spLocks noGrp="1"/>
          </p:cNvSpPr>
          <p:nvPr>
            <p:ph type="title"/>
          </p:nvPr>
        </p:nvSpPr>
        <p:spPr>
          <a:xfrm>
            <a:off x="420188" y="130628"/>
            <a:ext cx="8229600" cy="1143000"/>
          </a:xfrm>
        </p:spPr>
        <p:txBody>
          <a:bodyPr>
            <a:normAutofit/>
          </a:bodyPr>
          <a:lstStyle/>
          <a:p>
            <a:pPr algn="l"/>
            <a:r>
              <a:rPr lang="en-US" sz="3200" dirty="0">
                <a:latin typeface="Arial" pitchFamily="34" charset="0"/>
                <a:cs typeface="Arial" pitchFamily="34" charset="0"/>
              </a:rPr>
              <a:t>13. Recognition, </a:t>
            </a:r>
            <a:r>
              <a:rPr lang="en-US" sz="3200" i="1" u="sng" dirty="0">
                <a:latin typeface="Arial" pitchFamily="34" charset="0"/>
                <a:cs typeface="Arial" pitchFamily="34" charset="0"/>
              </a:rPr>
              <a:t>continued</a:t>
            </a:r>
          </a:p>
        </p:txBody>
      </p:sp>
      <p:sp>
        <p:nvSpPr>
          <p:cNvPr id="4" name="Subtitle 2">
            <a:extLst>
              <a:ext uri="{FF2B5EF4-FFF2-40B4-BE49-F238E27FC236}">
                <a16:creationId xmlns:a16="http://schemas.microsoft.com/office/drawing/2014/main" id="{73F1CD4E-8856-B4F1-560A-AF6E69CFCFDC}"/>
              </a:ext>
            </a:extLst>
          </p:cNvPr>
          <p:cNvSpPr txBox="1">
            <a:spLocks/>
          </p:cNvSpPr>
          <p:nvPr/>
        </p:nvSpPr>
        <p:spPr>
          <a:xfrm>
            <a:off x="677091" y="1652570"/>
            <a:ext cx="5207726" cy="724870"/>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Post it Notes, Snow Cones and Donuts</a:t>
            </a:r>
          </a:p>
        </p:txBody>
      </p:sp>
      <p:grpSp>
        <p:nvGrpSpPr>
          <p:cNvPr id="5" name="Group 4">
            <a:extLst>
              <a:ext uri="{FF2B5EF4-FFF2-40B4-BE49-F238E27FC236}">
                <a16:creationId xmlns:a16="http://schemas.microsoft.com/office/drawing/2014/main" id="{B2DAE9CD-55A4-9E3F-4652-56BB1C653CA8}"/>
              </a:ext>
            </a:extLst>
          </p:cNvPr>
          <p:cNvGrpSpPr/>
          <p:nvPr/>
        </p:nvGrpSpPr>
        <p:grpSpPr>
          <a:xfrm>
            <a:off x="8013292" y="262616"/>
            <a:ext cx="3954562" cy="1775309"/>
            <a:chOff x="7952230" y="2279569"/>
            <a:chExt cx="3954562" cy="1280060"/>
          </a:xfrm>
        </p:grpSpPr>
        <p:sp>
          <p:nvSpPr>
            <p:cNvPr id="6" name="Shape 16">
              <a:extLst>
                <a:ext uri="{FF2B5EF4-FFF2-40B4-BE49-F238E27FC236}">
                  <a16:creationId xmlns:a16="http://schemas.microsoft.com/office/drawing/2014/main" id="{4360005A-D93F-A82A-46DB-CAA7F9768C65}"/>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What recognition habit could you build starting this week?</a:t>
              </a:r>
            </a:p>
          </p:txBody>
        </p:sp>
        <p:sp>
          <p:nvSpPr>
            <p:cNvPr id="11" name="Shape 17">
              <a:extLst>
                <a:ext uri="{FF2B5EF4-FFF2-40B4-BE49-F238E27FC236}">
                  <a16:creationId xmlns:a16="http://schemas.microsoft.com/office/drawing/2014/main" id="{FBA3EC2C-E13C-BD44-BB70-434CC3427C45}"/>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dissolve">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ECB57-93A6-8360-88E4-70208890DFC3}"/>
            </a:ext>
          </a:extLst>
        </p:cNvPr>
        <p:cNvGrpSpPr/>
        <p:nvPr/>
      </p:nvGrpSpPr>
      <p:grpSpPr>
        <a:xfrm>
          <a:off x="0" y="0"/>
          <a:ext cx="0" cy="0"/>
          <a:chOff x="0" y="0"/>
          <a:chExt cx="0" cy="0"/>
        </a:xfrm>
      </p:grpSpPr>
      <p:pic>
        <p:nvPicPr>
          <p:cNvPr id="10244" name="Picture 4" descr="Is the U.S. labor market for truck drivers broken? : Monthly Labor Review :  U.S. Bureau of Labor Statistics">
            <a:extLst>
              <a:ext uri="{FF2B5EF4-FFF2-40B4-BE49-F238E27FC236}">
                <a16:creationId xmlns:a16="http://schemas.microsoft.com/office/drawing/2014/main" id="{0F26D6B3-7725-8C23-B7A7-90D273819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9" y="3960499"/>
            <a:ext cx="3124200" cy="211943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ad Grades Images – Browse 31,339 Stock Photos, Vectors, and Video | Adobe  Stock">
            <a:extLst>
              <a:ext uri="{FF2B5EF4-FFF2-40B4-BE49-F238E27FC236}">
                <a16:creationId xmlns:a16="http://schemas.microsoft.com/office/drawing/2014/main" id="{74E358C9-29EB-79B7-5B96-14578FD85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72" y="2112239"/>
            <a:ext cx="2217965" cy="1774372"/>
          </a:xfrm>
          <a:prstGeom prst="rect">
            <a:avLst/>
          </a:prstGeom>
          <a:noFill/>
          <a:extLst>
            <a:ext uri="{909E8E84-426E-40DD-AFC4-6F175D3DCCD1}">
              <a14:hiddenFill xmlns:a14="http://schemas.microsoft.com/office/drawing/2010/main">
                <a:solidFill>
                  <a:srgbClr val="FFFFFF"/>
                </a:solidFill>
              </a14:hiddenFill>
            </a:ext>
          </a:extLst>
        </p:spPr>
      </p:pic>
      <p:sp>
        <p:nvSpPr>
          <p:cNvPr id="2" name="Shape 0">
            <a:extLst>
              <a:ext uri="{FF2B5EF4-FFF2-40B4-BE49-F238E27FC236}">
                <a16:creationId xmlns:a16="http://schemas.microsoft.com/office/drawing/2014/main" id="{49374FEA-F6FF-4ACE-3B4E-02E02A4E3606}"/>
              </a:ext>
            </a:extLst>
          </p:cNvPr>
          <p:cNvSpPr/>
          <p:nvPr/>
        </p:nvSpPr>
        <p:spPr>
          <a:xfrm>
            <a:off x="0" y="0"/>
            <a:ext cx="12192000" cy="1097280"/>
          </a:xfrm>
          <a:prstGeom prst="rect">
            <a:avLst/>
          </a:prstGeom>
          <a:solidFill>
            <a:srgbClr val="0D2B45"/>
          </a:solidFill>
          <a:ln w="12700">
            <a:solidFill>
              <a:srgbClr val="0D2B45"/>
            </a:solidFill>
            <a:prstDash val="solid"/>
          </a:ln>
        </p:spPr>
        <p:txBody>
          <a:bodyPr/>
          <a:lstStyle/>
          <a:p>
            <a:endParaRPr lang="en-US" sz="2400"/>
          </a:p>
        </p:txBody>
      </p:sp>
      <p:sp>
        <p:nvSpPr>
          <p:cNvPr id="3" name="Text 1">
            <a:extLst>
              <a:ext uri="{FF2B5EF4-FFF2-40B4-BE49-F238E27FC236}">
                <a16:creationId xmlns:a16="http://schemas.microsoft.com/office/drawing/2014/main" id="{917DCB69-D45C-528A-4B44-8337CA79CCA3}"/>
              </a:ext>
            </a:extLst>
          </p:cNvPr>
          <p:cNvSpPr/>
          <p:nvPr/>
        </p:nvSpPr>
        <p:spPr>
          <a:xfrm>
            <a:off x="487680" y="121920"/>
            <a:ext cx="10972800" cy="853440"/>
          </a:xfrm>
          <a:prstGeom prst="rect">
            <a:avLst/>
          </a:prstGeom>
          <a:noFill/>
          <a:ln/>
        </p:spPr>
        <p:txBody>
          <a:bodyPr wrap="square" lIns="0" tIns="0" rIns="0" bIns="0" rtlCol="0" anchor="ctr"/>
          <a:lstStyle/>
          <a:p>
            <a:r>
              <a:rPr lang="en-US" sz="3467" b="1" dirty="0">
                <a:solidFill>
                  <a:srgbClr val="FFFFFF"/>
                </a:solidFill>
                <a:latin typeface="Georgia" pitchFamily="34" charset="0"/>
                <a:ea typeface="Georgia" pitchFamily="34" charset="-122"/>
                <a:cs typeface="Georgia" pitchFamily="34" charset="-120"/>
              </a:rPr>
              <a:t>JJ’s Journey!</a:t>
            </a:r>
            <a:endParaRPr lang="en-US" sz="3467" dirty="0"/>
          </a:p>
        </p:txBody>
      </p:sp>
      <p:sp>
        <p:nvSpPr>
          <p:cNvPr id="4" name="Text 2">
            <a:extLst>
              <a:ext uri="{FF2B5EF4-FFF2-40B4-BE49-F238E27FC236}">
                <a16:creationId xmlns:a16="http://schemas.microsoft.com/office/drawing/2014/main" id="{B7691E48-D1E5-69CF-74C3-B0AAC347564A}"/>
              </a:ext>
            </a:extLst>
          </p:cNvPr>
          <p:cNvSpPr/>
          <p:nvPr/>
        </p:nvSpPr>
        <p:spPr>
          <a:xfrm>
            <a:off x="487680" y="1243584"/>
            <a:ext cx="11216640" cy="463296"/>
          </a:xfrm>
          <a:prstGeom prst="rect">
            <a:avLst/>
          </a:prstGeom>
          <a:noFill/>
          <a:ln/>
        </p:spPr>
        <p:txBody>
          <a:bodyPr wrap="square" lIns="0" tIns="0" rIns="0" bIns="0" rtlCol="0" anchor="ctr"/>
          <a:lstStyle/>
          <a:p>
            <a:r>
              <a:rPr lang="en-US" sz="2667" b="1" i="1" dirty="0">
                <a:solidFill>
                  <a:srgbClr val="0A7E8C"/>
                </a:solidFill>
                <a:latin typeface="Calibri" pitchFamily="34" charset="0"/>
                <a:cs typeface="Calibri" pitchFamily="34" charset="-120"/>
              </a:rPr>
              <a:t>The Journey…Life Experience</a:t>
            </a:r>
            <a:endParaRPr lang="en-US" sz="2667" b="1" dirty="0">
              <a:solidFill>
                <a:srgbClr val="00799E"/>
              </a:solidFill>
              <a:latin typeface="Amazon Ember"/>
            </a:endParaRPr>
          </a:p>
        </p:txBody>
      </p:sp>
      <p:sp>
        <p:nvSpPr>
          <p:cNvPr id="44" name="Shape 42">
            <a:extLst>
              <a:ext uri="{FF2B5EF4-FFF2-40B4-BE49-F238E27FC236}">
                <a16:creationId xmlns:a16="http://schemas.microsoft.com/office/drawing/2014/main" id="{F47D5E32-3F78-276F-66F0-583001A104F2}"/>
              </a:ext>
            </a:extLst>
          </p:cNvPr>
          <p:cNvSpPr/>
          <p:nvPr/>
        </p:nvSpPr>
        <p:spPr>
          <a:xfrm>
            <a:off x="487680" y="6466115"/>
            <a:ext cx="11216640" cy="390144"/>
          </a:xfrm>
          <a:prstGeom prst="rect">
            <a:avLst/>
          </a:prstGeom>
          <a:solidFill>
            <a:srgbClr val="5B4A8A">
              <a:alpha val="90000"/>
            </a:srgbClr>
          </a:solidFill>
          <a:ln w="12700">
            <a:solidFill>
              <a:srgbClr val="5B4A8A"/>
            </a:solidFill>
            <a:prstDash val="solid"/>
          </a:ln>
        </p:spPr>
        <p:txBody>
          <a:bodyPr/>
          <a:lstStyle/>
          <a:p>
            <a:endParaRPr lang="en-US" sz="2400"/>
          </a:p>
        </p:txBody>
      </p:sp>
      <p:sp>
        <p:nvSpPr>
          <p:cNvPr id="45" name="Text 43">
            <a:extLst>
              <a:ext uri="{FF2B5EF4-FFF2-40B4-BE49-F238E27FC236}">
                <a16:creationId xmlns:a16="http://schemas.microsoft.com/office/drawing/2014/main" id="{CE170978-0BE0-903B-F883-12344EEF6217}"/>
              </a:ext>
            </a:extLst>
          </p:cNvPr>
          <p:cNvSpPr/>
          <p:nvPr/>
        </p:nvSpPr>
        <p:spPr>
          <a:xfrm>
            <a:off x="609600" y="6523300"/>
            <a:ext cx="10972800" cy="341376"/>
          </a:xfrm>
          <a:prstGeom prst="rect">
            <a:avLst/>
          </a:prstGeom>
          <a:noFill/>
          <a:ln/>
        </p:spPr>
        <p:txBody>
          <a:bodyPr wrap="square" lIns="0" tIns="0" rIns="0" bIns="0" rtlCol="0" anchor="ctr"/>
          <a:lstStyle/>
          <a:p>
            <a:endParaRPr lang="en-US" sz="1333" dirty="0"/>
          </a:p>
        </p:txBody>
      </p:sp>
      <p:pic>
        <p:nvPicPr>
          <p:cNvPr id="10242" name="Picture 2" descr="4 Best Wire Feed Welders - Entry Level Welders Review">
            <a:extLst>
              <a:ext uri="{FF2B5EF4-FFF2-40B4-BE49-F238E27FC236}">
                <a16:creationId xmlns:a16="http://schemas.microsoft.com/office/drawing/2014/main" id="{3FFA6504-10D7-E59A-954E-584E544AD9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3983" y="1758648"/>
            <a:ext cx="1521895" cy="207675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a:extLst>
              <a:ext uri="{FF2B5EF4-FFF2-40B4-BE49-F238E27FC236}">
                <a16:creationId xmlns:a16="http://schemas.microsoft.com/office/drawing/2014/main" id="{399137E5-7D1C-2AF0-8B39-B2E1AC1580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6098" y="3986511"/>
            <a:ext cx="2727983" cy="181977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Primary Children's Hospital | a Salt Lake Volunteer Opportunities Community  Resources in University/Foothill">
            <a:extLst>
              <a:ext uri="{FF2B5EF4-FFF2-40B4-BE49-F238E27FC236}">
                <a16:creationId xmlns:a16="http://schemas.microsoft.com/office/drawing/2014/main" id="{BE8E7665-EB53-BD01-AEA4-C934DBEDD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6248" y="2061191"/>
            <a:ext cx="2072747" cy="126308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FA6FA70A-BFB1-D68B-A2A6-2F7E1112FB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9571" y="1149759"/>
            <a:ext cx="1682416" cy="1833511"/>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For-profit hospital">
            <a:extLst>
              <a:ext uri="{FF2B5EF4-FFF2-40B4-BE49-F238E27FC236}">
                <a16:creationId xmlns:a16="http://schemas.microsoft.com/office/drawing/2014/main" id="{4E75CFC6-FAF6-8416-CE4E-83E359979C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7419" y="4281131"/>
            <a:ext cx="2350348" cy="235034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Primary Children's Hospital | a Salt Lake Volunteer Opportunities Community  Resources in University/Foothill">
            <a:extLst>
              <a:ext uri="{FF2B5EF4-FFF2-40B4-BE49-F238E27FC236}">
                <a16:creationId xmlns:a16="http://schemas.microsoft.com/office/drawing/2014/main" id="{509F25A4-7238-3CF0-70BB-17F7257038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2162" y="3163973"/>
            <a:ext cx="2145225" cy="1307247"/>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16" descr="Intermountain Medical Center">
            <a:extLst>
              <a:ext uri="{FF2B5EF4-FFF2-40B4-BE49-F238E27FC236}">
                <a16:creationId xmlns:a16="http://schemas.microsoft.com/office/drawing/2014/main" id="{738A32B9-18A8-3962-0FCE-565321845AE8}"/>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8" name="AutoShape 18" descr="Intermountain Medical Center Facility Image">
            <a:extLst>
              <a:ext uri="{FF2B5EF4-FFF2-40B4-BE49-F238E27FC236}">
                <a16:creationId xmlns:a16="http://schemas.microsoft.com/office/drawing/2014/main" id="{1B3125B8-1120-E995-201A-3804CFD2AD25}"/>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0260" name="Picture 20">
            <a:extLst>
              <a:ext uri="{FF2B5EF4-FFF2-40B4-BE49-F238E27FC236}">
                <a16:creationId xmlns:a16="http://schemas.microsoft.com/office/drawing/2014/main" id="{DA4B3D6F-89B0-83F5-5DCF-BBC69EA969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3834" y="4256857"/>
            <a:ext cx="1920217" cy="1920217"/>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Intermountain Healthcare Saratoga Springs Clinic">
            <a:extLst>
              <a:ext uri="{FF2B5EF4-FFF2-40B4-BE49-F238E27FC236}">
                <a16:creationId xmlns:a16="http://schemas.microsoft.com/office/drawing/2014/main" id="{0AE4B1DF-9E44-F6FA-924C-21BEE51427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5572" y="2566874"/>
            <a:ext cx="2228952" cy="1484441"/>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26 Foot Moving Truck Rental – Penske Truck Rental">
            <a:extLst>
              <a:ext uri="{FF2B5EF4-FFF2-40B4-BE49-F238E27FC236}">
                <a16:creationId xmlns:a16="http://schemas.microsoft.com/office/drawing/2014/main" id="{0DF80C18-FBA0-AC59-9147-B2883699AE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7767" y="1117280"/>
            <a:ext cx="2764971" cy="1382485"/>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a:extLst>
              <a:ext uri="{FF2B5EF4-FFF2-40B4-BE49-F238E27FC236}">
                <a16:creationId xmlns:a16="http://schemas.microsoft.com/office/drawing/2014/main" id="{A86293D2-1E34-A90E-620F-A5C8D3E1AA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94319" y="2654642"/>
            <a:ext cx="1938255" cy="232590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369FC04B-ECD9-1182-F9F5-D1EA5766F3C3}"/>
              </a:ext>
            </a:extLst>
          </p:cNvPr>
          <p:cNvSpPr txBox="1"/>
          <p:nvPr/>
        </p:nvSpPr>
        <p:spPr>
          <a:xfrm>
            <a:off x="10716025" y="4896400"/>
            <a:ext cx="1295587" cy="830997"/>
          </a:xfrm>
          <a:prstGeom prst="rect">
            <a:avLst/>
          </a:prstGeom>
          <a:noFill/>
        </p:spPr>
        <p:txBody>
          <a:bodyPr wrap="square" rtlCol="0">
            <a:spAutoFit/>
          </a:bodyPr>
          <a:lstStyle/>
          <a:p>
            <a:r>
              <a:rPr lang="en-US" sz="2400" dirty="0"/>
              <a:t>30 Year Training</a:t>
            </a:r>
          </a:p>
        </p:txBody>
      </p:sp>
    </p:spTree>
    <p:extLst>
      <p:ext uri="{BB962C8B-B14F-4D97-AF65-F5344CB8AC3E}">
        <p14:creationId xmlns:p14="http://schemas.microsoft.com/office/powerpoint/2010/main" val="61433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dissolve">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248"/>
                                        </p:tgtEl>
                                        <p:attrNameLst>
                                          <p:attrName>style.visibility</p:attrName>
                                        </p:attrNameLst>
                                      </p:cBhvr>
                                      <p:to>
                                        <p:strVal val="visible"/>
                                      </p:to>
                                    </p:set>
                                    <p:animEffect transition="in" filter="dissolve">
                                      <p:cBhvr>
                                        <p:cTn id="17" dur="500"/>
                                        <p:tgtEl>
                                          <p:spTgt spid="1024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250"/>
                                        </p:tgtEl>
                                        <p:attrNameLst>
                                          <p:attrName>style.visibility</p:attrName>
                                        </p:attrNameLst>
                                      </p:cBhvr>
                                      <p:to>
                                        <p:strVal val="visible"/>
                                      </p:to>
                                    </p:set>
                                    <p:animEffect transition="in" filter="dissolve">
                                      <p:cBhvr>
                                        <p:cTn id="22" dur="500"/>
                                        <p:tgtEl>
                                          <p:spTgt spid="1025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252"/>
                                        </p:tgtEl>
                                        <p:attrNameLst>
                                          <p:attrName>style.visibility</p:attrName>
                                        </p:attrNameLst>
                                      </p:cBhvr>
                                      <p:to>
                                        <p:strVal val="visible"/>
                                      </p:to>
                                    </p:set>
                                    <p:animEffect transition="in" filter="dissolve">
                                      <p:cBhvr>
                                        <p:cTn id="27" dur="500"/>
                                        <p:tgtEl>
                                          <p:spTgt spid="1025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254"/>
                                        </p:tgtEl>
                                        <p:attrNameLst>
                                          <p:attrName>style.visibility</p:attrName>
                                        </p:attrNameLst>
                                      </p:cBhvr>
                                      <p:to>
                                        <p:strVal val="visible"/>
                                      </p:to>
                                    </p:set>
                                    <p:animEffect transition="in" filter="dissolve">
                                      <p:cBhvr>
                                        <p:cTn id="32" dur="500"/>
                                        <p:tgtEl>
                                          <p:spTgt spid="1025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dissolv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260"/>
                                        </p:tgtEl>
                                        <p:attrNameLst>
                                          <p:attrName>style.visibility</p:attrName>
                                        </p:attrNameLst>
                                      </p:cBhvr>
                                      <p:to>
                                        <p:strVal val="visible"/>
                                      </p:to>
                                    </p:set>
                                    <p:animEffect transition="in" filter="dissolve">
                                      <p:cBhvr>
                                        <p:cTn id="42" dur="500"/>
                                        <p:tgtEl>
                                          <p:spTgt spid="1026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262"/>
                                        </p:tgtEl>
                                        <p:attrNameLst>
                                          <p:attrName>style.visibility</p:attrName>
                                        </p:attrNameLst>
                                      </p:cBhvr>
                                      <p:to>
                                        <p:strVal val="visible"/>
                                      </p:to>
                                    </p:set>
                                    <p:animEffect transition="in" filter="dissolve">
                                      <p:cBhvr>
                                        <p:cTn id="47" dur="500"/>
                                        <p:tgtEl>
                                          <p:spTgt spid="1026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0264"/>
                                        </p:tgtEl>
                                        <p:attrNameLst>
                                          <p:attrName>style.visibility</p:attrName>
                                        </p:attrNameLst>
                                      </p:cBhvr>
                                      <p:to>
                                        <p:strVal val="visible"/>
                                      </p:to>
                                    </p:set>
                                    <p:animEffect transition="in" filter="dissolve">
                                      <p:cBhvr>
                                        <p:cTn id="52" dur="500"/>
                                        <p:tgtEl>
                                          <p:spTgt spid="1026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0266"/>
                                        </p:tgtEl>
                                        <p:attrNameLst>
                                          <p:attrName>style.visibility</p:attrName>
                                        </p:attrNameLst>
                                      </p:cBhvr>
                                      <p:to>
                                        <p:strVal val="visible"/>
                                      </p:to>
                                    </p:set>
                                    <p:animEffect transition="in" filter="dissolve">
                                      <p:cBhvr>
                                        <p:cTn id="57" dur="500"/>
                                        <p:tgtEl>
                                          <p:spTgt spid="1026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dissolve">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905000"/>
            <a:ext cx="256032" cy="3505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0" y="5181600"/>
            <a:ext cx="256032" cy="16764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81000" y="40332"/>
            <a:ext cx="8229600" cy="1143000"/>
          </a:xfrm>
        </p:spPr>
        <p:txBody>
          <a:bodyPr>
            <a:normAutofit/>
          </a:bodyPr>
          <a:lstStyle/>
          <a:p>
            <a:pPr algn="l"/>
            <a:r>
              <a:rPr lang="en-US" sz="3200" dirty="0">
                <a:latin typeface="Arial" pitchFamily="34" charset="0"/>
                <a:cs typeface="Arial" pitchFamily="34" charset="0"/>
              </a:rPr>
              <a:t>14. Balance is an imperative, not a luxury</a:t>
            </a:r>
          </a:p>
        </p:txBody>
      </p:sp>
      <p:sp>
        <p:nvSpPr>
          <p:cNvPr id="5" name="Subtitle 2"/>
          <p:cNvSpPr txBox="1">
            <a:spLocks/>
          </p:cNvSpPr>
          <p:nvPr/>
        </p:nvSpPr>
        <p:spPr>
          <a:xfrm>
            <a:off x="5529380" y="1746911"/>
            <a:ext cx="5689371" cy="1999866"/>
          </a:xfrm>
          <a:prstGeom prst="rect">
            <a:avLst/>
          </a:prstGeom>
        </p:spPr>
        <p:txBody>
          <a:bodyPr vert="horz" lIns="91440" tIns="45720" rIns="91440" bIns="45720" rtlCol="0">
            <a:noAutofit/>
          </a:bodyPr>
          <a:lstStyle/>
          <a:p>
            <a:pPr marL="800100" lvl="1" indent="-342900">
              <a:spcBef>
                <a:spcPct val="20000"/>
              </a:spcBef>
              <a:buFont typeface="Wingdings" pitchFamily="2" charset="2"/>
              <a:buChar char="§"/>
            </a:pPr>
            <a:r>
              <a:rPr lang="en-US" dirty="0">
                <a:latin typeface="Arial" pitchFamily="34" charset="0"/>
                <a:cs typeface="Arial" pitchFamily="34" charset="0"/>
              </a:rPr>
              <a:t>Sharpen the ax – take time to refresh yourself</a:t>
            </a:r>
          </a:p>
          <a:p>
            <a:pPr marL="800100" lvl="1" indent="-342900">
              <a:spcBef>
                <a:spcPct val="20000"/>
              </a:spcBef>
              <a:buFont typeface="Wingdings" pitchFamily="2" charset="2"/>
              <a:buChar char="§"/>
            </a:pPr>
            <a:r>
              <a:rPr lang="en-US" dirty="0">
                <a:latin typeface="Arial" pitchFamily="34" charset="0"/>
                <a:cs typeface="Arial" pitchFamily="34" charset="0"/>
              </a:rPr>
              <a:t>Work smart – be efficient and don’t waste time</a:t>
            </a:r>
          </a:p>
          <a:p>
            <a:pPr marL="800100" lvl="1" indent="-342900">
              <a:spcBef>
                <a:spcPct val="20000"/>
              </a:spcBef>
              <a:buFont typeface="Wingdings" pitchFamily="2" charset="2"/>
              <a:buChar char="§"/>
            </a:pPr>
            <a:r>
              <a:rPr lang="en-US" dirty="0">
                <a:latin typeface="Arial" pitchFamily="34" charset="0"/>
                <a:cs typeface="Arial" pitchFamily="34" charset="0"/>
              </a:rPr>
              <a:t>Be focused – place your effort where it matters most</a:t>
            </a:r>
          </a:p>
          <a:p>
            <a:pPr marL="800100" lvl="1" indent="-342900">
              <a:spcBef>
                <a:spcPct val="20000"/>
              </a:spcBef>
              <a:buFont typeface="Wingdings" pitchFamily="2" charset="2"/>
              <a:buChar char="§"/>
            </a:pPr>
            <a:r>
              <a:rPr lang="en-US" dirty="0">
                <a:latin typeface="Arial" pitchFamily="34" charset="0"/>
                <a:cs typeface="Arial" pitchFamily="34" charset="0"/>
              </a:rPr>
              <a:t>Prioritize – sift out the unimportant</a:t>
            </a:r>
          </a:p>
          <a:p>
            <a:pPr marL="800100" lvl="1" indent="-342900">
              <a:spcBef>
                <a:spcPct val="20000"/>
              </a:spcBef>
              <a:buFont typeface="Wingdings" pitchFamily="2" charset="2"/>
              <a:buChar char="§"/>
            </a:pPr>
            <a:r>
              <a:rPr lang="en-US" dirty="0">
                <a:latin typeface="Arial" pitchFamily="34" charset="0"/>
                <a:cs typeface="Arial" pitchFamily="34" charset="0"/>
              </a:rPr>
              <a:t>Recognize the humanity of yourself and others – people are not cogs</a:t>
            </a:r>
          </a:p>
        </p:txBody>
      </p:sp>
      <p:sp>
        <p:nvSpPr>
          <p:cNvPr id="6" name="Subtitle 2"/>
          <p:cNvSpPr txBox="1">
            <a:spLocks/>
          </p:cNvSpPr>
          <p:nvPr/>
        </p:nvSpPr>
        <p:spPr>
          <a:xfrm>
            <a:off x="2514600" y="1905000"/>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19" name="TextBox 18"/>
          <p:cNvSpPr txBox="1"/>
          <p:nvPr/>
        </p:nvSpPr>
        <p:spPr>
          <a:xfrm>
            <a:off x="3583579" y="6396335"/>
            <a:ext cx="4548975" cy="461665"/>
          </a:xfrm>
          <a:prstGeom prst="rect">
            <a:avLst/>
          </a:prstGeom>
          <a:noFill/>
        </p:spPr>
        <p:txBody>
          <a:bodyPr wrap="square" rtlCol="0">
            <a:spAutoFit/>
          </a:bodyPr>
          <a:lstStyle/>
          <a:p>
            <a:pPr algn="r"/>
            <a:r>
              <a:rPr lang="en-US" sz="1200" dirty="0"/>
              <a:t>Reference: Cameron, K. S. et. al., (2006).  </a:t>
            </a:r>
            <a:r>
              <a:rPr lang="en-US" sz="1200" i="1" dirty="0"/>
              <a:t>Competing Values Leadership: Creating Value in Organizations. </a:t>
            </a:r>
            <a:r>
              <a:rPr lang="en-US" sz="1200" dirty="0"/>
              <a:t>Edward Elgar Pub.</a:t>
            </a:r>
          </a:p>
        </p:txBody>
      </p:sp>
      <p:sp>
        <p:nvSpPr>
          <p:cNvPr id="8" name="TextBox 7">
            <a:extLst>
              <a:ext uri="{FF2B5EF4-FFF2-40B4-BE49-F238E27FC236}">
                <a16:creationId xmlns:a16="http://schemas.microsoft.com/office/drawing/2014/main" id="{5389EF76-7536-B244-F731-15FC1C8C076B}"/>
              </a:ext>
            </a:extLst>
          </p:cNvPr>
          <p:cNvSpPr txBox="1"/>
          <p:nvPr/>
        </p:nvSpPr>
        <p:spPr>
          <a:xfrm>
            <a:off x="692416" y="1546515"/>
            <a:ext cx="4710055" cy="1200329"/>
          </a:xfrm>
          <a:prstGeom prst="rect">
            <a:avLst/>
          </a:prstGeom>
          <a:noFill/>
        </p:spPr>
        <p:txBody>
          <a:bodyPr wrap="square">
            <a:spAutoFit/>
          </a:bodyPr>
          <a:lstStyle/>
          <a:p>
            <a:r>
              <a:rPr lang="en-US" dirty="0"/>
              <a:t>”Renewal is the principle – and the process – that empowers us to move on and upward spiral of growth and change, of continuous improvement.”</a:t>
            </a:r>
          </a:p>
        </p:txBody>
      </p:sp>
      <p:sp>
        <p:nvSpPr>
          <p:cNvPr id="9" name="Text 8">
            <a:extLst>
              <a:ext uri="{FF2B5EF4-FFF2-40B4-BE49-F238E27FC236}">
                <a16:creationId xmlns:a16="http://schemas.microsoft.com/office/drawing/2014/main" id="{81BB44BA-BB18-BD65-5625-810BE9E0AEE2}"/>
              </a:ext>
            </a:extLst>
          </p:cNvPr>
          <p:cNvSpPr/>
          <p:nvPr/>
        </p:nvSpPr>
        <p:spPr>
          <a:xfrm>
            <a:off x="1172026" y="5473065"/>
            <a:ext cx="1196199" cy="249806"/>
          </a:xfrm>
          <a:prstGeom prst="rect">
            <a:avLst/>
          </a:prstGeom>
          <a:noFill/>
          <a:ln/>
        </p:spPr>
        <p:txBody>
          <a:bodyPr wrap="square" lIns="0" tIns="0" rIns="0" bIns="0" rtlCol="0" anchor="ctr"/>
          <a:lstStyle/>
          <a:p>
            <a:pPr marL="0" indent="0" algn="r">
              <a:buNone/>
            </a:pPr>
            <a:r>
              <a:rPr lang="en-US" sz="1050" b="1" dirty="0">
                <a:solidFill>
                  <a:srgbClr val="0A7E8C"/>
                </a:solidFill>
                <a:latin typeface="Calibri" pitchFamily="34" charset="0"/>
                <a:ea typeface="Calibri" pitchFamily="34" charset="-122"/>
                <a:cs typeface="Calibri" pitchFamily="34" charset="-120"/>
              </a:rPr>
              <a:t>— Stephen R. Covey</a:t>
            </a:r>
            <a:endParaRPr lang="en-US" sz="1050" dirty="0"/>
          </a:p>
        </p:txBody>
      </p:sp>
      <p:pic>
        <p:nvPicPr>
          <p:cNvPr id="16386" name="Picture 2">
            <a:extLst>
              <a:ext uri="{FF2B5EF4-FFF2-40B4-BE49-F238E27FC236}">
                <a16:creationId xmlns:a16="http://schemas.microsoft.com/office/drawing/2014/main" id="{7A932141-FA58-1BC2-8672-6905F1D24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87" y="2875827"/>
            <a:ext cx="1949878" cy="2597238"/>
          </a:xfrm>
          <a:prstGeom prst="rect">
            <a:avLst/>
          </a:prstGeom>
          <a:noFill/>
          <a:extLst>
            <a:ext uri="{909E8E84-426E-40DD-AFC4-6F175D3DCCD1}">
              <a14:hiddenFill xmlns:a14="http://schemas.microsoft.com/office/drawing/2010/main">
                <a:solidFill>
                  <a:srgbClr val="FFFFFF"/>
                </a:solidFill>
              </a14:hiddenFill>
            </a:ext>
          </a:extLst>
        </p:spPr>
      </p:pic>
      <p:sp>
        <p:nvSpPr>
          <p:cNvPr id="3" name="Octagon 2">
            <a:extLst>
              <a:ext uri="{FF2B5EF4-FFF2-40B4-BE49-F238E27FC236}">
                <a16:creationId xmlns:a16="http://schemas.microsoft.com/office/drawing/2014/main" id="{0870B86D-E2B3-5760-BD52-B206C507EF5F}"/>
              </a:ext>
            </a:extLst>
          </p:cNvPr>
          <p:cNvSpPr/>
          <p:nvPr/>
        </p:nvSpPr>
        <p:spPr>
          <a:xfrm>
            <a:off x="7199688" y="4174446"/>
            <a:ext cx="2348754" cy="2149752"/>
          </a:xfrm>
          <a:prstGeom prst="octag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Modeling this is every bit as important as doing it for your own sanity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dissolv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3006-1110-91DF-4AAD-E9D3CEB7B92E}"/>
              </a:ext>
            </a:extLst>
          </p:cNvPr>
          <p:cNvSpPr>
            <a:spLocks noGrp="1"/>
          </p:cNvSpPr>
          <p:nvPr>
            <p:ph type="title"/>
          </p:nvPr>
        </p:nvSpPr>
        <p:spPr>
          <a:xfrm>
            <a:off x="463463" y="92465"/>
            <a:ext cx="11325061" cy="881141"/>
          </a:xfrm>
        </p:spPr>
        <p:txBody>
          <a:bodyPr>
            <a:normAutofit/>
          </a:bodyPr>
          <a:lstStyle/>
          <a:p>
            <a:r>
              <a:rPr lang="en-US" sz="3600" dirty="0">
                <a:latin typeface="Arial" pitchFamily="34" charset="0"/>
                <a:cs typeface="Arial" pitchFamily="34" charset="0"/>
              </a:rPr>
              <a:t>14. Balance is imperative, not a luxury, </a:t>
            </a:r>
            <a:r>
              <a:rPr lang="en-US" sz="3600" i="1" u="sng" dirty="0">
                <a:latin typeface="Arial" pitchFamily="34" charset="0"/>
                <a:cs typeface="Arial" pitchFamily="34" charset="0"/>
              </a:rPr>
              <a:t>continued</a:t>
            </a:r>
            <a:endParaRPr lang="en-US" sz="3600" i="1" u="sng" dirty="0"/>
          </a:p>
        </p:txBody>
      </p:sp>
      <p:pic>
        <p:nvPicPr>
          <p:cNvPr id="9218" name="Picture 2" descr="How to Help Yourself When You're Helping Others — Impactful Coaching &amp;  Consulting">
            <a:extLst>
              <a:ext uri="{FF2B5EF4-FFF2-40B4-BE49-F238E27FC236}">
                <a16:creationId xmlns:a16="http://schemas.microsoft.com/office/drawing/2014/main" id="{937B0033-B90E-C5F8-6AD4-5968FDEBEC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4518" y="2012672"/>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Teachers: Remember to Put on Your Oxygen Mask First">
            <a:extLst>
              <a:ext uri="{FF2B5EF4-FFF2-40B4-BE49-F238E27FC236}">
                <a16:creationId xmlns:a16="http://schemas.microsoft.com/office/drawing/2014/main" id="{694E4C78-5761-BBFB-336B-DA9AA9156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43" y="2012672"/>
            <a:ext cx="5661213" cy="3219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49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331D-5E4E-1EF3-6D21-5A7914EA0DD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2CCEE6C-FF0B-E0E0-3786-AA63C524C39F}"/>
              </a:ext>
            </a:extLst>
          </p:cNvPr>
          <p:cNvSpPr/>
          <p:nvPr/>
        </p:nvSpPr>
        <p:spPr>
          <a:xfrm>
            <a:off x="0" y="1905000"/>
            <a:ext cx="256032" cy="3505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DD372170-5494-C277-9529-1458A1D5F2BE}"/>
              </a:ext>
            </a:extLst>
          </p:cNvPr>
          <p:cNvSpPr/>
          <p:nvPr/>
        </p:nvSpPr>
        <p:spPr>
          <a:xfrm>
            <a:off x="0" y="5181600"/>
            <a:ext cx="256032" cy="16764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BD9EB43-7483-F2EF-3734-DF2A980836D1}"/>
              </a:ext>
            </a:extLst>
          </p:cNvPr>
          <p:cNvSpPr>
            <a:spLocks noGrp="1"/>
          </p:cNvSpPr>
          <p:nvPr>
            <p:ph type="title"/>
          </p:nvPr>
        </p:nvSpPr>
        <p:spPr>
          <a:xfrm>
            <a:off x="381000" y="40332"/>
            <a:ext cx="5961017" cy="1143000"/>
          </a:xfrm>
        </p:spPr>
        <p:txBody>
          <a:bodyPr>
            <a:normAutofit/>
          </a:bodyPr>
          <a:lstStyle/>
          <a:p>
            <a:pPr algn="l"/>
            <a:r>
              <a:rPr lang="en-US" sz="3200" dirty="0">
                <a:latin typeface="Arial" pitchFamily="34" charset="0"/>
                <a:cs typeface="Arial" pitchFamily="34" charset="0"/>
              </a:rPr>
              <a:t>14. Balance is an imperative, not a luxury, </a:t>
            </a:r>
            <a:r>
              <a:rPr lang="en-US" sz="3200" i="1" u="sng" dirty="0">
                <a:latin typeface="Arial" pitchFamily="34" charset="0"/>
                <a:cs typeface="Arial" pitchFamily="34" charset="0"/>
              </a:rPr>
              <a:t>continued</a:t>
            </a:r>
          </a:p>
        </p:txBody>
      </p:sp>
      <p:sp>
        <p:nvSpPr>
          <p:cNvPr id="6" name="Subtitle 2">
            <a:extLst>
              <a:ext uri="{FF2B5EF4-FFF2-40B4-BE49-F238E27FC236}">
                <a16:creationId xmlns:a16="http://schemas.microsoft.com/office/drawing/2014/main" id="{EDD5FA6C-A5A2-4614-37EF-C6D05EFEF613}"/>
              </a:ext>
            </a:extLst>
          </p:cNvPr>
          <p:cNvSpPr txBox="1">
            <a:spLocks/>
          </p:cNvSpPr>
          <p:nvPr/>
        </p:nvSpPr>
        <p:spPr>
          <a:xfrm>
            <a:off x="2514600" y="1905000"/>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3" name="Subtitle 2">
            <a:extLst>
              <a:ext uri="{FF2B5EF4-FFF2-40B4-BE49-F238E27FC236}">
                <a16:creationId xmlns:a16="http://schemas.microsoft.com/office/drawing/2014/main" id="{526B616B-F734-E1BD-5D1B-2917BD8F5FD4}"/>
              </a:ext>
            </a:extLst>
          </p:cNvPr>
          <p:cNvSpPr txBox="1">
            <a:spLocks/>
          </p:cNvSpPr>
          <p:nvPr/>
        </p:nvSpPr>
        <p:spPr>
          <a:xfrm>
            <a:off x="677090" y="1652570"/>
            <a:ext cx="4901407" cy="457081"/>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1. Post Meeting Slump and Appearances</a:t>
            </a:r>
          </a:p>
        </p:txBody>
      </p:sp>
      <p:pic>
        <p:nvPicPr>
          <p:cNvPr id="5122" name="Picture 2" descr="180+ Walking Head Down Stock Illustrations, Royalty-Free Vector Graphics &amp;  Clip Art - iStock | Man walking head down">
            <a:extLst>
              <a:ext uri="{FF2B5EF4-FFF2-40B4-BE49-F238E27FC236}">
                <a16:creationId xmlns:a16="http://schemas.microsoft.com/office/drawing/2014/main" id="{0BC13645-36DA-82A0-B0E7-3E4CB3A83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889" y="2253344"/>
            <a:ext cx="3089366" cy="30893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4 Cubicle Peaking Stock Videos, Footage, &amp; 4K Video Clips - Getty Images">
            <a:extLst>
              <a:ext uri="{FF2B5EF4-FFF2-40B4-BE49-F238E27FC236}">
                <a16:creationId xmlns:a16="http://schemas.microsoft.com/office/drawing/2014/main" id="{B79E4AD6-2400-EE5A-CF4A-3A1767996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445" y="4735286"/>
            <a:ext cx="3378926" cy="1900646"/>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id="{816DBD49-FE72-6F34-48D9-F5068D161278}"/>
              </a:ext>
            </a:extLst>
          </p:cNvPr>
          <p:cNvSpPr txBox="1">
            <a:spLocks/>
          </p:cNvSpPr>
          <p:nvPr/>
        </p:nvSpPr>
        <p:spPr>
          <a:xfrm>
            <a:off x="7060474" y="2405861"/>
            <a:ext cx="4521926" cy="457081"/>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2. Team Holding Back on Bad News</a:t>
            </a:r>
          </a:p>
        </p:txBody>
      </p:sp>
      <p:pic>
        <p:nvPicPr>
          <p:cNvPr id="5126" name="Picture 6" descr="Recognising silent cues when employees are ready to leave.">
            <a:extLst>
              <a:ext uri="{FF2B5EF4-FFF2-40B4-BE49-F238E27FC236}">
                <a16:creationId xmlns:a16="http://schemas.microsoft.com/office/drawing/2014/main" id="{FF6ED0AE-6A56-C4AD-5E37-E3063C22A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459" y="3353526"/>
            <a:ext cx="4356100" cy="2946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272402E-40F2-669C-9CE6-2B06A8733F5B}"/>
              </a:ext>
            </a:extLst>
          </p:cNvPr>
          <p:cNvGrpSpPr/>
          <p:nvPr/>
        </p:nvGrpSpPr>
        <p:grpSpPr>
          <a:xfrm>
            <a:off x="8013292" y="262616"/>
            <a:ext cx="3954562" cy="1775309"/>
            <a:chOff x="7952230" y="2279569"/>
            <a:chExt cx="3954562" cy="1280060"/>
          </a:xfrm>
        </p:grpSpPr>
        <p:sp>
          <p:nvSpPr>
            <p:cNvPr id="5" name="Shape 16">
              <a:extLst>
                <a:ext uri="{FF2B5EF4-FFF2-40B4-BE49-F238E27FC236}">
                  <a16:creationId xmlns:a16="http://schemas.microsoft.com/office/drawing/2014/main" id="{8E55B86A-F26C-FD0C-3150-10547CFBA66A}"/>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How are you modeling balance — honestly?</a:t>
              </a:r>
            </a:p>
          </p:txBody>
        </p:sp>
        <p:sp>
          <p:nvSpPr>
            <p:cNvPr id="7" name="Shape 17">
              <a:extLst>
                <a:ext uri="{FF2B5EF4-FFF2-40B4-BE49-F238E27FC236}">
                  <a16:creationId xmlns:a16="http://schemas.microsoft.com/office/drawing/2014/main" id="{D1D27832-B70E-A7B3-9D61-132DC439BBE0}"/>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Tree>
    <p:extLst>
      <p:ext uri="{BB962C8B-B14F-4D97-AF65-F5344CB8AC3E}">
        <p14:creationId xmlns:p14="http://schemas.microsoft.com/office/powerpoint/2010/main" val="33195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dissolve">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2C7A5-08A2-FB96-53C6-3ECB1E12A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7CD31-774D-B3ED-11FF-331603515441}"/>
              </a:ext>
            </a:extLst>
          </p:cNvPr>
          <p:cNvSpPr>
            <a:spLocks noGrp="1"/>
          </p:cNvSpPr>
          <p:nvPr>
            <p:ph type="ctrTitle"/>
          </p:nvPr>
        </p:nvSpPr>
        <p:spPr>
          <a:xfrm>
            <a:off x="342900" y="96812"/>
            <a:ext cx="7772400" cy="623958"/>
          </a:xfrm>
        </p:spPr>
        <p:txBody>
          <a:bodyPr>
            <a:normAutofit/>
          </a:bodyPr>
          <a:lstStyle/>
          <a:p>
            <a:pPr algn="l"/>
            <a:r>
              <a:rPr lang="en-US" sz="3200" dirty="0">
                <a:latin typeface="Arial" pitchFamily="34" charset="0"/>
                <a:cs typeface="Arial" pitchFamily="34" charset="0"/>
              </a:rPr>
              <a:t>15. Clarity first – then accountability</a:t>
            </a:r>
          </a:p>
        </p:txBody>
      </p:sp>
      <p:sp>
        <p:nvSpPr>
          <p:cNvPr id="12" name="TextBox 11">
            <a:extLst>
              <a:ext uri="{FF2B5EF4-FFF2-40B4-BE49-F238E27FC236}">
                <a16:creationId xmlns:a16="http://schemas.microsoft.com/office/drawing/2014/main" id="{3DA160E8-4C40-A174-A027-88AB40FD20F5}"/>
              </a:ext>
            </a:extLst>
          </p:cNvPr>
          <p:cNvSpPr txBox="1"/>
          <p:nvPr/>
        </p:nvSpPr>
        <p:spPr>
          <a:xfrm>
            <a:off x="2819400" y="6428602"/>
            <a:ext cx="7620000" cy="276999"/>
          </a:xfrm>
          <a:prstGeom prst="rect">
            <a:avLst/>
          </a:prstGeom>
          <a:noFill/>
        </p:spPr>
        <p:txBody>
          <a:bodyPr wrap="square" rtlCol="0">
            <a:spAutoFit/>
          </a:bodyPr>
          <a:lstStyle/>
          <a:p>
            <a:pPr algn="r"/>
            <a:r>
              <a:rPr lang="en-US" sz="1200" dirty="0">
                <a:solidFill>
                  <a:schemeClr val="bg1"/>
                </a:solidFill>
              </a:rPr>
              <a:t>Reference: The works of Ed Locke</a:t>
            </a:r>
          </a:p>
        </p:txBody>
      </p:sp>
      <p:sp>
        <p:nvSpPr>
          <p:cNvPr id="13" name="Subtitle 2">
            <a:extLst>
              <a:ext uri="{FF2B5EF4-FFF2-40B4-BE49-F238E27FC236}">
                <a16:creationId xmlns:a16="http://schemas.microsoft.com/office/drawing/2014/main" id="{1CFE311E-3839-E753-00AA-108C28F42F29}"/>
              </a:ext>
            </a:extLst>
          </p:cNvPr>
          <p:cNvSpPr txBox="1">
            <a:spLocks/>
          </p:cNvSpPr>
          <p:nvPr/>
        </p:nvSpPr>
        <p:spPr>
          <a:xfrm>
            <a:off x="4910676" y="2011892"/>
            <a:ext cx="6813238" cy="2638163"/>
          </a:xfrm>
          <a:prstGeom prst="rect">
            <a:avLst/>
          </a:prstGeom>
        </p:spPr>
        <p:txBody>
          <a:bodyPr vert="horz" lIns="91440" tIns="45720" rIns="91440" bIns="45720" rtlCol="0">
            <a:noAutofit/>
          </a:bodyPr>
          <a:lstStyle/>
          <a:p>
            <a:pPr marL="800100" lvl="1" indent="-342900">
              <a:spcBef>
                <a:spcPct val="20000"/>
              </a:spcBef>
              <a:buFont typeface="Wingdings" pitchFamily="2" charset="2"/>
              <a:buChar char="§"/>
            </a:pPr>
            <a:r>
              <a:rPr lang="en-US" sz="2400" dirty="0">
                <a:latin typeface="Arial" pitchFamily="34" charset="0"/>
                <a:cs typeface="Arial" pitchFamily="34" charset="0"/>
              </a:rPr>
              <a:t>Be clear in your expectations</a:t>
            </a:r>
          </a:p>
          <a:p>
            <a:pPr marL="800100" lvl="1" indent="-342900">
              <a:spcBef>
                <a:spcPct val="20000"/>
              </a:spcBef>
              <a:buFont typeface="Wingdings" pitchFamily="2" charset="2"/>
              <a:buChar char="§"/>
            </a:pPr>
            <a:r>
              <a:rPr lang="en-US" sz="2400" dirty="0">
                <a:latin typeface="Arial" pitchFamily="34" charset="0"/>
                <a:cs typeface="Arial" pitchFamily="34" charset="0"/>
              </a:rPr>
              <a:t>Align rewards and penalties accordingly</a:t>
            </a:r>
          </a:p>
          <a:p>
            <a:pPr marL="800100" lvl="1" indent="-342900">
              <a:spcBef>
                <a:spcPct val="20000"/>
              </a:spcBef>
              <a:buFont typeface="Wingdings" pitchFamily="2" charset="2"/>
              <a:buChar char="§"/>
            </a:pPr>
            <a:r>
              <a:rPr lang="en-US" sz="2400" dirty="0">
                <a:latin typeface="Arial" pitchFamily="34" charset="0"/>
                <a:cs typeface="Arial" pitchFamily="34" charset="0"/>
              </a:rPr>
              <a:t>Then hold people accountable with consistency</a:t>
            </a:r>
          </a:p>
          <a:p>
            <a:pPr marL="800100" lvl="1" indent="-342900">
              <a:spcBef>
                <a:spcPct val="20000"/>
              </a:spcBef>
              <a:buFont typeface="Wingdings" pitchFamily="2" charset="2"/>
              <a:buChar char="§"/>
            </a:pPr>
            <a:r>
              <a:rPr lang="en-US" sz="2400" dirty="0">
                <a:latin typeface="Arial" pitchFamily="34" charset="0"/>
                <a:cs typeface="Arial" pitchFamily="34" charset="0"/>
              </a:rPr>
              <a:t>Don’t do it for them after you provide clarity</a:t>
            </a:r>
          </a:p>
        </p:txBody>
      </p:sp>
      <p:sp>
        <p:nvSpPr>
          <p:cNvPr id="6" name="TextBox 5">
            <a:extLst>
              <a:ext uri="{FF2B5EF4-FFF2-40B4-BE49-F238E27FC236}">
                <a16:creationId xmlns:a16="http://schemas.microsoft.com/office/drawing/2014/main" id="{35AAE99D-6A28-C705-5DE3-CEF26AC01D0B}"/>
              </a:ext>
            </a:extLst>
          </p:cNvPr>
          <p:cNvSpPr txBox="1"/>
          <p:nvPr/>
        </p:nvSpPr>
        <p:spPr>
          <a:xfrm>
            <a:off x="991897" y="1365561"/>
            <a:ext cx="2231996" cy="646331"/>
          </a:xfrm>
          <a:prstGeom prst="rect">
            <a:avLst/>
          </a:prstGeom>
          <a:noFill/>
        </p:spPr>
        <p:txBody>
          <a:bodyPr wrap="square">
            <a:spAutoFit/>
          </a:bodyPr>
          <a:lstStyle/>
          <a:p>
            <a:r>
              <a:rPr lang="en-US" i="1" dirty="0">
                <a:solidFill>
                  <a:srgbClr val="1A2940"/>
                </a:solidFill>
                <a:latin typeface="Georgia" pitchFamily="34" charset="0"/>
                <a:ea typeface="Georgia" pitchFamily="34" charset="-122"/>
                <a:cs typeface="Georgia" pitchFamily="34" charset="-120"/>
              </a:rPr>
              <a:t>"Clear is kind. Unclear is unkind."</a:t>
            </a:r>
            <a:endParaRPr lang="en-US" dirty="0"/>
          </a:p>
        </p:txBody>
      </p:sp>
      <p:pic>
        <p:nvPicPr>
          <p:cNvPr id="15362" name="Picture 2" descr="Brené Brown">
            <a:extLst>
              <a:ext uri="{FF2B5EF4-FFF2-40B4-BE49-F238E27FC236}">
                <a16:creationId xmlns:a16="http://schemas.microsoft.com/office/drawing/2014/main" id="{D23627D7-918A-3D27-8A0B-FC68CEB23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03" y="2148492"/>
            <a:ext cx="2746709" cy="2197367"/>
          </a:xfrm>
          <a:prstGeom prst="rect">
            <a:avLst/>
          </a:prstGeom>
          <a:noFill/>
          <a:extLst>
            <a:ext uri="{909E8E84-426E-40DD-AFC4-6F175D3DCCD1}">
              <a14:hiddenFill xmlns:a14="http://schemas.microsoft.com/office/drawing/2010/main">
                <a:solidFill>
                  <a:srgbClr val="FFFFFF"/>
                </a:solidFill>
              </a14:hiddenFill>
            </a:ext>
          </a:extLst>
        </p:spPr>
      </p:pic>
      <p:sp>
        <p:nvSpPr>
          <p:cNvPr id="7" name="Text 8">
            <a:extLst>
              <a:ext uri="{FF2B5EF4-FFF2-40B4-BE49-F238E27FC236}">
                <a16:creationId xmlns:a16="http://schemas.microsoft.com/office/drawing/2014/main" id="{1BEBEF7C-BC48-EFBF-A0D5-1461FBA96319}"/>
              </a:ext>
            </a:extLst>
          </p:cNvPr>
          <p:cNvSpPr/>
          <p:nvPr/>
        </p:nvSpPr>
        <p:spPr>
          <a:xfrm>
            <a:off x="896091" y="4481034"/>
            <a:ext cx="2139718" cy="201168"/>
          </a:xfrm>
          <a:prstGeom prst="rect">
            <a:avLst/>
          </a:prstGeom>
          <a:noFill/>
          <a:ln/>
        </p:spPr>
        <p:txBody>
          <a:bodyPr wrap="square" lIns="0" tIns="0" rIns="0" bIns="0" rtlCol="0" anchor="ctr"/>
          <a:lstStyle/>
          <a:p>
            <a:pPr marL="0" indent="0">
              <a:buNone/>
            </a:pPr>
            <a:r>
              <a:rPr lang="en-US" sz="1050" b="1" dirty="0">
                <a:solidFill>
                  <a:srgbClr val="0A7E8C"/>
                </a:solidFill>
                <a:latin typeface="Calibri" pitchFamily="34" charset="0"/>
                <a:ea typeface="Calibri" pitchFamily="34" charset="-122"/>
                <a:cs typeface="Calibri" pitchFamily="34" charset="-120"/>
              </a:rPr>
              <a:t>— Brené Brown, Professor, leader, researcher, podcaster</a:t>
            </a:r>
            <a:endParaRPr lang="en-US" sz="1050" dirty="0"/>
          </a:p>
        </p:txBody>
      </p:sp>
      <p:pic>
        <p:nvPicPr>
          <p:cNvPr id="4" name="Picture 7" descr="JHDadnBoys">
            <a:extLst>
              <a:ext uri="{FF2B5EF4-FFF2-40B4-BE49-F238E27FC236}">
                <a16:creationId xmlns:a16="http://schemas.microsoft.com/office/drawing/2014/main" id="{17182764-C347-AC0E-A489-6496BDEE1C75}"/>
              </a:ext>
            </a:extLst>
          </p:cNvPr>
          <p:cNvPicPr>
            <a:picLocks noChangeAspect="1" noChangeArrowheads="1"/>
          </p:cNvPicPr>
          <p:nvPr/>
        </p:nvPicPr>
        <p:blipFill>
          <a:blip r:embed="rId3" cstate="print">
            <a:grayscl/>
          </a:blip>
          <a:stretch>
            <a:fillRect/>
          </a:stretch>
        </p:blipFill>
        <p:spPr bwMode="auto">
          <a:xfrm>
            <a:off x="3675868" y="4629358"/>
            <a:ext cx="1405516" cy="1561684"/>
          </a:xfrm>
          <a:prstGeom prst="rect">
            <a:avLst/>
          </a:prstGeom>
          <a:noFill/>
          <a:ln w="19050">
            <a:solidFill>
              <a:schemeClr val="bg1"/>
            </a:solidFill>
            <a:miter lim="800000"/>
            <a:headEnd/>
            <a:tailEnd/>
          </a:ln>
        </p:spPr>
      </p:pic>
    </p:spTree>
    <p:extLst>
      <p:ext uri="{BB962C8B-B14F-4D97-AF65-F5344CB8AC3E}">
        <p14:creationId xmlns:p14="http://schemas.microsoft.com/office/powerpoint/2010/main" val="217082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432" y="377663"/>
            <a:ext cx="7638506" cy="623958"/>
          </a:xfrm>
        </p:spPr>
        <p:txBody>
          <a:bodyPr>
            <a:normAutofit fontScale="90000"/>
          </a:bodyPr>
          <a:lstStyle/>
          <a:p>
            <a:pPr algn="l"/>
            <a:r>
              <a:rPr lang="en-US" sz="3200" dirty="0">
                <a:latin typeface="Arial" pitchFamily="34" charset="0"/>
                <a:cs typeface="Arial" pitchFamily="34" charset="0"/>
              </a:rPr>
              <a:t>15. Clarity first – then accountability, </a:t>
            </a:r>
            <a:r>
              <a:rPr lang="en-US" sz="3200" i="1" u="sng" dirty="0">
                <a:latin typeface="Arial" pitchFamily="34" charset="0"/>
                <a:cs typeface="Arial" pitchFamily="34" charset="0"/>
              </a:rPr>
              <a:t>continued</a:t>
            </a:r>
          </a:p>
        </p:txBody>
      </p:sp>
      <p:sp>
        <p:nvSpPr>
          <p:cNvPr id="12" name="TextBox 11"/>
          <p:cNvSpPr txBox="1"/>
          <p:nvPr/>
        </p:nvSpPr>
        <p:spPr>
          <a:xfrm>
            <a:off x="2819400" y="6428602"/>
            <a:ext cx="7620000" cy="276999"/>
          </a:xfrm>
          <a:prstGeom prst="rect">
            <a:avLst/>
          </a:prstGeom>
          <a:noFill/>
        </p:spPr>
        <p:txBody>
          <a:bodyPr wrap="square" rtlCol="0">
            <a:spAutoFit/>
          </a:bodyPr>
          <a:lstStyle/>
          <a:p>
            <a:pPr algn="r"/>
            <a:r>
              <a:rPr lang="en-US" sz="1200" dirty="0">
                <a:solidFill>
                  <a:schemeClr val="bg1"/>
                </a:solidFill>
              </a:rPr>
              <a:t>Reference: The works of Ed Locke</a:t>
            </a:r>
          </a:p>
        </p:txBody>
      </p:sp>
      <p:sp>
        <p:nvSpPr>
          <p:cNvPr id="3" name="Subtitle 2">
            <a:extLst>
              <a:ext uri="{FF2B5EF4-FFF2-40B4-BE49-F238E27FC236}">
                <a16:creationId xmlns:a16="http://schemas.microsoft.com/office/drawing/2014/main" id="{797ED2C7-1D2D-0967-03E2-0F9D3B791E0C}"/>
              </a:ext>
            </a:extLst>
          </p:cNvPr>
          <p:cNvSpPr txBox="1">
            <a:spLocks/>
          </p:cNvSpPr>
          <p:nvPr/>
        </p:nvSpPr>
        <p:spPr>
          <a:xfrm>
            <a:off x="677091" y="1652570"/>
            <a:ext cx="4012475" cy="463613"/>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CFO That Can Never Be Satisfied</a:t>
            </a:r>
          </a:p>
        </p:txBody>
      </p:sp>
      <p:grpSp>
        <p:nvGrpSpPr>
          <p:cNvPr id="5" name="Group 4">
            <a:extLst>
              <a:ext uri="{FF2B5EF4-FFF2-40B4-BE49-F238E27FC236}">
                <a16:creationId xmlns:a16="http://schemas.microsoft.com/office/drawing/2014/main" id="{AA90201B-470B-9A26-7B8C-C0B175ABC5C4}"/>
              </a:ext>
            </a:extLst>
          </p:cNvPr>
          <p:cNvGrpSpPr/>
          <p:nvPr/>
        </p:nvGrpSpPr>
        <p:grpSpPr>
          <a:xfrm>
            <a:off x="8013292" y="262616"/>
            <a:ext cx="3954562" cy="1775309"/>
            <a:chOff x="7952230" y="2279569"/>
            <a:chExt cx="3954562" cy="1280060"/>
          </a:xfrm>
        </p:grpSpPr>
        <p:sp>
          <p:nvSpPr>
            <p:cNvPr id="9" name="Shape 16">
              <a:extLst>
                <a:ext uri="{FF2B5EF4-FFF2-40B4-BE49-F238E27FC236}">
                  <a16:creationId xmlns:a16="http://schemas.microsoft.com/office/drawing/2014/main" id="{FC462FD0-E6F8-F0C3-4356-0286DFB5F3E4}"/>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Where do you skip clarity in a rush to accountability?</a:t>
              </a:r>
            </a:p>
          </p:txBody>
        </p:sp>
        <p:sp>
          <p:nvSpPr>
            <p:cNvPr id="14" name="Shape 17">
              <a:extLst>
                <a:ext uri="{FF2B5EF4-FFF2-40B4-BE49-F238E27FC236}">
                  <a16:creationId xmlns:a16="http://schemas.microsoft.com/office/drawing/2014/main" id="{9BCA3C10-15BE-EEC7-D017-CE8EB7D8807D}"/>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15" name="Picture 2" descr="Deciphering Goals | Scrum.org">
            <a:extLst>
              <a:ext uri="{FF2B5EF4-FFF2-40B4-BE49-F238E27FC236}">
                <a16:creationId xmlns:a16="http://schemas.microsoft.com/office/drawing/2014/main" id="{9F8991D8-9530-ED4B-EAA8-D07D8E3B5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 y="2327183"/>
            <a:ext cx="3850859" cy="27758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What is Time?. The various meanings and… | by calhoun137 | Medium">
            <a:extLst>
              <a:ext uri="{FF2B5EF4-FFF2-40B4-BE49-F238E27FC236}">
                <a16:creationId xmlns:a16="http://schemas.microsoft.com/office/drawing/2014/main" id="{2C03B5B7-920E-CA0C-2A3C-2C53CE820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358" y="3879787"/>
            <a:ext cx="3274105" cy="19541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D57D209-3A92-A7BD-8DE4-5861D51AFD88}"/>
              </a:ext>
            </a:extLst>
          </p:cNvPr>
          <p:cNvPicPr>
            <a:picLocks noChangeAspect="1"/>
          </p:cNvPicPr>
          <p:nvPr/>
        </p:nvPicPr>
        <p:blipFill>
          <a:blip r:embed="rId4"/>
          <a:stretch>
            <a:fillRect/>
          </a:stretch>
        </p:blipFill>
        <p:spPr>
          <a:xfrm>
            <a:off x="8558284" y="2618278"/>
            <a:ext cx="3213527" cy="2620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613"/>
            <a:ext cx="6101482" cy="1143000"/>
          </a:xfrm>
        </p:spPr>
        <p:txBody>
          <a:bodyPr>
            <a:normAutofit/>
          </a:bodyPr>
          <a:lstStyle/>
          <a:p>
            <a:pPr algn="l"/>
            <a:r>
              <a:rPr lang="en-US" sz="3200" dirty="0">
                <a:latin typeface="Arial" pitchFamily="34" charset="0"/>
                <a:cs typeface="Arial" pitchFamily="34" charset="0"/>
              </a:rPr>
              <a:t>16. Focus on things you can control, but don’t duck</a:t>
            </a:r>
          </a:p>
        </p:txBody>
      </p:sp>
      <p:sp>
        <p:nvSpPr>
          <p:cNvPr id="5" name="Subtitle 2"/>
          <p:cNvSpPr txBox="1">
            <a:spLocks/>
          </p:cNvSpPr>
          <p:nvPr/>
        </p:nvSpPr>
        <p:spPr>
          <a:xfrm>
            <a:off x="4109955" y="2836363"/>
            <a:ext cx="7512756" cy="2015731"/>
          </a:xfrm>
          <a:prstGeom prst="rect">
            <a:avLst/>
          </a:prstGeom>
        </p:spPr>
        <p:txBody>
          <a:bodyPr vert="horz" lIns="91440" tIns="45720" rIns="91440" bIns="45720" rtlCol="0">
            <a:noAutofit/>
          </a:bodyPr>
          <a:lstStyle/>
          <a:p>
            <a:pPr marL="465138" lvl="1" indent="-349250">
              <a:spcBef>
                <a:spcPct val="20000"/>
              </a:spcBef>
              <a:buFont typeface="Wingdings" pitchFamily="2" charset="2"/>
              <a:buChar char="§"/>
            </a:pPr>
            <a:r>
              <a:rPr lang="en-US" sz="2300" dirty="0">
                <a:latin typeface="Arial" pitchFamily="34" charset="0"/>
                <a:cs typeface="Arial" pitchFamily="34" charset="0"/>
              </a:rPr>
              <a:t>Can’t be a victim and be a leader</a:t>
            </a:r>
          </a:p>
          <a:p>
            <a:pPr marL="465138" lvl="1" indent="-349250">
              <a:spcBef>
                <a:spcPct val="20000"/>
              </a:spcBef>
              <a:buFont typeface="Wingdings" pitchFamily="2" charset="2"/>
              <a:buChar char="§"/>
            </a:pPr>
            <a:r>
              <a:rPr lang="en-US" sz="2300" dirty="0">
                <a:latin typeface="Arial" pitchFamily="34" charset="0"/>
                <a:cs typeface="Arial" pitchFamily="34" charset="0"/>
              </a:rPr>
              <a:t>Ducking diminishes leadership stature</a:t>
            </a:r>
          </a:p>
          <a:p>
            <a:pPr marL="465138" lvl="1" indent="-349250">
              <a:spcBef>
                <a:spcPct val="20000"/>
              </a:spcBef>
              <a:buFont typeface="Wingdings" pitchFamily="2" charset="2"/>
              <a:buChar char="§"/>
            </a:pPr>
            <a:r>
              <a:rPr lang="en-US" sz="2300" dirty="0">
                <a:latin typeface="Arial" pitchFamily="34" charset="0"/>
                <a:cs typeface="Arial" pitchFamily="34" charset="0"/>
              </a:rPr>
              <a:t>Do your best to shape goals, targets, and objectives – </a:t>
            </a:r>
            <a:r>
              <a:rPr lang="en-US" sz="2300" u="sng" dirty="0">
                <a:latin typeface="Arial" pitchFamily="34" charset="0"/>
                <a:cs typeface="Arial" pitchFamily="34" charset="0"/>
              </a:rPr>
              <a:t>at the end of the day, own them</a:t>
            </a:r>
          </a:p>
        </p:txBody>
      </p:sp>
      <p:sp>
        <p:nvSpPr>
          <p:cNvPr id="6" name="Subtitle 2"/>
          <p:cNvSpPr txBox="1">
            <a:spLocks/>
          </p:cNvSpPr>
          <p:nvPr/>
        </p:nvSpPr>
        <p:spPr>
          <a:xfrm>
            <a:off x="2514600" y="1905000"/>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pic>
        <p:nvPicPr>
          <p:cNvPr id="3" name="Picture 2">
            <a:extLst>
              <a:ext uri="{FF2B5EF4-FFF2-40B4-BE49-F238E27FC236}">
                <a16:creationId xmlns:a16="http://schemas.microsoft.com/office/drawing/2014/main" id="{3790A023-7C68-551F-725D-9ACD1BB12D89}"/>
              </a:ext>
              <a:ext uri="{C183D7F6-B498-43B3-948B-1728B52AA6E4}">
                <adec:decorative xmlns:adec="http://schemas.microsoft.com/office/drawing/2017/decorative" val="1"/>
              </a:ext>
            </a:extLst>
          </p:cNvPr>
          <p:cNvPicPr>
            <a:picLocks noChangeAspect="1"/>
          </p:cNvPicPr>
          <p:nvPr/>
        </p:nvPicPr>
        <p:blipFill>
          <a:blip r:embed="rId2" cstate="print"/>
          <a:stretch>
            <a:fillRect/>
          </a:stretch>
        </p:blipFill>
        <p:spPr>
          <a:xfrm>
            <a:off x="725007" y="2433876"/>
            <a:ext cx="2311217" cy="2820707"/>
          </a:xfrm>
          <a:prstGeom prst="rect">
            <a:avLst/>
          </a:prstGeom>
          <a:ln w="19050">
            <a:solidFill>
              <a:schemeClr val="bg1"/>
            </a:solidFill>
          </a:ln>
          <a:effectLst/>
        </p:spPr>
      </p:pic>
      <p:sp>
        <p:nvSpPr>
          <p:cNvPr id="7" name="TextBox 6">
            <a:extLst>
              <a:ext uri="{FF2B5EF4-FFF2-40B4-BE49-F238E27FC236}">
                <a16:creationId xmlns:a16="http://schemas.microsoft.com/office/drawing/2014/main" id="{FB5A0EA9-D485-0562-87C1-D7A9631EFBB9}"/>
              </a:ext>
            </a:extLst>
          </p:cNvPr>
          <p:cNvSpPr txBox="1"/>
          <p:nvPr/>
        </p:nvSpPr>
        <p:spPr>
          <a:xfrm>
            <a:off x="988844" y="5312691"/>
            <a:ext cx="1539616" cy="261610"/>
          </a:xfrm>
          <a:prstGeom prst="rect">
            <a:avLst/>
          </a:prstGeom>
          <a:noFill/>
          <a:ln>
            <a:noFill/>
          </a:ln>
          <a:effectLst/>
        </p:spPr>
        <p:txBody>
          <a:bodyPr wrap="square" rtlCol="0">
            <a:spAutoFit/>
          </a:bodyPr>
          <a:lstStyle/>
          <a:p>
            <a:pPr algn="r"/>
            <a:r>
              <a:rPr lang="en-US" sz="1100" dirty="0">
                <a:latin typeface="Arial" pitchFamily="34" charset="0"/>
                <a:cs typeface="Arial" pitchFamily="34" charset="0"/>
              </a:rPr>
              <a:t>Florence Nightingale</a:t>
            </a:r>
            <a:endParaRPr lang="en-US" sz="900" dirty="0">
              <a:latin typeface="Arial" pitchFamily="34" charset="0"/>
              <a:cs typeface="Arial" pitchFamily="34" charset="0"/>
            </a:endParaRPr>
          </a:p>
        </p:txBody>
      </p:sp>
      <p:sp>
        <p:nvSpPr>
          <p:cNvPr id="8" name="TextBox 7">
            <a:extLst>
              <a:ext uri="{FF2B5EF4-FFF2-40B4-BE49-F238E27FC236}">
                <a16:creationId xmlns:a16="http://schemas.microsoft.com/office/drawing/2014/main" id="{DA4960DF-5FCF-24CA-1732-4A5F4AF3D64E}"/>
              </a:ext>
            </a:extLst>
          </p:cNvPr>
          <p:cNvSpPr txBox="1"/>
          <p:nvPr/>
        </p:nvSpPr>
        <p:spPr>
          <a:xfrm>
            <a:off x="595013" y="1389746"/>
            <a:ext cx="2819400" cy="830997"/>
          </a:xfrm>
          <a:prstGeom prst="rect">
            <a:avLst/>
          </a:prstGeom>
          <a:noFill/>
        </p:spPr>
        <p:txBody>
          <a:bodyPr wrap="square" rtlCol="0">
            <a:spAutoFit/>
          </a:bodyPr>
          <a:lstStyle/>
          <a:p>
            <a:pPr algn="ctr"/>
            <a:r>
              <a:rPr lang="en-US" sz="1600" dirty="0">
                <a:latin typeface="Arial" pitchFamily="34" charset="0"/>
                <a:cs typeface="Arial" pitchFamily="34" charset="0"/>
              </a:rPr>
              <a:t>“I attribute my success to this: I never gave or took any excuse.”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7A61D-DDF4-8ED8-A4E0-15E952E0A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F4A42-0AE2-7BAE-AC7C-7D17C6AB4593}"/>
              </a:ext>
            </a:extLst>
          </p:cNvPr>
          <p:cNvSpPr>
            <a:spLocks noGrp="1"/>
          </p:cNvSpPr>
          <p:nvPr>
            <p:ph type="title"/>
          </p:nvPr>
        </p:nvSpPr>
        <p:spPr>
          <a:xfrm>
            <a:off x="457200" y="33613"/>
            <a:ext cx="6381206" cy="1143000"/>
          </a:xfrm>
        </p:spPr>
        <p:txBody>
          <a:bodyPr>
            <a:normAutofit/>
          </a:bodyPr>
          <a:lstStyle/>
          <a:p>
            <a:pPr algn="l"/>
            <a:r>
              <a:rPr lang="en-US" sz="3200" dirty="0">
                <a:latin typeface="Arial" pitchFamily="34" charset="0"/>
                <a:cs typeface="Arial" pitchFamily="34" charset="0"/>
              </a:rPr>
              <a:t>16. Focus on things you can control, but don’t duck, </a:t>
            </a:r>
            <a:r>
              <a:rPr lang="en-US" sz="3200" i="1" u="sng" dirty="0">
                <a:latin typeface="Arial" pitchFamily="34" charset="0"/>
                <a:cs typeface="Arial" pitchFamily="34" charset="0"/>
              </a:rPr>
              <a:t>continued</a:t>
            </a:r>
            <a:endParaRPr lang="en-US" sz="3200" dirty="0">
              <a:latin typeface="Arial" pitchFamily="34" charset="0"/>
              <a:cs typeface="Arial" pitchFamily="34" charset="0"/>
            </a:endParaRPr>
          </a:p>
        </p:txBody>
      </p:sp>
      <p:sp>
        <p:nvSpPr>
          <p:cNvPr id="6" name="Subtitle 2">
            <a:extLst>
              <a:ext uri="{FF2B5EF4-FFF2-40B4-BE49-F238E27FC236}">
                <a16:creationId xmlns:a16="http://schemas.microsoft.com/office/drawing/2014/main" id="{A1C94254-9305-D962-A1B6-215FD9298124}"/>
              </a:ext>
            </a:extLst>
          </p:cNvPr>
          <p:cNvSpPr txBox="1">
            <a:spLocks/>
          </p:cNvSpPr>
          <p:nvPr/>
        </p:nvSpPr>
        <p:spPr>
          <a:xfrm>
            <a:off x="2514600" y="1905000"/>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4" name="Subtitle 2">
            <a:extLst>
              <a:ext uri="{FF2B5EF4-FFF2-40B4-BE49-F238E27FC236}">
                <a16:creationId xmlns:a16="http://schemas.microsoft.com/office/drawing/2014/main" id="{20055D3F-5858-8A82-4CE0-A0926985880C}"/>
              </a:ext>
            </a:extLst>
          </p:cNvPr>
          <p:cNvSpPr txBox="1">
            <a:spLocks/>
          </p:cNvSpPr>
          <p:nvPr/>
        </p:nvSpPr>
        <p:spPr>
          <a:xfrm>
            <a:off x="457200" y="1638300"/>
            <a:ext cx="6716486" cy="757527"/>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CEO to CFO:  You make it hard to be angry at you</a:t>
            </a:r>
          </a:p>
        </p:txBody>
      </p:sp>
      <p:grpSp>
        <p:nvGrpSpPr>
          <p:cNvPr id="9" name="Group 8">
            <a:extLst>
              <a:ext uri="{FF2B5EF4-FFF2-40B4-BE49-F238E27FC236}">
                <a16:creationId xmlns:a16="http://schemas.microsoft.com/office/drawing/2014/main" id="{718CE32D-F633-C641-DB94-2583BE0F314F}"/>
              </a:ext>
            </a:extLst>
          </p:cNvPr>
          <p:cNvGrpSpPr/>
          <p:nvPr/>
        </p:nvGrpSpPr>
        <p:grpSpPr>
          <a:xfrm>
            <a:off x="8013292" y="262616"/>
            <a:ext cx="3954562" cy="1775309"/>
            <a:chOff x="7952230" y="2279569"/>
            <a:chExt cx="3954562" cy="1280060"/>
          </a:xfrm>
        </p:grpSpPr>
        <p:sp>
          <p:nvSpPr>
            <p:cNvPr id="10" name="Shape 16">
              <a:extLst>
                <a:ext uri="{FF2B5EF4-FFF2-40B4-BE49-F238E27FC236}">
                  <a16:creationId xmlns:a16="http://schemas.microsoft.com/office/drawing/2014/main" id="{8520063B-7D1E-F63A-394F-82645295C81D}"/>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What hard issue are you managing from a distance?</a:t>
              </a:r>
            </a:p>
            <a:p>
              <a:endParaRPr lang="en-US" sz="2800" dirty="0">
                <a:solidFill>
                  <a:schemeClr val="bg1"/>
                </a:solidFill>
              </a:endParaRPr>
            </a:p>
            <a:p>
              <a:r>
                <a:rPr lang="en-US" sz="2800" dirty="0">
                  <a:solidFill>
                    <a:schemeClr val="bg1"/>
                  </a:solidFill>
                </a:rPr>
                <a:t> </a:t>
              </a:r>
            </a:p>
            <a:p>
              <a:endParaRPr lang="en-US" sz="2800" dirty="0">
                <a:solidFill>
                  <a:schemeClr val="bg1"/>
                </a:solidFill>
              </a:endParaRPr>
            </a:p>
          </p:txBody>
        </p:sp>
        <p:sp>
          <p:nvSpPr>
            <p:cNvPr id="16" name="Shape 17">
              <a:extLst>
                <a:ext uri="{FF2B5EF4-FFF2-40B4-BE49-F238E27FC236}">
                  <a16:creationId xmlns:a16="http://schemas.microsoft.com/office/drawing/2014/main" id="{1251CAB3-460B-E1C9-6E6F-0D78F49598E3}"/>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8194" name="Picture 2" descr="1+1=3? Yes, and I can prove it!">
            <a:extLst>
              <a:ext uri="{FF2B5EF4-FFF2-40B4-BE49-F238E27FC236}">
                <a16:creationId xmlns:a16="http://schemas.microsoft.com/office/drawing/2014/main" id="{F92F2A29-DE62-4B1B-97E4-FFD8CE002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02" y="2684843"/>
            <a:ext cx="40386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octors Meeting Images – Browse 251,326 Stock Photos, Vectors, and Video |  Adobe Stock">
            <a:extLst>
              <a:ext uri="{FF2B5EF4-FFF2-40B4-BE49-F238E27FC236}">
                <a16:creationId xmlns:a16="http://schemas.microsoft.com/office/drawing/2014/main" id="{A297C13A-A27B-C25E-3071-81EF41993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577" y="2534248"/>
            <a:ext cx="4072128" cy="21814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ow to tell your boss, “You're wrong!” – Eldon's Porch">
            <a:extLst>
              <a:ext uri="{FF2B5EF4-FFF2-40B4-BE49-F238E27FC236}">
                <a16:creationId xmlns:a16="http://schemas.microsoft.com/office/drawing/2014/main" id="{35FC3419-B118-4BE8-14FC-F98418C68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680" y="2781300"/>
            <a:ext cx="2941320" cy="19608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Work It Out career advice: Help! My boss put mistakes into my work">
            <a:extLst>
              <a:ext uri="{FF2B5EF4-FFF2-40B4-BE49-F238E27FC236}">
                <a16:creationId xmlns:a16="http://schemas.microsoft.com/office/drawing/2014/main" id="{0EFEA751-8BF9-316D-A0A8-DF3D198DD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2303" y="4854166"/>
            <a:ext cx="3010989" cy="169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22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dissolv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dissolve">
                                      <p:cBhvr>
                                        <p:cTn id="12" dur="500"/>
                                        <p:tgtEl>
                                          <p:spTgt spid="82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dissolve">
                                      <p:cBhvr>
                                        <p:cTn id="17" dur="500"/>
                                        <p:tgtEl>
                                          <p:spTgt spid="819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79596" y="847138"/>
            <a:ext cx="725891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56032" y="122421"/>
            <a:ext cx="6477000" cy="704622"/>
          </a:xfrm>
        </p:spPr>
        <p:txBody>
          <a:bodyPr>
            <a:normAutofit/>
          </a:bodyPr>
          <a:lstStyle/>
          <a:p>
            <a:pPr algn="l"/>
            <a:r>
              <a:rPr lang="en-US" sz="3200" dirty="0">
                <a:latin typeface="Arial" pitchFamily="34" charset="0"/>
                <a:cs typeface="Arial" pitchFamily="34" charset="0"/>
              </a:rPr>
              <a:t>17. Be human</a:t>
            </a:r>
          </a:p>
        </p:txBody>
      </p:sp>
      <p:sp>
        <p:nvSpPr>
          <p:cNvPr id="18" name="TextBox 17"/>
          <p:cNvSpPr txBox="1"/>
          <p:nvPr/>
        </p:nvSpPr>
        <p:spPr>
          <a:xfrm>
            <a:off x="4320102" y="6581001"/>
            <a:ext cx="2705100" cy="276999"/>
          </a:xfrm>
          <a:prstGeom prst="rect">
            <a:avLst/>
          </a:prstGeom>
          <a:noFill/>
        </p:spPr>
        <p:txBody>
          <a:bodyPr wrap="square" rtlCol="0">
            <a:spAutoFit/>
          </a:bodyPr>
          <a:lstStyle/>
          <a:p>
            <a:pPr algn="r"/>
            <a:r>
              <a:rPr lang="en-US" sz="1200" dirty="0"/>
              <a:t>Reference: The works of Bruce </a:t>
            </a:r>
            <a:r>
              <a:rPr lang="en-US" sz="1200" dirty="0" err="1"/>
              <a:t>Avolio</a:t>
            </a:r>
            <a:endParaRPr lang="en-US" sz="1200" dirty="0"/>
          </a:p>
        </p:txBody>
      </p:sp>
      <p:sp>
        <p:nvSpPr>
          <p:cNvPr id="13" name="TextBox 12">
            <a:extLst>
              <a:ext uri="{FF2B5EF4-FFF2-40B4-BE49-F238E27FC236}">
                <a16:creationId xmlns:a16="http://schemas.microsoft.com/office/drawing/2014/main" id="{06AE6F66-FE5E-F7F1-A997-941A3B9B7EDF}"/>
              </a:ext>
            </a:extLst>
          </p:cNvPr>
          <p:cNvSpPr txBox="1"/>
          <p:nvPr/>
        </p:nvSpPr>
        <p:spPr>
          <a:xfrm>
            <a:off x="593490" y="1160792"/>
            <a:ext cx="6139542" cy="400110"/>
          </a:xfrm>
          <a:prstGeom prst="rect">
            <a:avLst/>
          </a:prstGeom>
          <a:noFill/>
        </p:spPr>
        <p:txBody>
          <a:bodyPr wrap="square">
            <a:spAutoFit/>
          </a:bodyPr>
          <a:lstStyle/>
          <a:p>
            <a:pPr>
              <a:buNone/>
            </a:pPr>
            <a:r>
              <a:rPr lang="en-US" sz="2000" b="1" dirty="0"/>
              <a:t>It’s not about the office, it’s about belonging</a:t>
            </a:r>
          </a:p>
        </p:txBody>
      </p:sp>
      <p:sp>
        <p:nvSpPr>
          <p:cNvPr id="20" name="Subtitle 2">
            <a:extLst>
              <a:ext uri="{FF2B5EF4-FFF2-40B4-BE49-F238E27FC236}">
                <a16:creationId xmlns:a16="http://schemas.microsoft.com/office/drawing/2014/main" id="{E5B6F80B-62D8-619F-1327-BE95C0A3D3D6}"/>
              </a:ext>
            </a:extLst>
          </p:cNvPr>
          <p:cNvSpPr txBox="1">
            <a:spLocks/>
          </p:cNvSpPr>
          <p:nvPr/>
        </p:nvSpPr>
        <p:spPr>
          <a:xfrm>
            <a:off x="5351418" y="1965902"/>
            <a:ext cx="5562052" cy="2385944"/>
          </a:xfrm>
          <a:prstGeom prst="rect">
            <a:avLst/>
          </a:prstGeom>
        </p:spPr>
        <p:txBody>
          <a:bodyPr vert="horz" lIns="91440" tIns="45720" rIns="91440" bIns="45720" rtlCol="0">
            <a:noAutofit/>
          </a:bodyPr>
          <a:lstStyle/>
          <a:p>
            <a:pPr marL="800100" lvl="1" indent="-342900">
              <a:spcBef>
                <a:spcPct val="20000"/>
              </a:spcBef>
              <a:buFont typeface="Wingdings" pitchFamily="2" charset="2"/>
              <a:buChar char="§"/>
            </a:pPr>
            <a:r>
              <a:rPr lang="en-US" dirty="0">
                <a:latin typeface="Arial" pitchFamily="34" charset="0"/>
                <a:cs typeface="Arial" pitchFamily="34" charset="0"/>
              </a:rPr>
              <a:t>Make it personal</a:t>
            </a:r>
          </a:p>
          <a:p>
            <a:pPr marL="800100" lvl="1" indent="-342900">
              <a:spcBef>
                <a:spcPct val="20000"/>
              </a:spcBef>
              <a:buFont typeface="Wingdings" pitchFamily="2" charset="2"/>
              <a:buChar char="§"/>
            </a:pPr>
            <a:r>
              <a:rPr lang="en-US" dirty="0">
                <a:latin typeface="Arial" pitchFamily="34" charset="0"/>
                <a:cs typeface="Arial" pitchFamily="34" charset="0"/>
              </a:rPr>
              <a:t>Bring your whole-self to work</a:t>
            </a:r>
          </a:p>
          <a:p>
            <a:pPr marL="800100" lvl="1" indent="-342900">
              <a:spcBef>
                <a:spcPct val="20000"/>
              </a:spcBef>
              <a:buFont typeface="Wingdings" pitchFamily="2" charset="2"/>
              <a:buChar char="§"/>
            </a:pPr>
            <a:r>
              <a:rPr lang="en-US" dirty="0">
                <a:latin typeface="Arial" pitchFamily="34" charset="0"/>
                <a:cs typeface="Arial" pitchFamily="34" charset="0"/>
              </a:rPr>
              <a:t>Be yourself</a:t>
            </a:r>
          </a:p>
          <a:p>
            <a:pPr marL="800100" lvl="1" indent="-342900">
              <a:spcBef>
                <a:spcPct val="20000"/>
              </a:spcBef>
              <a:buFont typeface="Wingdings" pitchFamily="2" charset="2"/>
              <a:buChar char="§"/>
            </a:pPr>
            <a:r>
              <a:rPr lang="en-US" dirty="0">
                <a:latin typeface="Arial" pitchFamily="34" charset="0"/>
                <a:cs typeface="Arial" pitchFamily="34" charset="0"/>
              </a:rPr>
              <a:t>Be vulnerable</a:t>
            </a:r>
          </a:p>
          <a:p>
            <a:pPr marL="800100" lvl="1" indent="-342900">
              <a:spcBef>
                <a:spcPct val="20000"/>
              </a:spcBef>
              <a:buFont typeface="Wingdings" pitchFamily="2" charset="2"/>
              <a:buChar char="§"/>
            </a:pPr>
            <a:r>
              <a:rPr lang="en-US" dirty="0">
                <a:latin typeface="Arial" pitchFamily="34" charset="0"/>
                <a:cs typeface="Arial" pitchFamily="34" charset="0"/>
              </a:rPr>
              <a:t>Show empathy</a:t>
            </a:r>
          </a:p>
          <a:p>
            <a:pPr marL="800100" lvl="1" indent="-342900">
              <a:spcBef>
                <a:spcPct val="20000"/>
              </a:spcBef>
              <a:buFont typeface="Wingdings" pitchFamily="2" charset="2"/>
              <a:buChar char="§"/>
            </a:pPr>
            <a:r>
              <a:rPr lang="en-US" dirty="0">
                <a:latin typeface="Arial" pitchFamily="34" charset="0"/>
                <a:cs typeface="Arial" pitchFamily="34" charset="0"/>
              </a:rPr>
              <a:t>Refine “art” of being genuine</a:t>
            </a:r>
          </a:p>
          <a:p>
            <a:pPr marL="800100" lvl="1" indent="-342900">
              <a:spcBef>
                <a:spcPct val="20000"/>
              </a:spcBef>
              <a:buFont typeface="Wingdings" pitchFamily="2" charset="2"/>
              <a:buChar char="§"/>
            </a:pPr>
            <a:r>
              <a:rPr lang="en-US" dirty="0">
                <a:latin typeface="Arial" pitchFamily="34" charset="0"/>
                <a:cs typeface="Arial" pitchFamily="34" charset="0"/>
              </a:rPr>
              <a:t>Give others permission to be genuine</a:t>
            </a:r>
          </a:p>
        </p:txBody>
      </p:sp>
      <p:pic>
        <p:nvPicPr>
          <p:cNvPr id="21" name="Picture 4" descr="Human vs. Robot | Use Generative AI to write better UN Job Descriptions  than your human colleagues">
            <a:extLst>
              <a:ext uri="{FF2B5EF4-FFF2-40B4-BE49-F238E27FC236}">
                <a16:creationId xmlns:a16="http://schemas.microsoft.com/office/drawing/2014/main" id="{CE956BAF-1371-5D42-55E2-A267C90FE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7" y="1665565"/>
            <a:ext cx="3971471" cy="245727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
            <a:extLst>
              <a:ext uri="{FF2B5EF4-FFF2-40B4-BE49-F238E27FC236}">
                <a16:creationId xmlns:a16="http://schemas.microsoft.com/office/drawing/2014/main" id="{FDE78C94-9FC4-5830-45AC-E6F565490EB8}"/>
              </a:ext>
            </a:extLst>
          </p:cNvPr>
          <p:cNvSpPr txBox="1">
            <a:spLocks noChangeArrowheads="1"/>
          </p:cNvSpPr>
          <p:nvPr/>
        </p:nvSpPr>
        <p:spPr bwMode="auto">
          <a:xfrm>
            <a:off x="682627" y="4438951"/>
            <a:ext cx="3781896" cy="1323439"/>
          </a:xfrm>
          <a:prstGeom prst="rect">
            <a:avLst/>
          </a:prstGeom>
          <a:noFill/>
          <a:ln w="9525">
            <a:noFill/>
            <a:miter lim="800000"/>
            <a:headEnd/>
            <a:tailEnd/>
          </a:ln>
        </p:spPr>
        <p:txBody>
          <a:bodyPr wrap="square">
            <a:spAutoFit/>
          </a:bodyPr>
          <a:lstStyle/>
          <a:p>
            <a:pPr algn="ctr"/>
            <a:r>
              <a:rPr lang="en-US" sz="2000" dirty="0">
                <a:solidFill>
                  <a:schemeClr val="tx2"/>
                </a:solidFill>
                <a:latin typeface="Arial" pitchFamily="34" charset="0"/>
                <a:cs typeface="Arial" pitchFamily="34" charset="0"/>
              </a:rPr>
              <a:t>“It is good for your employees to see you as human, but remember, no Facebook Friends </a:t>
            </a:r>
            <a:r>
              <a:rPr lang="en-US" sz="2000" dirty="0">
                <a:solidFill>
                  <a:schemeClr val="tx2"/>
                </a:solidFill>
                <a:latin typeface="Arial" pitchFamily="34" charset="0"/>
                <a:cs typeface="Arial" pitchFamily="34" charset="0"/>
                <a:sym typeface="Wingdings" pitchFamily="2" charset="2"/>
              </a:rPr>
              <a:t></a:t>
            </a:r>
            <a:r>
              <a:rPr lang="en-US" sz="2000" dirty="0">
                <a:solidFill>
                  <a:schemeClr val="tx2"/>
                </a:solidFill>
                <a:latin typeface="Arial" pitchFamily="34" charset="0"/>
                <a:cs typeface="Arial" pitchFamily="34" charset="0"/>
              </a:rPr>
              <a:t>”</a:t>
            </a:r>
          </a:p>
        </p:txBody>
      </p:sp>
      <p:sp>
        <p:nvSpPr>
          <p:cNvPr id="26" name="TextBox 25">
            <a:extLst>
              <a:ext uri="{FF2B5EF4-FFF2-40B4-BE49-F238E27FC236}">
                <a16:creationId xmlns:a16="http://schemas.microsoft.com/office/drawing/2014/main" id="{F939EB77-0F55-FC8A-C2BB-F729A158AF23}"/>
              </a:ext>
            </a:extLst>
          </p:cNvPr>
          <p:cNvSpPr txBox="1"/>
          <p:nvPr/>
        </p:nvSpPr>
        <p:spPr>
          <a:xfrm>
            <a:off x="5188066" y="4897611"/>
            <a:ext cx="5379785" cy="1369606"/>
          </a:xfrm>
          <a:prstGeom prst="rect">
            <a:avLst/>
          </a:prstGeom>
          <a:noFill/>
        </p:spPr>
        <p:txBody>
          <a:bodyPr wrap="square">
            <a:spAutoFit/>
          </a:bodyPr>
          <a:lstStyle/>
          <a:p>
            <a:pPr>
              <a:spcAft>
                <a:spcPts val="600"/>
              </a:spcAft>
            </a:pPr>
            <a:r>
              <a:rPr lang="en-US" dirty="0">
                <a:latin typeface="Times New Roman" panose="02020603050405020304" pitchFamily="18" charset="0"/>
                <a:cs typeface="Times New Roman" panose="02020603050405020304" pitchFamily="18" charset="0"/>
              </a:rPr>
              <a:t>Knowing three things about each person is foundational:</a:t>
            </a:r>
          </a:p>
          <a:p>
            <a:pPr lvl="1">
              <a:spcAft>
                <a:spcPts val="600"/>
              </a:spcAft>
            </a:pPr>
            <a:r>
              <a:rPr lang="en-US" sz="1600" dirty="0">
                <a:latin typeface="Times New Roman" panose="02020603050405020304" pitchFamily="18" charset="0"/>
                <a:cs typeface="Times New Roman" panose="02020603050405020304" pitchFamily="18" charset="0"/>
              </a:rPr>
              <a:t>Their </a:t>
            </a:r>
            <a:r>
              <a:rPr lang="en-US" sz="1600" b="1" dirty="0">
                <a:latin typeface="Times New Roman" panose="02020603050405020304" pitchFamily="18" charset="0"/>
                <a:cs typeface="Times New Roman" panose="02020603050405020304" pitchFamily="18" charset="0"/>
              </a:rPr>
              <a:t>strengths</a:t>
            </a:r>
          </a:p>
          <a:p>
            <a:pPr lvl="1">
              <a:spcAft>
                <a:spcPts val="600"/>
              </a:spcAft>
            </a:pPr>
            <a:r>
              <a:rPr lang="en-US" sz="1600" dirty="0">
                <a:latin typeface="Times New Roman" panose="02020603050405020304" pitchFamily="18" charset="0"/>
                <a:cs typeface="Times New Roman" panose="02020603050405020304" pitchFamily="18" charset="0"/>
              </a:rPr>
              <a:t>What </a:t>
            </a:r>
            <a:r>
              <a:rPr lang="en-US" sz="1600" b="1" dirty="0">
                <a:latin typeface="Times New Roman" panose="02020603050405020304" pitchFamily="18" charset="0"/>
                <a:cs typeface="Times New Roman" panose="02020603050405020304" pitchFamily="18" charset="0"/>
              </a:rPr>
              <a:t>triggers</a:t>
            </a:r>
            <a:r>
              <a:rPr lang="en-US" sz="1600" dirty="0">
                <a:latin typeface="Times New Roman" panose="02020603050405020304" pitchFamily="18" charset="0"/>
                <a:cs typeface="Times New Roman" panose="02020603050405020304" pitchFamily="18" charset="0"/>
              </a:rPr>
              <a:t> or motivates them</a:t>
            </a:r>
          </a:p>
          <a:p>
            <a:pPr lvl="1">
              <a:spcAft>
                <a:spcPts val="1800"/>
              </a:spcAft>
            </a:pPr>
            <a:r>
              <a:rPr lang="en-US" sz="1600" dirty="0">
                <a:latin typeface="Times New Roman" panose="02020603050405020304" pitchFamily="18" charset="0"/>
                <a:cs typeface="Times New Roman" panose="02020603050405020304" pitchFamily="18" charset="0"/>
              </a:rPr>
              <a:t>How they </a:t>
            </a:r>
            <a:r>
              <a:rPr lang="en-US" sz="1600" b="1" dirty="0">
                <a:latin typeface="Times New Roman" panose="02020603050405020304" pitchFamily="18" charset="0"/>
                <a:cs typeface="Times New Roman" panose="02020603050405020304" pitchFamily="18" charset="0"/>
              </a:rPr>
              <a:t>learn</a:t>
            </a:r>
            <a:r>
              <a:rPr lang="en-US" sz="1600" dirty="0">
                <a:latin typeface="Times New Roman" panose="02020603050405020304" pitchFamily="18" charset="0"/>
                <a:cs typeface="Times New Roman" panose="02020603050405020304" pitchFamily="18" charset="0"/>
              </a:rPr>
              <a:t> best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1000"/>
                                        <p:tgtEl>
                                          <p:spTgt spid="20">
                                            <p:txEl>
                                              <p:pRg st="3" end="3"/>
                                            </p:txEl>
                                          </p:spTgt>
                                        </p:tgtEl>
                                      </p:cBhvr>
                                    </p:animEffect>
                                    <p:anim calcmode="lin" valueType="num">
                                      <p:cBhvr>
                                        <p:cTn id="29"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1000"/>
                                        <p:tgtEl>
                                          <p:spTgt spid="20">
                                            <p:txEl>
                                              <p:pRg st="4" end="4"/>
                                            </p:txEl>
                                          </p:spTgt>
                                        </p:tgtEl>
                                      </p:cBhvr>
                                    </p:animEffect>
                                    <p:anim calcmode="lin" valueType="num">
                                      <p:cBhvr>
                                        <p:cTn id="36"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xEl>
                                              <p:pRg st="5" end="5"/>
                                            </p:txEl>
                                          </p:spTgt>
                                        </p:tgtEl>
                                        <p:attrNameLst>
                                          <p:attrName>style.visibility</p:attrName>
                                        </p:attrNameLst>
                                      </p:cBhvr>
                                      <p:to>
                                        <p:strVal val="visible"/>
                                      </p:to>
                                    </p:set>
                                    <p:animEffect transition="in" filter="fade">
                                      <p:cBhvr>
                                        <p:cTn id="42" dur="1000"/>
                                        <p:tgtEl>
                                          <p:spTgt spid="20">
                                            <p:txEl>
                                              <p:pRg st="5" end="5"/>
                                            </p:txEl>
                                          </p:spTgt>
                                        </p:tgtEl>
                                      </p:cBhvr>
                                    </p:animEffect>
                                    <p:anim calcmode="lin" valueType="num">
                                      <p:cBhvr>
                                        <p:cTn id="43" dur="1000" fill="hold"/>
                                        <p:tgtEl>
                                          <p:spTgt spid="2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xEl>
                                              <p:pRg st="6" end="6"/>
                                            </p:txEl>
                                          </p:spTgt>
                                        </p:tgtEl>
                                        <p:attrNameLst>
                                          <p:attrName>style.visibility</p:attrName>
                                        </p:attrNameLst>
                                      </p:cBhvr>
                                      <p:to>
                                        <p:strVal val="visible"/>
                                      </p:to>
                                    </p:set>
                                    <p:animEffect transition="in" filter="fade">
                                      <p:cBhvr>
                                        <p:cTn id="49" dur="1000"/>
                                        <p:tgtEl>
                                          <p:spTgt spid="20">
                                            <p:txEl>
                                              <p:pRg st="6" end="6"/>
                                            </p:txEl>
                                          </p:spTgt>
                                        </p:tgtEl>
                                      </p:cBhvr>
                                    </p:animEffect>
                                    <p:anim calcmode="lin" valueType="num">
                                      <p:cBhvr>
                                        <p:cTn id="50" dur="1000" fill="hold"/>
                                        <p:tgtEl>
                                          <p:spTgt spid="2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dissolv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C698-00B5-4937-983A-FFE88467A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ECAF1-13F7-C4DA-BA97-6B70C8B257CB}"/>
              </a:ext>
            </a:extLst>
          </p:cNvPr>
          <p:cNvSpPr>
            <a:spLocks noGrp="1"/>
          </p:cNvSpPr>
          <p:nvPr>
            <p:ph type="title"/>
          </p:nvPr>
        </p:nvSpPr>
        <p:spPr>
          <a:xfrm>
            <a:off x="256032" y="122421"/>
            <a:ext cx="6477000" cy="704622"/>
          </a:xfrm>
        </p:spPr>
        <p:txBody>
          <a:bodyPr>
            <a:normAutofit/>
          </a:bodyPr>
          <a:lstStyle/>
          <a:p>
            <a:pPr algn="l"/>
            <a:r>
              <a:rPr lang="en-US" sz="3200" dirty="0">
                <a:latin typeface="Arial" pitchFamily="34" charset="0"/>
                <a:cs typeface="Arial" pitchFamily="34" charset="0"/>
              </a:rPr>
              <a:t>17. Be human, </a:t>
            </a:r>
            <a:r>
              <a:rPr lang="en-US" sz="3200" i="1" u="sng" dirty="0">
                <a:latin typeface="Arial" pitchFamily="34" charset="0"/>
                <a:cs typeface="Arial" pitchFamily="34" charset="0"/>
              </a:rPr>
              <a:t>continued</a:t>
            </a:r>
          </a:p>
        </p:txBody>
      </p:sp>
      <p:sp>
        <p:nvSpPr>
          <p:cNvPr id="3" name="Subtitle 2">
            <a:extLst>
              <a:ext uri="{FF2B5EF4-FFF2-40B4-BE49-F238E27FC236}">
                <a16:creationId xmlns:a16="http://schemas.microsoft.com/office/drawing/2014/main" id="{E512D7A2-C4B5-6B48-C489-6A630E358DEC}"/>
              </a:ext>
            </a:extLst>
          </p:cNvPr>
          <p:cNvSpPr txBox="1">
            <a:spLocks/>
          </p:cNvSpPr>
          <p:nvPr/>
        </p:nvSpPr>
        <p:spPr>
          <a:xfrm>
            <a:off x="457200" y="1638300"/>
            <a:ext cx="6716486" cy="477883"/>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Love in Leadership</a:t>
            </a:r>
          </a:p>
        </p:txBody>
      </p:sp>
      <p:grpSp>
        <p:nvGrpSpPr>
          <p:cNvPr id="4" name="Group 3">
            <a:extLst>
              <a:ext uri="{FF2B5EF4-FFF2-40B4-BE49-F238E27FC236}">
                <a16:creationId xmlns:a16="http://schemas.microsoft.com/office/drawing/2014/main" id="{2DD16F29-3EBB-910B-5ED9-30212F94ECCF}"/>
              </a:ext>
            </a:extLst>
          </p:cNvPr>
          <p:cNvGrpSpPr/>
          <p:nvPr/>
        </p:nvGrpSpPr>
        <p:grpSpPr>
          <a:xfrm>
            <a:off x="8013292" y="262616"/>
            <a:ext cx="3954562" cy="1775309"/>
            <a:chOff x="7952230" y="2279569"/>
            <a:chExt cx="3954562" cy="1280060"/>
          </a:xfrm>
        </p:grpSpPr>
        <p:sp>
          <p:nvSpPr>
            <p:cNvPr id="5" name="Shape 16">
              <a:extLst>
                <a:ext uri="{FF2B5EF4-FFF2-40B4-BE49-F238E27FC236}">
                  <a16:creationId xmlns:a16="http://schemas.microsoft.com/office/drawing/2014/main" id="{577C3AF1-F9E4-CDB1-8E1E-FB83A6D3E9A6}"/>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What part of yourself does your team need to see more of?</a:t>
              </a:r>
            </a:p>
            <a:p>
              <a:r>
                <a:rPr lang="en-US" sz="2800" dirty="0">
                  <a:solidFill>
                    <a:schemeClr val="bg1"/>
                  </a:solidFill>
                </a:rPr>
                <a:t> </a:t>
              </a:r>
            </a:p>
            <a:p>
              <a:endParaRPr lang="en-US" sz="2800" dirty="0">
                <a:solidFill>
                  <a:schemeClr val="bg1"/>
                </a:solidFill>
              </a:endParaRPr>
            </a:p>
          </p:txBody>
        </p:sp>
        <p:sp>
          <p:nvSpPr>
            <p:cNvPr id="6" name="Shape 17">
              <a:extLst>
                <a:ext uri="{FF2B5EF4-FFF2-40B4-BE49-F238E27FC236}">
                  <a16:creationId xmlns:a16="http://schemas.microsoft.com/office/drawing/2014/main" id="{B37C1053-491E-AF6B-6AC7-2D1716A565BF}"/>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9218" name="Picture 2" descr="How important in love in leadership?">
            <a:extLst>
              <a:ext uri="{FF2B5EF4-FFF2-40B4-BE49-F238E27FC236}">
                <a16:creationId xmlns:a16="http://schemas.microsoft.com/office/drawing/2014/main" id="{D47FEA3A-818F-7663-9939-E3E1BDBAF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929" y="3211394"/>
            <a:ext cx="5439743" cy="3060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rton featured in WalletHub's 'Ask The Experts' on children's healthcare">
            <a:extLst>
              <a:ext uri="{FF2B5EF4-FFF2-40B4-BE49-F238E27FC236}">
                <a16:creationId xmlns:a16="http://schemas.microsoft.com/office/drawing/2014/main" id="{27435E7D-11DC-0725-A15E-B7CE56E128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232" y="2993788"/>
            <a:ext cx="2330705" cy="34960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1104D65-607D-8C20-F197-02EA431BA90F}"/>
              </a:ext>
            </a:extLst>
          </p:cNvPr>
          <p:cNvSpPr txBox="1"/>
          <p:nvPr/>
        </p:nvSpPr>
        <p:spPr>
          <a:xfrm>
            <a:off x="666206" y="2624456"/>
            <a:ext cx="1943100"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Joe Horton</a:t>
            </a:r>
          </a:p>
        </p:txBody>
      </p:sp>
      <p:pic>
        <p:nvPicPr>
          <p:cNvPr id="9220" name="Picture 4" descr="Empathy Compassion Kind Action ...">
            <a:extLst>
              <a:ext uri="{FF2B5EF4-FFF2-40B4-BE49-F238E27FC236}">
                <a16:creationId xmlns:a16="http://schemas.microsoft.com/office/drawing/2014/main" id="{D901F936-0024-EAFC-8059-1CF85173E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1678" y="3313067"/>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ilding Human Connection in a Remote World">
            <a:extLst>
              <a:ext uri="{FF2B5EF4-FFF2-40B4-BE49-F238E27FC236}">
                <a16:creationId xmlns:a16="http://schemas.microsoft.com/office/drawing/2014/main" id="{6C32F74C-C02F-CBDF-AF02-EE044C468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5884" y="950719"/>
            <a:ext cx="2787605" cy="185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86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dissolv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905000"/>
            <a:ext cx="256032" cy="3505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0" y="5181600"/>
            <a:ext cx="256032" cy="16764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56032" y="100173"/>
            <a:ext cx="8229600" cy="805536"/>
          </a:xfrm>
        </p:spPr>
        <p:txBody>
          <a:bodyPr>
            <a:normAutofit/>
          </a:bodyPr>
          <a:lstStyle/>
          <a:p>
            <a:pPr algn="l"/>
            <a:r>
              <a:rPr lang="en-US" sz="3200" dirty="0">
                <a:latin typeface="Arial" pitchFamily="34" charset="0"/>
                <a:cs typeface="Arial" pitchFamily="34" charset="0"/>
              </a:rPr>
              <a:t>18. Never assume</a:t>
            </a:r>
          </a:p>
        </p:txBody>
      </p:sp>
      <p:sp>
        <p:nvSpPr>
          <p:cNvPr id="5" name="Subtitle 2"/>
          <p:cNvSpPr txBox="1">
            <a:spLocks/>
          </p:cNvSpPr>
          <p:nvPr/>
        </p:nvSpPr>
        <p:spPr>
          <a:xfrm>
            <a:off x="5056632" y="2263142"/>
            <a:ext cx="4617720" cy="3147058"/>
          </a:xfrm>
          <a:prstGeom prst="rect">
            <a:avLst/>
          </a:prstGeom>
        </p:spPr>
        <p:txBody>
          <a:bodyPr vert="horz" lIns="91440" tIns="45720" rIns="91440" bIns="45720" rtlCol="0">
            <a:noAutofit/>
          </a:bodyPr>
          <a:lstStyle/>
          <a:p>
            <a:pPr marL="800100" lvl="1" indent="-342900">
              <a:spcBef>
                <a:spcPct val="20000"/>
              </a:spcBef>
              <a:buFont typeface="Wingdings" pitchFamily="2" charset="2"/>
              <a:buChar char="§"/>
            </a:pPr>
            <a:r>
              <a:rPr lang="en-US" sz="2600" dirty="0">
                <a:latin typeface="Arial" pitchFamily="34" charset="0"/>
                <a:cs typeface="Arial" pitchFamily="34" charset="0"/>
              </a:rPr>
              <a:t>Two sides to every story</a:t>
            </a:r>
          </a:p>
          <a:p>
            <a:pPr marL="800100" lvl="1" indent="-342900">
              <a:spcBef>
                <a:spcPct val="20000"/>
              </a:spcBef>
              <a:buFont typeface="Wingdings" pitchFamily="2" charset="2"/>
              <a:buChar char="§"/>
            </a:pPr>
            <a:endParaRPr lang="en-US" sz="1000" dirty="0">
              <a:latin typeface="Arial" pitchFamily="34" charset="0"/>
              <a:cs typeface="Arial" pitchFamily="34" charset="0"/>
            </a:endParaRPr>
          </a:p>
          <a:p>
            <a:pPr marL="800100" lvl="1" indent="-342900">
              <a:spcBef>
                <a:spcPct val="20000"/>
              </a:spcBef>
              <a:buFont typeface="Wingdings" pitchFamily="2" charset="2"/>
              <a:buChar char="§"/>
            </a:pPr>
            <a:r>
              <a:rPr lang="en-US" sz="2600" dirty="0">
                <a:latin typeface="Arial" pitchFamily="34" charset="0"/>
                <a:cs typeface="Arial" pitchFamily="34" charset="0"/>
              </a:rPr>
              <a:t>Listen first</a:t>
            </a:r>
          </a:p>
          <a:p>
            <a:pPr marL="800100" lvl="1" indent="-342900">
              <a:spcBef>
                <a:spcPct val="20000"/>
              </a:spcBef>
              <a:buFont typeface="Wingdings" pitchFamily="2" charset="2"/>
              <a:buChar char="§"/>
            </a:pPr>
            <a:endParaRPr lang="en-US" sz="1000" dirty="0">
              <a:latin typeface="Arial" pitchFamily="34" charset="0"/>
              <a:cs typeface="Arial" pitchFamily="34" charset="0"/>
            </a:endParaRPr>
          </a:p>
          <a:p>
            <a:pPr marL="800100" lvl="1" indent="-342900">
              <a:spcBef>
                <a:spcPct val="20000"/>
              </a:spcBef>
              <a:buFont typeface="Wingdings" pitchFamily="2" charset="2"/>
              <a:buChar char="§"/>
            </a:pPr>
            <a:r>
              <a:rPr lang="en-US" sz="2600" dirty="0">
                <a:latin typeface="Arial" pitchFamily="34" charset="0"/>
                <a:cs typeface="Arial" pitchFamily="34" charset="0"/>
              </a:rPr>
              <a:t>Ask questions to understand</a:t>
            </a:r>
          </a:p>
          <a:p>
            <a:pPr marL="800100" lvl="1" indent="-342900">
              <a:spcBef>
                <a:spcPct val="20000"/>
              </a:spcBef>
              <a:buFont typeface="Wingdings" pitchFamily="2" charset="2"/>
              <a:buChar char="§"/>
            </a:pPr>
            <a:r>
              <a:rPr lang="en-US" sz="2600" dirty="0">
                <a:latin typeface="Arial" pitchFamily="34" charset="0"/>
                <a:cs typeface="Arial" pitchFamily="34" charset="0"/>
              </a:rPr>
              <a:t>Put yourself in their shoes…</a:t>
            </a:r>
          </a:p>
          <a:p>
            <a:pPr marL="800100" lvl="1" indent="-342900">
              <a:spcBef>
                <a:spcPct val="20000"/>
              </a:spcBef>
              <a:buFont typeface="Wingdings" pitchFamily="2" charset="2"/>
              <a:buChar char="§"/>
            </a:pPr>
            <a:endParaRPr lang="en-US" sz="2600" dirty="0">
              <a:latin typeface="Arial" pitchFamily="34" charset="0"/>
              <a:cs typeface="Arial" pitchFamily="34" charset="0"/>
            </a:endParaRPr>
          </a:p>
        </p:txBody>
      </p:sp>
      <p:pic>
        <p:nvPicPr>
          <p:cNvPr id="8194" name="Picture 2" descr="Assumption Quotes To Inspire You To Never Assume">
            <a:extLst>
              <a:ext uri="{FF2B5EF4-FFF2-40B4-BE49-F238E27FC236}">
                <a16:creationId xmlns:a16="http://schemas.microsoft.com/office/drawing/2014/main" id="{C3AFFAF4-B9DA-3BF6-D883-C9753EAAE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 y="1219200"/>
            <a:ext cx="4031104"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DBB204-F0E9-618D-1978-40B9FDA194E0}"/>
              </a:ext>
            </a:extLst>
          </p:cNvPr>
          <p:cNvPicPr>
            <a:picLocks noChangeAspect="1"/>
          </p:cNvPicPr>
          <p:nvPr/>
        </p:nvPicPr>
        <p:blipFill>
          <a:blip r:embed="rId2"/>
          <a:stretch>
            <a:fillRect/>
          </a:stretch>
        </p:blipFill>
        <p:spPr>
          <a:xfrm>
            <a:off x="6447860" y="0"/>
            <a:ext cx="5730118" cy="4451685"/>
          </a:xfrm>
          <a:prstGeom prst="rect">
            <a:avLst/>
          </a:prstGeom>
        </p:spPr>
      </p:pic>
      <p:pic>
        <p:nvPicPr>
          <p:cNvPr id="4" name="Content Placeholder 3">
            <a:extLst>
              <a:ext uri="{FF2B5EF4-FFF2-40B4-BE49-F238E27FC236}">
                <a16:creationId xmlns:a16="http://schemas.microsoft.com/office/drawing/2014/main" id="{62AA5CB2-FA68-18FA-693A-14CD2B4B1BE5}"/>
              </a:ext>
            </a:extLst>
          </p:cNvPr>
          <p:cNvPicPr>
            <a:picLocks noGrp="1" noChangeAspect="1"/>
          </p:cNvPicPr>
          <p:nvPr>
            <p:ph idx="1"/>
          </p:nvPr>
        </p:nvPicPr>
        <p:blipFill>
          <a:blip r:embed="rId3"/>
          <a:stretch>
            <a:fillRect/>
          </a:stretch>
        </p:blipFill>
        <p:spPr>
          <a:xfrm>
            <a:off x="0" y="2855495"/>
            <a:ext cx="3986930" cy="4002505"/>
          </a:xfrm>
          <a:prstGeom prst="rect">
            <a:avLst/>
          </a:prstGeom>
        </p:spPr>
      </p:pic>
      <p:pic>
        <p:nvPicPr>
          <p:cNvPr id="5" name="Picture 4">
            <a:extLst>
              <a:ext uri="{FF2B5EF4-FFF2-40B4-BE49-F238E27FC236}">
                <a16:creationId xmlns:a16="http://schemas.microsoft.com/office/drawing/2014/main" id="{69331671-D820-41EC-C0D3-6611E23B19A7}"/>
              </a:ext>
            </a:extLst>
          </p:cNvPr>
          <p:cNvPicPr>
            <a:picLocks noChangeAspect="1"/>
          </p:cNvPicPr>
          <p:nvPr/>
        </p:nvPicPr>
        <p:blipFill>
          <a:blip r:embed="rId4"/>
          <a:stretch>
            <a:fillRect/>
          </a:stretch>
        </p:blipFill>
        <p:spPr>
          <a:xfrm>
            <a:off x="0" y="0"/>
            <a:ext cx="6896587" cy="2996018"/>
          </a:xfrm>
          <a:prstGeom prst="rect">
            <a:avLst/>
          </a:prstGeom>
        </p:spPr>
      </p:pic>
      <p:pic>
        <p:nvPicPr>
          <p:cNvPr id="6" name="Picture 5">
            <a:extLst>
              <a:ext uri="{FF2B5EF4-FFF2-40B4-BE49-F238E27FC236}">
                <a16:creationId xmlns:a16="http://schemas.microsoft.com/office/drawing/2014/main" id="{520A49DC-4181-35AF-5FF1-B02406D0AF9E}"/>
              </a:ext>
            </a:extLst>
          </p:cNvPr>
          <p:cNvPicPr>
            <a:picLocks noChangeAspect="1"/>
          </p:cNvPicPr>
          <p:nvPr/>
        </p:nvPicPr>
        <p:blipFill>
          <a:blip r:embed="rId5"/>
          <a:stretch>
            <a:fillRect/>
          </a:stretch>
        </p:blipFill>
        <p:spPr>
          <a:xfrm>
            <a:off x="3937864" y="2406316"/>
            <a:ext cx="2749434" cy="4451684"/>
          </a:xfrm>
          <a:prstGeom prst="rect">
            <a:avLst/>
          </a:prstGeom>
        </p:spPr>
      </p:pic>
      <p:pic>
        <p:nvPicPr>
          <p:cNvPr id="7" name="Picture 6">
            <a:extLst>
              <a:ext uri="{FF2B5EF4-FFF2-40B4-BE49-F238E27FC236}">
                <a16:creationId xmlns:a16="http://schemas.microsoft.com/office/drawing/2014/main" id="{DE7F45BA-8F0A-B240-DE3F-0B32285DBC62}"/>
              </a:ext>
            </a:extLst>
          </p:cNvPr>
          <p:cNvPicPr>
            <a:picLocks noChangeAspect="1"/>
          </p:cNvPicPr>
          <p:nvPr/>
        </p:nvPicPr>
        <p:blipFill>
          <a:blip r:embed="rId6"/>
          <a:stretch>
            <a:fillRect/>
          </a:stretch>
        </p:blipFill>
        <p:spPr>
          <a:xfrm>
            <a:off x="9406583" y="2598821"/>
            <a:ext cx="2718858" cy="4259179"/>
          </a:xfrm>
          <a:prstGeom prst="rect">
            <a:avLst/>
          </a:prstGeom>
        </p:spPr>
      </p:pic>
      <p:pic>
        <p:nvPicPr>
          <p:cNvPr id="10" name="Picture 9">
            <a:extLst>
              <a:ext uri="{FF2B5EF4-FFF2-40B4-BE49-F238E27FC236}">
                <a16:creationId xmlns:a16="http://schemas.microsoft.com/office/drawing/2014/main" id="{2C5B5AA1-0EFA-CF80-A28A-6ABA8D7379B4}"/>
              </a:ext>
            </a:extLst>
          </p:cNvPr>
          <p:cNvPicPr>
            <a:picLocks noChangeAspect="1"/>
          </p:cNvPicPr>
          <p:nvPr/>
        </p:nvPicPr>
        <p:blipFill>
          <a:blip r:embed="rId7"/>
          <a:stretch>
            <a:fillRect/>
          </a:stretch>
        </p:blipFill>
        <p:spPr>
          <a:xfrm>
            <a:off x="6891724" y="4522871"/>
            <a:ext cx="2305570" cy="2335129"/>
          </a:xfrm>
          <a:prstGeom prst="rect">
            <a:avLst/>
          </a:prstGeom>
        </p:spPr>
      </p:pic>
    </p:spTree>
    <p:extLst>
      <p:ext uri="{BB962C8B-B14F-4D97-AF65-F5344CB8AC3E}">
        <p14:creationId xmlns:p14="http://schemas.microsoft.com/office/powerpoint/2010/main" val="136987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84C07-C108-20AA-C94F-BE74E8F96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3790D-7F5C-3EC5-5DA8-8533FFAECD7F}"/>
              </a:ext>
            </a:extLst>
          </p:cNvPr>
          <p:cNvSpPr>
            <a:spLocks noGrp="1"/>
          </p:cNvSpPr>
          <p:nvPr>
            <p:ph type="title"/>
          </p:nvPr>
        </p:nvSpPr>
        <p:spPr>
          <a:xfrm>
            <a:off x="256032" y="100173"/>
            <a:ext cx="8229600" cy="805536"/>
          </a:xfrm>
        </p:spPr>
        <p:txBody>
          <a:bodyPr>
            <a:normAutofit/>
          </a:bodyPr>
          <a:lstStyle/>
          <a:p>
            <a:pPr algn="l"/>
            <a:r>
              <a:rPr lang="en-US" sz="3200" dirty="0">
                <a:latin typeface="Arial" pitchFamily="34" charset="0"/>
                <a:cs typeface="Arial" pitchFamily="34" charset="0"/>
              </a:rPr>
              <a:t>18. Never assume, </a:t>
            </a:r>
            <a:r>
              <a:rPr lang="en-US" sz="3200" i="1" u="sng" dirty="0">
                <a:latin typeface="Arial" pitchFamily="34" charset="0"/>
                <a:cs typeface="Arial" pitchFamily="34" charset="0"/>
              </a:rPr>
              <a:t>continued</a:t>
            </a:r>
          </a:p>
        </p:txBody>
      </p:sp>
      <p:sp>
        <p:nvSpPr>
          <p:cNvPr id="8" name="Subtitle 2">
            <a:extLst>
              <a:ext uri="{FF2B5EF4-FFF2-40B4-BE49-F238E27FC236}">
                <a16:creationId xmlns:a16="http://schemas.microsoft.com/office/drawing/2014/main" id="{7D43335B-2486-A182-05CF-1BA283004606}"/>
              </a:ext>
            </a:extLst>
          </p:cNvPr>
          <p:cNvSpPr txBox="1">
            <a:spLocks/>
          </p:cNvSpPr>
          <p:nvPr/>
        </p:nvSpPr>
        <p:spPr>
          <a:xfrm>
            <a:off x="457200" y="1638300"/>
            <a:ext cx="5042263" cy="732609"/>
          </a:xfrm>
          <a:prstGeom prst="rect">
            <a:avLst/>
          </a:prstGeom>
        </p:spPr>
        <p:txBody>
          <a:bodyPr vert="horz" lIns="91440" tIns="45720" rIns="91440" bIns="45720" rtlCol="0">
            <a:noAutofit/>
          </a:bodyPr>
          <a:lstStyle/>
          <a:p>
            <a:pPr defTabSz="914400">
              <a:spcBef>
                <a:spcPct val="20000"/>
              </a:spcBef>
              <a:defRPr/>
            </a:pPr>
            <a:r>
              <a:rPr lang="en-US" sz="2000" u="sng" dirty="0">
                <a:latin typeface="Arial" pitchFamily="34" charset="0"/>
                <a:cs typeface="Arial" pitchFamily="34" charset="0"/>
              </a:rPr>
              <a:t>Another “You Need to Fire Someone” story, but…a specific someone </a:t>
            </a:r>
          </a:p>
        </p:txBody>
      </p:sp>
      <p:grpSp>
        <p:nvGrpSpPr>
          <p:cNvPr id="9" name="Group 8">
            <a:extLst>
              <a:ext uri="{FF2B5EF4-FFF2-40B4-BE49-F238E27FC236}">
                <a16:creationId xmlns:a16="http://schemas.microsoft.com/office/drawing/2014/main" id="{3B297C77-A37B-46C0-2654-3B9B742FFB87}"/>
              </a:ext>
            </a:extLst>
          </p:cNvPr>
          <p:cNvGrpSpPr/>
          <p:nvPr/>
        </p:nvGrpSpPr>
        <p:grpSpPr>
          <a:xfrm>
            <a:off x="8013292" y="262616"/>
            <a:ext cx="3954562" cy="1775309"/>
            <a:chOff x="7952230" y="2279569"/>
            <a:chExt cx="3954562" cy="1280060"/>
          </a:xfrm>
        </p:grpSpPr>
        <p:sp>
          <p:nvSpPr>
            <p:cNvPr id="10" name="Shape 16">
              <a:extLst>
                <a:ext uri="{FF2B5EF4-FFF2-40B4-BE49-F238E27FC236}">
                  <a16:creationId xmlns:a16="http://schemas.microsoft.com/office/drawing/2014/main" id="{C572D294-D4C5-BE2D-36C6-1D95FC0DE48D}"/>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What assumption is currently shaping your view of someone? </a:t>
              </a:r>
            </a:p>
            <a:p>
              <a:endParaRPr lang="en-US" sz="2800" dirty="0">
                <a:solidFill>
                  <a:schemeClr val="bg1"/>
                </a:solidFill>
              </a:endParaRPr>
            </a:p>
          </p:txBody>
        </p:sp>
        <p:sp>
          <p:nvSpPr>
            <p:cNvPr id="11" name="Shape 17">
              <a:extLst>
                <a:ext uri="{FF2B5EF4-FFF2-40B4-BE49-F238E27FC236}">
                  <a16:creationId xmlns:a16="http://schemas.microsoft.com/office/drawing/2014/main" id="{81405F63-03FC-B2FA-52FE-E541CCDE7A11}"/>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pic>
        <p:nvPicPr>
          <p:cNvPr id="3" name="Picture 2">
            <a:extLst>
              <a:ext uri="{FF2B5EF4-FFF2-40B4-BE49-F238E27FC236}">
                <a16:creationId xmlns:a16="http://schemas.microsoft.com/office/drawing/2014/main" id="{9356D0EA-E6BE-E75B-D394-6A85790D8996}"/>
              </a:ext>
            </a:extLst>
          </p:cNvPr>
          <p:cNvPicPr>
            <a:picLocks noChangeAspect="1"/>
          </p:cNvPicPr>
          <p:nvPr/>
        </p:nvPicPr>
        <p:blipFill>
          <a:blip r:embed="rId2"/>
          <a:stretch>
            <a:fillRect/>
          </a:stretch>
        </p:blipFill>
        <p:spPr>
          <a:xfrm>
            <a:off x="1045153" y="2710308"/>
            <a:ext cx="3036928" cy="3674046"/>
          </a:xfrm>
          <a:prstGeom prst="rect">
            <a:avLst/>
          </a:prstGeom>
        </p:spPr>
      </p:pic>
      <p:pic>
        <p:nvPicPr>
          <p:cNvPr id="3076" name="Picture 4" descr="Vector design whisper mode icon style | Premium Vector">
            <a:extLst>
              <a:ext uri="{FF2B5EF4-FFF2-40B4-BE49-F238E27FC236}">
                <a16:creationId xmlns:a16="http://schemas.microsoft.com/office/drawing/2014/main" id="{77170C5B-0DAB-6798-ADD4-2F8E94022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736" y="283283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loring page of going out showing a figure walking towards an open door">
            <a:extLst>
              <a:ext uri="{FF2B5EF4-FFF2-40B4-BE49-F238E27FC236}">
                <a16:creationId xmlns:a16="http://schemas.microsoft.com/office/drawing/2014/main" id="{D206708D-2E33-45A1-4779-A27392480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9067" y="3065542"/>
            <a:ext cx="2780364" cy="278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12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dissolve">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905000"/>
            <a:ext cx="256032" cy="3505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itchFamily="34" charset="0"/>
              <a:cs typeface="Arial" pitchFamily="34" charset="0"/>
            </a:endParaRPr>
          </a:p>
        </p:txBody>
      </p:sp>
      <p:sp>
        <p:nvSpPr>
          <p:cNvPr id="15" name="Rectangle 14"/>
          <p:cNvSpPr/>
          <p:nvPr/>
        </p:nvSpPr>
        <p:spPr>
          <a:xfrm>
            <a:off x="0" y="5181600"/>
            <a:ext cx="256032" cy="16764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itchFamily="34" charset="0"/>
              <a:cs typeface="Arial" pitchFamily="34" charset="0"/>
            </a:endParaRPr>
          </a:p>
        </p:txBody>
      </p:sp>
      <p:sp>
        <p:nvSpPr>
          <p:cNvPr id="6" name="Subtitle 2"/>
          <p:cNvSpPr txBox="1">
            <a:spLocks/>
          </p:cNvSpPr>
          <p:nvPr/>
        </p:nvSpPr>
        <p:spPr>
          <a:xfrm>
            <a:off x="2514600" y="1905000"/>
            <a:ext cx="3733800" cy="1752600"/>
          </a:xfrm>
          <a:prstGeom prst="rect">
            <a:avLst/>
          </a:prstGeom>
        </p:spPr>
        <p:txBody>
          <a:bodyPr vert="horz" lIns="91440" tIns="45720" rIns="91440" bIns="45720" rtlCol="0">
            <a:normAutofit/>
          </a:bodyPr>
          <a:lstStyle/>
          <a:p>
            <a:pPr marL="342900" indent="-342900" defTabSz="914400">
              <a:spcBef>
                <a:spcPct val="20000"/>
              </a:spcBef>
              <a:defRPr/>
            </a:pPr>
            <a:endParaRPr lang="en-US" sz="2000" dirty="0">
              <a:latin typeface="Arial" pitchFamily="34" charset="0"/>
              <a:cs typeface="Arial" pitchFamily="34" charset="0"/>
            </a:endParaRPr>
          </a:p>
        </p:txBody>
      </p:sp>
      <p:sp>
        <p:nvSpPr>
          <p:cNvPr id="19" name="Title 1"/>
          <p:cNvSpPr>
            <a:spLocks noGrp="1"/>
          </p:cNvSpPr>
          <p:nvPr>
            <p:ph type="title"/>
          </p:nvPr>
        </p:nvSpPr>
        <p:spPr>
          <a:xfrm>
            <a:off x="462099" y="106989"/>
            <a:ext cx="7597684" cy="731139"/>
          </a:xfrm>
        </p:spPr>
        <p:txBody>
          <a:bodyPr>
            <a:normAutofit fontScale="90000"/>
          </a:bodyPr>
          <a:lstStyle/>
          <a:p>
            <a:pPr algn="l"/>
            <a:r>
              <a:rPr lang="en-US" sz="3200" dirty="0">
                <a:latin typeface="Arial" pitchFamily="34" charset="0"/>
                <a:cs typeface="Arial" pitchFamily="34" charset="0"/>
              </a:rPr>
              <a:t>19. Remember the power of stories and history (legacy)</a:t>
            </a:r>
          </a:p>
        </p:txBody>
      </p:sp>
      <p:sp>
        <p:nvSpPr>
          <p:cNvPr id="21" name="TextBox 20"/>
          <p:cNvSpPr txBox="1"/>
          <p:nvPr/>
        </p:nvSpPr>
        <p:spPr>
          <a:xfrm>
            <a:off x="542253" y="1407114"/>
            <a:ext cx="4571999" cy="1823576"/>
          </a:xfrm>
          <a:prstGeom prst="rect">
            <a:avLst/>
          </a:prstGeom>
          <a:noFill/>
        </p:spPr>
        <p:txBody>
          <a:bodyPr wrap="square" rtlCol="0">
            <a:spAutoFit/>
          </a:bodyPr>
          <a:lstStyle/>
          <a:p>
            <a:pPr algn="ctr"/>
            <a:r>
              <a:rPr lang="en-US" sz="2250" dirty="0">
                <a:latin typeface="Arial" pitchFamily="34" charset="0"/>
                <a:cs typeface="Arial" pitchFamily="34" charset="0"/>
              </a:rPr>
              <a:t>Increase the meaning colleagues see in their work by connecting them to something noble (mission) and bigger than themselves (legacy)</a:t>
            </a:r>
          </a:p>
        </p:txBody>
      </p:sp>
      <p:sp>
        <p:nvSpPr>
          <p:cNvPr id="24" name="TextBox 23"/>
          <p:cNvSpPr txBox="1"/>
          <p:nvPr/>
        </p:nvSpPr>
        <p:spPr>
          <a:xfrm>
            <a:off x="2133600" y="6428602"/>
            <a:ext cx="7620000" cy="276999"/>
          </a:xfrm>
          <a:prstGeom prst="rect">
            <a:avLst/>
          </a:prstGeom>
          <a:noFill/>
        </p:spPr>
        <p:txBody>
          <a:bodyPr wrap="square" rtlCol="0">
            <a:spAutoFit/>
          </a:bodyPr>
          <a:lstStyle/>
          <a:p>
            <a:r>
              <a:rPr lang="en-US" sz="1200" dirty="0"/>
              <a:t>Reference: </a:t>
            </a:r>
            <a:r>
              <a:rPr lang="en-US" sz="1200" dirty="0" err="1"/>
              <a:t>Loehr</a:t>
            </a:r>
            <a:r>
              <a:rPr lang="en-US" sz="1200" dirty="0"/>
              <a:t>, J. (2008). </a:t>
            </a:r>
            <a:r>
              <a:rPr lang="en-US" sz="1200" i="1" dirty="0"/>
              <a:t>The Power of Story.</a:t>
            </a:r>
            <a:r>
              <a:rPr lang="en-US" sz="1200" dirty="0"/>
              <a:t> Free Press.</a:t>
            </a:r>
          </a:p>
        </p:txBody>
      </p:sp>
      <p:sp>
        <p:nvSpPr>
          <p:cNvPr id="5" name="TextBox 4">
            <a:extLst>
              <a:ext uri="{FF2B5EF4-FFF2-40B4-BE49-F238E27FC236}">
                <a16:creationId xmlns:a16="http://schemas.microsoft.com/office/drawing/2014/main" id="{C4CD5951-442A-666D-7BDF-D8A948FC86BF}"/>
              </a:ext>
            </a:extLst>
          </p:cNvPr>
          <p:cNvSpPr txBox="1"/>
          <p:nvPr/>
        </p:nvSpPr>
        <p:spPr>
          <a:xfrm>
            <a:off x="5694729" y="4884559"/>
            <a:ext cx="5615106" cy="646331"/>
          </a:xfrm>
          <a:prstGeom prst="rect">
            <a:avLst/>
          </a:prstGeom>
          <a:noFill/>
        </p:spPr>
        <p:txBody>
          <a:bodyPr wrap="square">
            <a:spAutoFit/>
          </a:bodyPr>
          <a:lstStyle/>
          <a:p>
            <a:r>
              <a:rPr lang="en-US" dirty="0"/>
              <a:t>Ability to connect, persuade, and move people by engaging both the emotions and the brain</a:t>
            </a:r>
          </a:p>
        </p:txBody>
      </p:sp>
      <p:pic>
        <p:nvPicPr>
          <p:cNvPr id="7" name="Picture 6">
            <a:extLst>
              <a:ext uri="{FF2B5EF4-FFF2-40B4-BE49-F238E27FC236}">
                <a16:creationId xmlns:a16="http://schemas.microsoft.com/office/drawing/2014/main" id="{5B750D90-EA22-18C3-E552-E5AB06110A9C}"/>
              </a:ext>
            </a:extLst>
          </p:cNvPr>
          <p:cNvPicPr>
            <a:picLocks noChangeAspect="1"/>
          </p:cNvPicPr>
          <p:nvPr/>
        </p:nvPicPr>
        <p:blipFill>
          <a:blip r:embed="rId2"/>
          <a:stretch>
            <a:fillRect/>
          </a:stretch>
        </p:blipFill>
        <p:spPr>
          <a:xfrm>
            <a:off x="790788" y="3627311"/>
            <a:ext cx="4074928" cy="2714921"/>
          </a:xfrm>
          <a:prstGeom prst="rect">
            <a:avLst/>
          </a:prstGeom>
        </p:spPr>
      </p:pic>
      <p:sp>
        <p:nvSpPr>
          <p:cNvPr id="4" name="TextBox 3">
            <a:extLst>
              <a:ext uri="{FF2B5EF4-FFF2-40B4-BE49-F238E27FC236}">
                <a16:creationId xmlns:a16="http://schemas.microsoft.com/office/drawing/2014/main" id="{4DC985CA-B5F4-FA6F-F304-E6B753907133}"/>
              </a:ext>
            </a:extLst>
          </p:cNvPr>
          <p:cNvSpPr txBox="1"/>
          <p:nvPr/>
        </p:nvSpPr>
        <p:spPr>
          <a:xfrm>
            <a:off x="5694729" y="3719946"/>
            <a:ext cx="5468439" cy="923330"/>
          </a:xfrm>
          <a:prstGeom prst="rect">
            <a:avLst/>
          </a:prstGeom>
          <a:noFill/>
        </p:spPr>
        <p:txBody>
          <a:bodyPr wrap="square">
            <a:spAutoFit/>
          </a:bodyPr>
          <a:lstStyle/>
          <a:p>
            <a:r>
              <a:rPr lang="en-US" dirty="0"/>
              <a:t>Reading a narrative activates brain regions involved in deciphering or imagining a person's motives and perspective</a:t>
            </a:r>
          </a:p>
        </p:txBody>
      </p:sp>
      <p:sp>
        <p:nvSpPr>
          <p:cNvPr id="8" name="TextBox 7">
            <a:extLst>
              <a:ext uri="{FF2B5EF4-FFF2-40B4-BE49-F238E27FC236}">
                <a16:creationId xmlns:a16="http://schemas.microsoft.com/office/drawing/2014/main" id="{C9D9B237-070B-4782-53A5-080FC6BBAD01}"/>
              </a:ext>
            </a:extLst>
          </p:cNvPr>
          <p:cNvSpPr txBox="1"/>
          <p:nvPr/>
        </p:nvSpPr>
        <p:spPr>
          <a:xfrm>
            <a:off x="5694728" y="2221717"/>
            <a:ext cx="5468439" cy="369332"/>
          </a:xfrm>
          <a:prstGeom prst="rect">
            <a:avLst/>
          </a:prstGeom>
          <a:noFill/>
        </p:spPr>
        <p:txBody>
          <a:bodyPr wrap="square">
            <a:spAutoFit/>
          </a:bodyPr>
          <a:lstStyle/>
          <a:p>
            <a:r>
              <a:rPr lang="en-US" b="1" u="sng" dirty="0"/>
              <a:t>Brain Research has Found that</a:t>
            </a:r>
            <a:r>
              <a:rPr lang="en-US" dirty="0"/>
              <a:t>:</a:t>
            </a:r>
          </a:p>
        </p:txBody>
      </p:sp>
      <p:sp>
        <p:nvSpPr>
          <p:cNvPr id="9" name="TextBox 8">
            <a:extLst>
              <a:ext uri="{FF2B5EF4-FFF2-40B4-BE49-F238E27FC236}">
                <a16:creationId xmlns:a16="http://schemas.microsoft.com/office/drawing/2014/main" id="{C6789C29-9E8A-B14B-7A45-EA788DFB865C}"/>
              </a:ext>
            </a:extLst>
          </p:cNvPr>
          <p:cNvSpPr txBox="1"/>
          <p:nvPr/>
        </p:nvSpPr>
        <p:spPr>
          <a:xfrm>
            <a:off x="5694729" y="2832332"/>
            <a:ext cx="5468439" cy="646331"/>
          </a:xfrm>
          <a:prstGeom prst="rect">
            <a:avLst/>
          </a:prstGeom>
          <a:noFill/>
        </p:spPr>
        <p:txBody>
          <a:bodyPr wrap="square">
            <a:spAutoFit/>
          </a:bodyPr>
          <a:lstStyle/>
          <a:p>
            <a:r>
              <a:rPr lang="en-US" dirty="0"/>
              <a:t>When you listen to a story, your brain waves actually start to synchronize with those of the storyteller</a:t>
            </a:r>
          </a:p>
        </p:txBody>
      </p:sp>
      <p:sp>
        <p:nvSpPr>
          <p:cNvPr id="10" name="TextBox 9">
            <a:extLst>
              <a:ext uri="{FF2B5EF4-FFF2-40B4-BE49-F238E27FC236}">
                <a16:creationId xmlns:a16="http://schemas.microsoft.com/office/drawing/2014/main" id="{A5160625-7BE1-583A-2692-175881F1C9EB}"/>
              </a:ext>
            </a:extLst>
          </p:cNvPr>
          <p:cNvSpPr txBox="1"/>
          <p:nvPr/>
        </p:nvSpPr>
        <p:spPr>
          <a:xfrm>
            <a:off x="5694728" y="5772173"/>
            <a:ext cx="5468439" cy="369332"/>
          </a:xfrm>
          <a:prstGeom prst="rect">
            <a:avLst/>
          </a:prstGeom>
          <a:noFill/>
        </p:spPr>
        <p:txBody>
          <a:bodyPr wrap="square">
            <a:spAutoFit/>
          </a:bodyPr>
          <a:lstStyle/>
          <a:p>
            <a:r>
              <a:rPr lang="en-US" dirty="0"/>
              <a:t>Today’s presentation was nothing but stories……</a:t>
            </a:r>
          </a:p>
        </p:txBody>
      </p:sp>
      <p:grpSp>
        <p:nvGrpSpPr>
          <p:cNvPr id="2" name="Group 1">
            <a:extLst>
              <a:ext uri="{FF2B5EF4-FFF2-40B4-BE49-F238E27FC236}">
                <a16:creationId xmlns:a16="http://schemas.microsoft.com/office/drawing/2014/main" id="{602DE066-9919-24C1-D6CE-A404FF66C6A5}"/>
              </a:ext>
            </a:extLst>
          </p:cNvPr>
          <p:cNvGrpSpPr/>
          <p:nvPr/>
        </p:nvGrpSpPr>
        <p:grpSpPr>
          <a:xfrm>
            <a:off x="8013292" y="262616"/>
            <a:ext cx="3954562" cy="1775309"/>
            <a:chOff x="7952230" y="2279569"/>
            <a:chExt cx="3954562" cy="1280060"/>
          </a:xfrm>
        </p:grpSpPr>
        <p:sp>
          <p:nvSpPr>
            <p:cNvPr id="3" name="Shape 16">
              <a:extLst>
                <a:ext uri="{FF2B5EF4-FFF2-40B4-BE49-F238E27FC236}">
                  <a16:creationId xmlns:a16="http://schemas.microsoft.com/office/drawing/2014/main" id="{D22F1F50-B277-472C-EF37-B044AB8F796C}"/>
                </a:ext>
              </a:extLst>
            </p:cNvPr>
            <p:cNvSpPr/>
            <p:nvPr/>
          </p:nvSpPr>
          <p:spPr>
            <a:xfrm>
              <a:off x="7952231" y="2592292"/>
              <a:ext cx="3954561" cy="967337"/>
            </a:xfrm>
            <a:prstGeom prst="rect">
              <a:avLst/>
            </a:prstGeom>
            <a:solidFill>
              <a:schemeClr val="tx2">
                <a:lumMod val="50000"/>
                <a:lumOff val="50000"/>
              </a:schemeClr>
            </a:solidFill>
            <a:ln w="12700">
              <a:solidFill>
                <a:srgbClr val="0D2B45"/>
              </a:solidFill>
              <a:prstDash val="solid"/>
            </a:ln>
            <a:effectLst>
              <a:outerShdw blurRad="101600" dist="38100" dir="8100000" algn="bl" rotWithShape="0">
                <a:srgbClr val="000000">
                  <a:alpha val="12000"/>
                </a:srgbClr>
              </a:outerShdw>
            </a:effectLst>
          </p:spPr>
          <p:txBody>
            <a:bodyPr/>
            <a:lstStyle/>
            <a:p>
              <a:r>
                <a:rPr lang="en-US" sz="2800" dirty="0">
                  <a:solidFill>
                    <a:schemeClr val="bg1"/>
                  </a:solidFill>
                </a:rPr>
                <a:t>What story will you tell in your next team meeting?</a:t>
              </a:r>
            </a:p>
          </p:txBody>
        </p:sp>
        <p:sp>
          <p:nvSpPr>
            <p:cNvPr id="13" name="Shape 17">
              <a:extLst>
                <a:ext uri="{FF2B5EF4-FFF2-40B4-BE49-F238E27FC236}">
                  <a16:creationId xmlns:a16="http://schemas.microsoft.com/office/drawing/2014/main" id="{258FC0C1-297E-DABE-595A-FB24B5A7CA43}"/>
                </a:ext>
              </a:extLst>
            </p:cNvPr>
            <p:cNvSpPr/>
            <p:nvPr/>
          </p:nvSpPr>
          <p:spPr>
            <a:xfrm>
              <a:off x="7952230" y="2279569"/>
              <a:ext cx="3954562" cy="310896"/>
            </a:xfrm>
            <a:prstGeom prst="rect">
              <a:avLst/>
            </a:prstGeom>
            <a:solidFill>
              <a:schemeClr val="tx2">
                <a:lumMod val="90000"/>
                <a:lumOff val="10000"/>
              </a:schemeClr>
            </a:solidFill>
            <a:ln w="12700">
              <a:solidFill>
                <a:schemeClr val="tx1"/>
              </a:solidFill>
              <a:prstDash val="solid"/>
            </a:ln>
          </p:spPr>
          <p:txBody>
            <a:bodyPr anchor="ctr"/>
            <a:lstStyle/>
            <a:p>
              <a:r>
                <a:rPr lang="en-US" sz="2800" b="1" dirty="0">
                  <a:solidFill>
                    <a:schemeClr val="bg1"/>
                  </a:solidFill>
                </a:rPr>
                <a:t>For your consideration: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5" name="Rectangle 718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FAE4DF0-2ED9-9A3C-142B-86860C6B4049}"/>
              </a:ext>
            </a:extLst>
          </p:cNvPr>
          <p:cNvPicPr>
            <a:picLocks noChangeAspect="1"/>
          </p:cNvPicPr>
          <p:nvPr/>
        </p:nvPicPr>
        <p:blipFill>
          <a:blip r:embed="rId2"/>
          <a:stretch>
            <a:fillRect/>
          </a:stretch>
        </p:blipFill>
        <p:spPr>
          <a:xfrm>
            <a:off x="92207" y="2571301"/>
            <a:ext cx="12099793" cy="3849234"/>
          </a:xfrm>
          <a:prstGeom prst="rect">
            <a:avLst/>
          </a:prstGeom>
        </p:spPr>
      </p:pic>
      <p:sp>
        <p:nvSpPr>
          <p:cNvPr id="7" name="Title 1">
            <a:extLst>
              <a:ext uri="{FF2B5EF4-FFF2-40B4-BE49-F238E27FC236}">
                <a16:creationId xmlns:a16="http://schemas.microsoft.com/office/drawing/2014/main" id="{0530B456-DE5E-5B95-4BE0-34DBD4346DD1}"/>
              </a:ext>
            </a:extLst>
          </p:cNvPr>
          <p:cNvSpPr txBox="1">
            <a:spLocks/>
          </p:cNvSpPr>
          <p:nvPr/>
        </p:nvSpPr>
        <p:spPr>
          <a:xfrm>
            <a:off x="219829" y="105864"/>
            <a:ext cx="10515600" cy="821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Personal Reflection:</a:t>
            </a:r>
          </a:p>
        </p:txBody>
      </p:sp>
      <p:sp>
        <p:nvSpPr>
          <p:cNvPr id="2" name="Title 1">
            <a:extLst>
              <a:ext uri="{FF2B5EF4-FFF2-40B4-BE49-F238E27FC236}">
                <a16:creationId xmlns:a16="http://schemas.microsoft.com/office/drawing/2014/main" id="{B02041F4-EDA6-71B9-3695-27410BDB98AD}"/>
              </a:ext>
            </a:extLst>
          </p:cNvPr>
          <p:cNvSpPr>
            <a:spLocks noGrp="1"/>
          </p:cNvSpPr>
          <p:nvPr>
            <p:ph type="title"/>
          </p:nvPr>
        </p:nvSpPr>
        <p:spPr>
          <a:xfrm>
            <a:off x="157543" y="2013851"/>
            <a:ext cx="5155608" cy="636391"/>
          </a:xfrm>
          <a:solidFill>
            <a:schemeClr val="tx2">
              <a:lumMod val="10000"/>
              <a:lumOff val="90000"/>
            </a:schemeClr>
          </a:solidFill>
        </p:spPr>
        <p:txBody>
          <a:bodyPr vert="horz" lIns="91440" tIns="45720" rIns="91440" bIns="45720" rtlCol="0" anchor="b">
            <a:noAutofit/>
          </a:bodyPr>
          <a:lstStyle/>
          <a:p>
            <a:r>
              <a:rPr lang="en-US" sz="3200" dirty="0"/>
              <a:t>Grab your pen – 10 Minutes</a:t>
            </a:r>
          </a:p>
        </p:txBody>
      </p:sp>
      <p:pic>
        <p:nvPicPr>
          <p:cNvPr id="8" name="Picture 2" descr="Living a Principles-Led Life">
            <a:extLst>
              <a:ext uri="{FF2B5EF4-FFF2-40B4-BE49-F238E27FC236}">
                <a16:creationId xmlns:a16="http://schemas.microsoft.com/office/drawing/2014/main" id="{F5530BDC-8B00-57F2-6F6B-D3E300468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31" r="22148"/>
          <a:stretch>
            <a:fillRect/>
          </a:stretch>
        </p:blipFill>
        <p:spPr bwMode="auto">
          <a:xfrm>
            <a:off x="9937994" y="0"/>
            <a:ext cx="2254006" cy="2247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2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4628F-7020-12DC-874A-2C54B0F1E95B}"/>
              </a:ext>
            </a:extLst>
          </p:cNvPr>
          <p:cNvPicPr>
            <a:picLocks noChangeAspect="1"/>
          </p:cNvPicPr>
          <p:nvPr/>
        </p:nvPicPr>
        <p:blipFill>
          <a:blip r:embed="rId2"/>
          <a:stretch>
            <a:fillRect/>
          </a:stretch>
        </p:blipFill>
        <p:spPr>
          <a:xfrm>
            <a:off x="0" y="-1"/>
            <a:ext cx="6631045" cy="3729963"/>
          </a:xfrm>
          <a:prstGeom prst="rect">
            <a:avLst/>
          </a:prstGeom>
        </p:spPr>
      </p:pic>
      <p:pic>
        <p:nvPicPr>
          <p:cNvPr id="5" name="Picture 4">
            <a:extLst>
              <a:ext uri="{FF2B5EF4-FFF2-40B4-BE49-F238E27FC236}">
                <a16:creationId xmlns:a16="http://schemas.microsoft.com/office/drawing/2014/main" id="{87DAD172-097C-65E7-E525-BEE0A21877BB}"/>
              </a:ext>
            </a:extLst>
          </p:cNvPr>
          <p:cNvPicPr>
            <a:picLocks noChangeAspect="1"/>
          </p:cNvPicPr>
          <p:nvPr/>
        </p:nvPicPr>
        <p:blipFill>
          <a:blip r:embed="rId3"/>
          <a:stretch>
            <a:fillRect/>
          </a:stretch>
        </p:blipFill>
        <p:spPr>
          <a:xfrm>
            <a:off x="5710068" y="3256009"/>
            <a:ext cx="6403539" cy="3601991"/>
          </a:xfrm>
          <a:prstGeom prst="rect">
            <a:avLst/>
          </a:prstGeom>
        </p:spPr>
      </p:pic>
      <p:sp>
        <p:nvSpPr>
          <p:cNvPr id="6" name="Title 1">
            <a:extLst>
              <a:ext uri="{FF2B5EF4-FFF2-40B4-BE49-F238E27FC236}">
                <a16:creationId xmlns:a16="http://schemas.microsoft.com/office/drawing/2014/main" id="{55AA7B10-6FE0-FE4E-FF02-20849EFE593D}"/>
              </a:ext>
            </a:extLst>
          </p:cNvPr>
          <p:cNvSpPr>
            <a:spLocks noGrp="1"/>
          </p:cNvSpPr>
          <p:nvPr>
            <p:ph type="title"/>
          </p:nvPr>
        </p:nvSpPr>
        <p:spPr>
          <a:xfrm>
            <a:off x="6906999" y="165316"/>
            <a:ext cx="5155608" cy="636391"/>
          </a:xfrm>
          <a:solidFill>
            <a:schemeClr val="tx2">
              <a:lumMod val="10000"/>
              <a:lumOff val="90000"/>
            </a:schemeClr>
          </a:solidFill>
        </p:spPr>
        <p:txBody>
          <a:bodyPr vert="horz" lIns="91440" tIns="45720" rIns="91440" bIns="45720" rtlCol="0" anchor="b">
            <a:noAutofit/>
          </a:bodyPr>
          <a:lstStyle/>
          <a:p>
            <a:r>
              <a:rPr lang="en-US" sz="3200" dirty="0"/>
              <a:t>Grab your pen – 10 Minutes</a:t>
            </a:r>
          </a:p>
        </p:txBody>
      </p:sp>
    </p:spTree>
    <p:extLst>
      <p:ext uri="{BB962C8B-B14F-4D97-AF65-F5344CB8AC3E}">
        <p14:creationId xmlns:p14="http://schemas.microsoft.com/office/powerpoint/2010/main" val="1889750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91679-429B-B85F-82C5-F360296D136E}"/>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Break Out Session:</a:t>
            </a:r>
          </a:p>
        </p:txBody>
      </p:sp>
      <p:graphicFrame>
        <p:nvGraphicFramePr>
          <p:cNvPr id="4" name="Table 3">
            <a:extLst>
              <a:ext uri="{FF2B5EF4-FFF2-40B4-BE49-F238E27FC236}">
                <a16:creationId xmlns:a16="http://schemas.microsoft.com/office/drawing/2014/main" id="{C3AF97F5-FAA9-7029-9AA8-5BBB363DDF25}"/>
              </a:ext>
            </a:extLst>
          </p:cNvPr>
          <p:cNvGraphicFramePr>
            <a:graphicFrameLocks noGrp="1"/>
          </p:cNvGraphicFramePr>
          <p:nvPr>
            <p:extLst>
              <p:ext uri="{D42A27DB-BD31-4B8C-83A1-F6EECF244321}">
                <p14:modId xmlns:p14="http://schemas.microsoft.com/office/powerpoint/2010/main" val="4202802355"/>
              </p:ext>
            </p:extLst>
          </p:nvPr>
        </p:nvGraphicFramePr>
        <p:xfrm>
          <a:off x="0" y="2247174"/>
          <a:ext cx="12192000" cy="4610826"/>
        </p:xfrm>
        <a:graphic>
          <a:graphicData uri="http://schemas.openxmlformats.org/drawingml/2006/table">
            <a:tbl>
              <a:tblPr firstRow="1" firstCol="1" bandRow="1">
                <a:solidFill>
                  <a:srgbClr val="F2F2F2">
                    <a:alpha val="30196"/>
                  </a:srgbClr>
                </a:solidFill>
                <a:tableStyleId>{5C22544A-7EE6-4342-B048-85BDC9FD1C3A}</a:tableStyleId>
              </a:tblPr>
              <a:tblGrid>
                <a:gridCol w="12192000">
                  <a:extLst>
                    <a:ext uri="{9D8B030D-6E8A-4147-A177-3AD203B41FA5}">
                      <a16:colId xmlns:a16="http://schemas.microsoft.com/office/drawing/2014/main" val="1663210704"/>
                    </a:ext>
                  </a:extLst>
                </a:gridCol>
              </a:tblGrid>
              <a:tr h="4610826">
                <a:tc>
                  <a:txBody>
                    <a:bodyPr/>
                    <a:lstStyle/>
                    <a:p>
                      <a:pPr marL="0" marR="0">
                        <a:spcAft>
                          <a:spcPts val="150"/>
                        </a:spcAft>
                        <a:buNone/>
                      </a:pPr>
                      <a:r>
                        <a:rPr lang="en-US" sz="2000" b="0" cap="none" spc="0" dirty="0">
                          <a:solidFill>
                            <a:schemeClr val="bg1"/>
                          </a:solidFill>
                          <a:effectLst/>
                        </a:rPr>
                        <a:t>Choose 2 and discuss in your group:</a:t>
                      </a:r>
                    </a:p>
                    <a:p>
                      <a:pPr marL="0" marR="0">
                        <a:spcAft>
                          <a:spcPts val="150"/>
                        </a:spcAft>
                        <a:buNone/>
                      </a:pPr>
                      <a:r>
                        <a:rPr lang="en-US" sz="2000" b="0" cap="none" spc="0" dirty="0">
                          <a:solidFill>
                            <a:schemeClr val="bg1"/>
                          </a:solidFill>
                          <a:effectLst/>
                        </a:rPr>
                        <a:t> </a:t>
                      </a:r>
                    </a:p>
                    <a:p>
                      <a:pPr marL="457200" marR="0" indent="-457200">
                        <a:spcBef>
                          <a:spcPts val="1200"/>
                        </a:spcBef>
                        <a:buFont typeface="+mj-lt"/>
                        <a:buAutoNum type="arabicPeriod"/>
                      </a:pPr>
                      <a:r>
                        <a:rPr lang="en-US" sz="2000" b="0" cap="none" spc="0" dirty="0">
                          <a:solidFill>
                            <a:schemeClr val="bg1"/>
                          </a:solidFill>
                          <a:effectLst/>
                        </a:rPr>
                        <a:t>What story from today's session resonate with you — what did it signal or drive?    </a:t>
                      </a:r>
                    </a:p>
                    <a:p>
                      <a:pPr marL="457200" marR="0" indent="-457200">
                        <a:spcBef>
                          <a:spcPts val="1200"/>
                        </a:spcBef>
                        <a:buFont typeface="+mj-lt"/>
                        <a:buAutoNum type="arabicPeriod"/>
                      </a:pPr>
                      <a:r>
                        <a:rPr lang="en-US" sz="2000" b="0" cap="none" spc="0" dirty="0">
                          <a:solidFill>
                            <a:schemeClr val="bg1"/>
                          </a:solidFill>
                          <a:effectLst/>
                        </a:rPr>
                        <a:t>Each group member share a “defining” moment.  Compare and decide how it made you a better leader.    </a:t>
                      </a:r>
                    </a:p>
                    <a:p>
                      <a:pPr marL="457200" marR="0" indent="-457200">
                        <a:spcBef>
                          <a:spcPts val="1200"/>
                        </a:spcBef>
                        <a:buFont typeface="+mj-lt"/>
                        <a:buAutoNum type="arabicPeriod"/>
                      </a:pPr>
                      <a:r>
                        <a:rPr lang="en-US" sz="2000" b="0" cap="none" spc="0" dirty="0">
                          <a:solidFill>
                            <a:schemeClr val="bg1"/>
                          </a:solidFill>
                          <a:effectLst/>
                        </a:rPr>
                        <a:t>Above or below the line: where are you leading from in your hardest current challenge?    </a:t>
                      </a:r>
                    </a:p>
                    <a:p>
                      <a:pPr marL="457200" marR="0" indent="-457200">
                        <a:spcBef>
                          <a:spcPts val="1200"/>
                        </a:spcBef>
                        <a:buFont typeface="+mj-lt"/>
                        <a:buAutoNum type="arabicPeriod"/>
                      </a:pPr>
                      <a:r>
                        <a:rPr lang="en-US" sz="2000" b="0" cap="none" spc="0" dirty="0">
                          <a:solidFill>
                            <a:schemeClr val="bg1"/>
                          </a:solidFill>
                          <a:effectLst/>
                        </a:rPr>
                        <a:t>As a mentor, what pattern are you setting for your team — intentionally or by default?    </a:t>
                      </a:r>
                    </a:p>
                    <a:p>
                      <a:pPr marL="457200" marR="0" indent="-457200">
                        <a:spcBef>
                          <a:spcPts val="1200"/>
                        </a:spcBef>
                        <a:buFont typeface="+mj-lt"/>
                        <a:buAutoNum type="arabicPeriod"/>
                      </a:pPr>
                      <a:r>
                        <a:rPr lang="en-US" sz="2000" b="0" cap="none" spc="0" dirty="0">
                          <a:solidFill>
                            <a:schemeClr val="bg1"/>
                          </a:solidFill>
                          <a:effectLst/>
                        </a:rPr>
                        <a:t>What reaction would you expect of your team and peers if you share your own principles openly?</a:t>
                      </a:r>
                    </a:p>
                    <a:p>
                      <a:pPr marL="457200" marR="0" indent="-457200">
                        <a:spcBef>
                          <a:spcPts val="1200"/>
                        </a:spcBef>
                        <a:buFont typeface="+mj-lt"/>
                        <a:buAutoNum type="arabicPeriod"/>
                      </a:pPr>
                      <a:r>
                        <a:rPr lang="en-US" sz="2000" b="0" kern="1200" cap="none" spc="0" dirty="0">
                          <a:solidFill>
                            <a:schemeClr val="bg1"/>
                          </a:solidFill>
                          <a:effectLst/>
                          <a:latin typeface="+mn-lt"/>
                          <a:ea typeface="+mn-ea"/>
                          <a:cs typeface="+mn-cs"/>
                        </a:rPr>
                        <a:t>Rate your “balance” on a scale of 1 to 10.  Now rate your teams’ balance.  What signal does this send?</a:t>
                      </a:r>
                    </a:p>
                  </a:txBody>
                  <a:tcPr marL="179820" marR="96058" marT="138323" marB="138323" anchor="ctr">
                    <a:lnL w="19050" cap="flat" cmpd="sng" algn="ctr">
                      <a:noFill/>
                      <a:prstDash val="solid"/>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3782899290"/>
                  </a:ext>
                </a:extLst>
              </a:tr>
            </a:tbl>
          </a:graphicData>
        </a:graphic>
      </p:graphicFrame>
      <p:pic>
        <p:nvPicPr>
          <p:cNvPr id="5" name="Picture 2" descr="Living a Principles-Led Life">
            <a:extLst>
              <a:ext uri="{FF2B5EF4-FFF2-40B4-BE49-F238E27FC236}">
                <a16:creationId xmlns:a16="http://schemas.microsoft.com/office/drawing/2014/main" id="{DA943C21-38A0-A5BA-4C7E-6E6A7FC69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31" r="22148"/>
          <a:stretch>
            <a:fillRect/>
          </a:stretch>
        </p:blipFill>
        <p:spPr bwMode="auto">
          <a:xfrm>
            <a:off x="9937994" y="-6578"/>
            <a:ext cx="2254006" cy="224717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5F07ECF-72CA-87A2-433F-54E2FC56BB4D}"/>
              </a:ext>
            </a:extLst>
          </p:cNvPr>
          <p:cNvSpPr txBox="1">
            <a:spLocks/>
          </p:cNvSpPr>
          <p:nvPr/>
        </p:nvSpPr>
        <p:spPr>
          <a:xfrm>
            <a:off x="-2" y="1623011"/>
            <a:ext cx="12188951" cy="636391"/>
          </a:xfrm>
          <a:prstGeom prst="rect">
            <a:avLst/>
          </a:prstGeom>
          <a:solidFill>
            <a:schemeClr val="tx2">
              <a:lumMod val="10000"/>
              <a:lumOff val="90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Group Discussion– 10 Minutes discussion, 10 minutes total report out</a:t>
            </a:r>
          </a:p>
        </p:txBody>
      </p:sp>
    </p:spTree>
    <p:extLst>
      <p:ext uri="{BB962C8B-B14F-4D97-AF65-F5344CB8AC3E}">
        <p14:creationId xmlns:p14="http://schemas.microsoft.com/office/powerpoint/2010/main" val="188303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4340AF-CFA1-869B-59A3-FD4A094A3461}"/>
              </a:ext>
            </a:extLst>
          </p:cNvPr>
          <p:cNvPicPr>
            <a:picLocks noGrp="1" noChangeAspect="1"/>
          </p:cNvPicPr>
          <p:nvPr>
            <p:ph idx="1"/>
          </p:nvPr>
        </p:nvPicPr>
        <p:blipFill>
          <a:blip r:embed="rId2"/>
          <a:srcRect r="-2" b="53"/>
          <a:stretch>
            <a:fillRect/>
          </a:stretch>
        </p:blipFill>
        <p:spPr>
          <a:xfrm>
            <a:off x="-6588" y="10"/>
            <a:ext cx="12198588" cy="6857990"/>
          </a:xfrm>
          <a:prstGeom prst="rect">
            <a:avLst/>
          </a:prstGeom>
        </p:spPr>
      </p:pic>
    </p:spTree>
    <p:extLst>
      <p:ext uri="{BB962C8B-B14F-4D97-AF65-F5344CB8AC3E}">
        <p14:creationId xmlns:p14="http://schemas.microsoft.com/office/powerpoint/2010/main" val="1046353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3A61C-0747-96D1-D672-78448EAD206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BD1F6F2-286C-4551-7BD1-A4430A93D978}"/>
              </a:ext>
            </a:extLst>
          </p:cNvPr>
          <p:cNvSpPr/>
          <p:nvPr/>
        </p:nvSpPr>
        <p:spPr>
          <a:xfrm>
            <a:off x="0" y="0"/>
            <a:ext cx="12192000" cy="1097280"/>
          </a:xfrm>
          <a:prstGeom prst="rect">
            <a:avLst/>
          </a:prstGeom>
          <a:solidFill>
            <a:srgbClr val="0D2B45"/>
          </a:solidFill>
          <a:ln w="12700">
            <a:solidFill>
              <a:srgbClr val="0D2B45"/>
            </a:solidFill>
            <a:prstDash val="solid"/>
          </a:ln>
        </p:spPr>
        <p:txBody>
          <a:bodyPr/>
          <a:lstStyle/>
          <a:p>
            <a:endParaRPr lang="en-US" sz="2400"/>
          </a:p>
        </p:txBody>
      </p:sp>
      <p:sp>
        <p:nvSpPr>
          <p:cNvPr id="3" name="Text 1">
            <a:extLst>
              <a:ext uri="{FF2B5EF4-FFF2-40B4-BE49-F238E27FC236}">
                <a16:creationId xmlns:a16="http://schemas.microsoft.com/office/drawing/2014/main" id="{BC92B805-8E24-80A8-43BA-158569275FC5}"/>
              </a:ext>
            </a:extLst>
          </p:cNvPr>
          <p:cNvSpPr/>
          <p:nvPr/>
        </p:nvSpPr>
        <p:spPr>
          <a:xfrm>
            <a:off x="487680" y="121920"/>
            <a:ext cx="10972800" cy="853440"/>
          </a:xfrm>
          <a:prstGeom prst="rect">
            <a:avLst/>
          </a:prstGeom>
          <a:noFill/>
          <a:ln/>
        </p:spPr>
        <p:txBody>
          <a:bodyPr wrap="square" lIns="0" tIns="0" rIns="0" bIns="0" rtlCol="0" anchor="ctr"/>
          <a:lstStyle/>
          <a:p>
            <a:r>
              <a:rPr lang="en-US" sz="3467" b="1" dirty="0">
                <a:solidFill>
                  <a:srgbClr val="FFFFFF"/>
                </a:solidFill>
                <a:latin typeface="Georgia" pitchFamily="34" charset="0"/>
                <a:ea typeface="Georgia" pitchFamily="34" charset="-122"/>
                <a:cs typeface="Georgia" pitchFamily="34" charset="-120"/>
              </a:rPr>
              <a:t>JJ’s Journey!</a:t>
            </a:r>
            <a:endParaRPr lang="en-US" sz="3467" dirty="0"/>
          </a:p>
        </p:txBody>
      </p:sp>
      <p:sp>
        <p:nvSpPr>
          <p:cNvPr id="4" name="Text 2">
            <a:extLst>
              <a:ext uri="{FF2B5EF4-FFF2-40B4-BE49-F238E27FC236}">
                <a16:creationId xmlns:a16="http://schemas.microsoft.com/office/drawing/2014/main" id="{2CDC3686-AC9D-8337-1DDA-E73595C4CF5A}"/>
              </a:ext>
            </a:extLst>
          </p:cNvPr>
          <p:cNvSpPr/>
          <p:nvPr/>
        </p:nvSpPr>
        <p:spPr>
          <a:xfrm>
            <a:off x="487680" y="1243584"/>
            <a:ext cx="11216640" cy="463296"/>
          </a:xfrm>
          <a:prstGeom prst="rect">
            <a:avLst/>
          </a:prstGeom>
          <a:noFill/>
          <a:ln/>
        </p:spPr>
        <p:txBody>
          <a:bodyPr wrap="square" lIns="0" tIns="0" rIns="0" bIns="0" rtlCol="0" anchor="ctr"/>
          <a:lstStyle/>
          <a:p>
            <a:r>
              <a:rPr lang="en-US" sz="2667" b="1" i="1" dirty="0">
                <a:solidFill>
                  <a:srgbClr val="0A7E8C"/>
                </a:solidFill>
                <a:latin typeface="Calibri" pitchFamily="34" charset="0"/>
                <a:cs typeface="Calibri" pitchFamily="34" charset="-120"/>
              </a:rPr>
              <a:t>The Journey…Great Mentors!!</a:t>
            </a:r>
            <a:endParaRPr lang="en-US" sz="2667" b="1" dirty="0">
              <a:solidFill>
                <a:srgbClr val="00799E"/>
              </a:solidFill>
              <a:latin typeface="Amazon Ember"/>
            </a:endParaRPr>
          </a:p>
        </p:txBody>
      </p:sp>
      <p:sp>
        <p:nvSpPr>
          <p:cNvPr id="44" name="Shape 42">
            <a:extLst>
              <a:ext uri="{FF2B5EF4-FFF2-40B4-BE49-F238E27FC236}">
                <a16:creationId xmlns:a16="http://schemas.microsoft.com/office/drawing/2014/main" id="{3564C604-FC71-F006-1992-A7292A9C5696}"/>
              </a:ext>
            </a:extLst>
          </p:cNvPr>
          <p:cNvSpPr/>
          <p:nvPr/>
        </p:nvSpPr>
        <p:spPr>
          <a:xfrm>
            <a:off x="487680" y="6466115"/>
            <a:ext cx="11216640" cy="390144"/>
          </a:xfrm>
          <a:prstGeom prst="rect">
            <a:avLst/>
          </a:prstGeom>
          <a:solidFill>
            <a:srgbClr val="5B4A8A">
              <a:alpha val="90000"/>
            </a:srgbClr>
          </a:solidFill>
          <a:ln w="12700">
            <a:solidFill>
              <a:srgbClr val="5B4A8A"/>
            </a:solidFill>
            <a:prstDash val="solid"/>
          </a:ln>
        </p:spPr>
        <p:txBody>
          <a:bodyPr/>
          <a:lstStyle/>
          <a:p>
            <a:endParaRPr lang="en-US" sz="2400"/>
          </a:p>
        </p:txBody>
      </p:sp>
      <p:sp>
        <p:nvSpPr>
          <p:cNvPr id="45" name="Text 43">
            <a:extLst>
              <a:ext uri="{FF2B5EF4-FFF2-40B4-BE49-F238E27FC236}">
                <a16:creationId xmlns:a16="http://schemas.microsoft.com/office/drawing/2014/main" id="{6B9029E3-6F3C-35B7-1F1D-545AE87750F0}"/>
              </a:ext>
            </a:extLst>
          </p:cNvPr>
          <p:cNvSpPr/>
          <p:nvPr/>
        </p:nvSpPr>
        <p:spPr>
          <a:xfrm>
            <a:off x="609600" y="6523300"/>
            <a:ext cx="10972800" cy="341376"/>
          </a:xfrm>
          <a:prstGeom prst="rect">
            <a:avLst/>
          </a:prstGeom>
          <a:noFill/>
          <a:ln/>
        </p:spPr>
        <p:txBody>
          <a:bodyPr wrap="square" lIns="0" tIns="0" rIns="0" bIns="0" rtlCol="0" anchor="ctr"/>
          <a:lstStyle/>
          <a:p>
            <a:endParaRPr lang="en-US" sz="1333" dirty="0"/>
          </a:p>
        </p:txBody>
      </p:sp>
      <p:sp>
        <p:nvSpPr>
          <p:cNvPr id="5" name="Rectangle 3">
            <a:extLst>
              <a:ext uri="{FF2B5EF4-FFF2-40B4-BE49-F238E27FC236}">
                <a16:creationId xmlns:a16="http://schemas.microsoft.com/office/drawing/2014/main" id="{EEA90F3D-0D8F-4355-61B3-D95E0533446D}"/>
              </a:ext>
            </a:extLst>
          </p:cNvPr>
          <p:cNvSpPr txBox="1">
            <a:spLocks noChangeArrowheads="1"/>
          </p:cNvSpPr>
          <p:nvPr/>
        </p:nvSpPr>
        <p:spPr>
          <a:xfrm>
            <a:off x="2286000" y="1447800"/>
            <a:ext cx="7848600" cy="4267200"/>
          </a:xfrm>
          <a:prstGeom prst="rect">
            <a:avLst/>
          </a:prstGeom>
          <a:noFill/>
          <a:ln/>
        </p:spPr>
        <p:txBody>
          <a:bodyPr vert="horz" lIns="91440" tIns="45720" rIns="91440" bIns="45720" rtlCol="0">
            <a:normAutofit/>
          </a:bodyPr>
          <a:lstStyle/>
          <a:p>
            <a:pPr marL="342891" indent="-342891" algn="ctr">
              <a:lnSpc>
                <a:spcPct val="130000"/>
              </a:lnSpc>
            </a:pPr>
            <a:r>
              <a:rPr lang="en-US" sz="2400" dirty="0">
                <a:solidFill>
                  <a:schemeClr val="bg1"/>
                </a:solidFill>
                <a:latin typeface="Arial" pitchFamily="34" charset="0"/>
                <a:ea typeface="ヒラギノ角ゴ Pro W3" pitchFamily="120" charset="-128"/>
                <a:cs typeface="Arial" pitchFamily="34" charset="0"/>
              </a:rPr>
              <a:t>Find a mentor and become a mentor</a:t>
            </a:r>
          </a:p>
        </p:txBody>
      </p:sp>
      <p:sp>
        <p:nvSpPr>
          <p:cNvPr id="6" name="TextBox 5">
            <a:extLst>
              <a:ext uri="{FF2B5EF4-FFF2-40B4-BE49-F238E27FC236}">
                <a16:creationId xmlns:a16="http://schemas.microsoft.com/office/drawing/2014/main" id="{68B48377-D000-99DA-B950-A1F6F726B887}"/>
              </a:ext>
            </a:extLst>
          </p:cNvPr>
          <p:cNvSpPr txBox="1"/>
          <p:nvPr/>
        </p:nvSpPr>
        <p:spPr>
          <a:xfrm>
            <a:off x="1981201" y="5817628"/>
            <a:ext cx="2400300" cy="369332"/>
          </a:xfrm>
          <a:prstGeom prst="rect">
            <a:avLst/>
          </a:prstGeom>
          <a:noFill/>
          <a:ln>
            <a:noFill/>
          </a:ln>
          <a:effectLst/>
        </p:spPr>
        <p:txBody>
          <a:bodyPr wrap="square" rtlCol="0">
            <a:spAutoFit/>
          </a:bodyPr>
          <a:lstStyle/>
          <a:p>
            <a:pPr marL="341305" indent="-341305"/>
            <a:r>
              <a:rPr lang="en-US" dirty="0">
                <a:solidFill>
                  <a:schemeClr val="bg1">
                    <a:lumMod val="65000"/>
                  </a:schemeClr>
                </a:solidFill>
                <a:latin typeface="Arial" pitchFamily="34" charset="0"/>
                <a:cs typeface="Arial" pitchFamily="34" charset="0"/>
              </a:rPr>
              <a:t>Larry Hancock</a:t>
            </a:r>
          </a:p>
        </p:txBody>
      </p:sp>
      <p:sp>
        <p:nvSpPr>
          <p:cNvPr id="7" name="TextBox 6">
            <a:extLst>
              <a:ext uri="{FF2B5EF4-FFF2-40B4-BE49-F238E27FC236}">
                <a16:creationId xmlns:a16="http://schemas.microsoft.com/office/drawing/2014/main" id="{5F36F717-8482-695F-B867-000FD4BD29A8}"/>
              </a:ext>
            </a:extLst>
          </p:cNvPr>
          <p:cNvSpPr txBox="1"/>
          <p:nvPr/>
        </p:nvSpPr>
        <p:spPr>
          <a:xfrm>
            <a:off x="4371975" y="5837279"/>
            <a:ext cx="1943100"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David Grauer</a:t>
            </a:r>
          </a:p>
        </p:txBody>
      </p:sp>
      <p:pic>
        <p:nvPicPr>
          <p:cNvPr id="8" name="Picture 7" descr="David Grauer, MBA, MHSA">
            <a:extLst>
              <a:ext uri="{FF2B5EF4-FFF2-40B4-BE49-F238E27FC236}">
                <a16:creationId xmlns:a16="http://schemas.microsoft.com/office/drawing/2014/main" id="{590A2E10-CEF9-F96F-EBDB-8D481A1B9C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709" y="2235458"/>
            <a:ext cx="3165291" cy="3479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arry Hancock - The David Eccles School of Business">
            <a:extLst>
              <a:ext uri="{FF2B5EF4-FFF2-40B4-BE49-F238E27FC236}">
                <a16:creationId xmlns:a16="http://schemas.microsoft.com/office/drawing/2014/main" id="{92B23CCC-0E23-5433-068B-B1259BAE6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2235459"/>
            <a:ext cx="2549711" cy="34890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orton featured in WalletHub's 'Ask The Experts' on children's healthcare">
            <a:extLst>
              <a:ext uri="{FF2B5EF4-FFF2-40B4-BE49-F238E27FC236}">
                <a16:creationId xmlns:a16="http://schemas.microsoft.com/office/drawing/2014/main" id="{9C8C640A-A261-924B-28CD-414F0D4078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2235459"/>
            <a:ext cx="2319693" cy="34795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3744CC8-538E-8B06-D6B7-DF4A4F31123B}"/>
              </a:ext>
            </a:extLst>
          </p:cNvPr>
          <p:cNvSpPr txBox="1"/>
          <p:nvPr/>
        </p:nvSpPr>
        <p:spPr>
          <a:xfrm>
            <a:off x="8165374" y="5780470"/>
            <a:ext cx="1943100" cy="369332"/>
          </a:xfrm>
          <a:prstGeom prst="rect">
            <a:avLst/>
          </a:prstGeom>
          <a:noFill/>
          <a:ln>
            <a:noFill/>
          </a:ln>
          <a:effectLst/>
        </p:spPr>
        <p:txBody>
          <a:bodyPr wrap="square" rtlCol="0">
            <a:spAutoFit/>
          </a:bodyPr>
          <a:lstStyle/>
          <a:p>
            <a:pPr marL="341305" indent="-341305" algn="r"/>
            <a:r>
              <a:rPr lang="en-US" dirty="0">
                <a:solidFill>
                  <a:schemeClr val="bg1">
                    <a:lumMod val="65000"/>
                  </a:schemeClr>
                </a:solidFill>
                <a:latin typeface="Arial" pitchFamily="34" charset="0"/>
                <a:cs typeface="Arial" pitchFamily="34" charset="0"/>
              </a:rPr>
              <a:t>Joe Horton</a:t>
            </a:r>
          </a:p>
        </p:txBody>
      </p:sp>
      <p:pic>
        <p:nvPicPr>
          <p:cNvPr id="1026" name="Picture 2">
            <a:extLst>
              <a:ext uri="{FF2B5EF4-FFF2-40B4-BE49-F238E27FC236}">
                <a16:creationId xmlns:a16="http://schemas.microsoft.com/office/drawing/2014/main" id="{E9C00F12-F92C-536D-EF6D-76E21ADB4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1764064"/>
            <a:ext cx="9525000" cy="469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6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A2253-D915-E1F1-96BE-F7EA1E06B2E2}"/>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4215C777-AA7C-4068-4868-583522CAF4D9}"/>
              </a:ext>
            </a:extLst>
          </p:cNvPr>
          <p:cNvSpPr/>
          <p:nvPr/>
        </p:nvSpPr>
        <p:spPr>
          <a:xfrm>
            <a:off x="0" y="0"/>
            <a:ext cx="12192000" cy="1097280"/>
          </a:xfrm>
          <a:prstGeom prst="rect">
            <a:avLst/>
          </a:prstGeom>
          <a:solidFill>
            <a:srgbClr val="0D2B45"/>
          </a:solidFill>
          <a:ln w="12700">
            <a:solidFill>
              <a:srgbClr val="0D2B45"/>
            </a:solidFill>
            <a:prstDash val="solid"/>
          </a:ln>
        </p:spPr>
        <p:txBody>
          <a:bodyPr/>
          <a:lstStyle/>
          <a:p>
            <a:endParaRPr lang="en-US" sz="2400"/>
          </a:p>
        </p:txBody>
      </p:sp>
      <p:sp>
        <p:nvSpPr>
          <p:cNvPr id="3" name="Text 1">
            <a:extLst>
              <a:ext uri="{FF2B5EF4-FFF2-40B4-BE49-F238E27FC236}">
                <a16:creationId xmlns:a16="http://schemas.microsoft.com/office/drawing/2014/main" id="{D4DFF7AF-38FF-70F5-405E-928CC7002D22}"/>
              </a:ext>
            </a:extLst>
          </p:cNvPr>
          <p:cNvSpPr/>
          <p:nvPr/>
        </p:nvSpPr>
        <p:spPr>
          <a:xfrm>
            <a:off x="487680" y="121920"/>
            <a:ext cx="10972800" cy="853440"/>
          </a:xfrm>
          <a:prstGeom prst="rect">
            <a:avLst/>
          </a:prstGeom>
          <a:noFill/>
          <a:ln/>
        </p:spPr>
        <p:txBody>
          <a:bodyPr wrap="square" lIns="0" tIns="0" rIns="0" bIns="0" rtlCol="0" anchor="ctr"/>
          <a:lstStyle/>
          <a:p>
            <a:r>
              <a:rPr lang="en-US" sz="3467" b="1" dirty="0">
                <a:solidFill>
                  <a:srgbClr val="FFFFFF"/>
                </a:solidFill>
                <a:latin typeface="Georgia" pitchFamily="34" charset="0"/>
                <a:ea typeface="Georgia" pitchFamily="34" charset="-122"/>
                <a:cs typeface="Georgia" pitchFamily="34" charset="-120"/>
              </a:rPr>
              <a:t>JJ’s Journey!</a:t>
            </a:r>
            <a:endParaRPr lang="en-US" sz="3467" dirty="0"/>
          </a:p>
        </p:txBody>
      </p:sp>
      <p:sp>
        <p:nvSpPr>
          <p:cNvPr id="4" name="Text 2">
            <a:extLst>
              <a:ext uri="{FF2B5EF4-FFF2-40B4-BE49-F238E27FC236}">
                <a16:creationId xmlns:a16="http://schemas.microsoft.com/office/drawing/2014/main" id="{800F713E-9D0C-FE6D-9B42-9DF33FEA2727}"/>
              </a:ext>
            </a:extLst>
          </p:cNvPr>
          <p:cNvSpPr/>
          <p:nvPr/>
        </p:nvSpPr>
        <p:spPr>
          <a:xfrm>
            <a:off x="487680" y="1243584"/>
            <a:ext cx="11216640" cy="463296"/>
          </a:xfrm>
          <a:prstGeom prst="rect">
            <a:avLst/>
          </a:prstGeom>
          <a:noFill/>
          <a:ln/>
        </p:spPr>
        <p:txBody>
          <a:bodyPr wrap="square" lIns="0" tIns="0" rIns="0" bIns="0" rtlCol="0" anchor="ctr"/>
          <a:lstStyle/>
          <a:p>
            <a:r>
              <a:rPr lang="en-US" sz="2667" b="1" i="1" dirty="0">
                <a:solidFill>
                  <a:srgbClr val="0A7E8C"/>
                </a:solidFill>
                <a:latin typeface="Calibri" pitchFamily="34" charset="0"/>
                <a:cs typeface="Calibri" pitchFamily="34" charset="-120"/>
              </a:rPr>
              <a:t>The Journey…</a:t>
            </a:r>
            <a:r>
              <a:rPr lang="en-US" sz="2667" b="1" i="1" dirty="0">
                <a:solidFill>
                  <a:srgbClr val="C00000"/>
                </a:solidFill>
                <a:latin typeface="Calibri" pitchFamily="34" charset="0"/>
                <a:cs typeface="Calibri" pitchFamily="34" charset="-120"/>
              </a:rPr>
              <a:t>Not so Great Mentors!!</a:t>
            </a:r>
            <a:endParaRPr lang="en-US" sz="2667" b="1" dirty="0">
              <a:solidFill>
                <a:srgbClr val="C00000"/>
              </a:solidFill>
              <a:latin typeface="Amazon Ember"/>
            </a:endParaRPr>
          </a:p>
        </p:txBody>
      </p:sp>
      <p:sp>
        <p:nvSpPr>
          <p:cNvPr id="45" name="Text 43">
            <a:extLst>
              <a:ext uri="{FF2B5EF4-FFF2-40B4-BE49-F238E27FC236}">
                <a16:creationId xmlns:a16="http://schemas.microsoft.com/office/drawing/2014/main" id="{6B4A86B8-D0D3-E42E-7481-2373A6E25E59}"/>
              </a:ext>
            </a:extLst>
          </p:cNvPr>
          <p:cNvSpPr/>
          <p:nvPr/>
        </p:nvSpPr>
        <p:spPr>
          <a:xfrm>
            <a:off x="609600" y="6523300"/>
            <a:ext cx="10972800" cy="341376"/>
          </a:xfrm>
          <a:prstGeom prst="rect">
            <a:avLst/>
          </a:prstGeom>
          <a:noFill/>
          <a:ln/>
        </p:spPr>
        <p:txBody>
          <a:bodyPr wrap="square" lIns="0" tIns="0" rIns="0" bIns="0" rtlCol="0" anchor="ctr"/>
          <a:lstStyle/>
          <a:p>
            <a:endParaRPr lang="en-US" sz="1333" dirty="0"/>
          </a:p>
        </p:txBody>
      </p:sp>
      <p:pic>
        <p:nvPicPr>
          <p:cNvPr id="12" name="Picture 2" descr="Protecting Jewish Students at the National Level While Attacking State  Level DEI Initiatives: The Contradiction in">
            <a:extLst>
              <a:ext uri="{FF2B5EF4-FFF2-40B4-BE49-F238E27FC236}">
                <a16:creationId xmlns:a16="http://schemas.microsoft.com/office/drawing/2014/main" id="{754AAFB8-C9AF-AE86-69AA-C72A05C82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706880"/>
            <a:ext cx="12182475"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22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8A482-AAE6-E6AA-8C78-2D653B0D5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F1F51-1354-AB29-A8F8-B58D4F6FF943}"/>
              </a:ext>
            </a:extLst>
          </p:cNvPr>
          <p:cNvSpPr>
            <a:spLocks noGrp="1"/>
          </p:cNvSpPr>
          <p:nvPr>
            <p:ph type="title"/>
          </p:nvPr>
        </p:nvSpPr>
        <p:spPr>
          <a:xfrm>
            <a:off x="254119" y="3025088"/>
            <a:ext cx="3906727" cy="1880360"/>
          </a:xfrm>
        </p:spPr>
        <p:txBody>
          <a:bodyPr anchor="b">
            <a:normAutofit fontScale="90000"/>
          </a:bodyPr>
          <a:lstStyle/>
          <a:p>
            <a:r>
              <a:rPr lang="en-US" sz="3700" b="1" dirty="0"/>
              <a:t>“What Great Managers Do” – Marcus Buckingham</a:t>
            </a:r>
            <a:br>
              <a:rPr lang="en-US" sz="3700" b="1" dirty="0"/>
            </a:br>
            <a:r>
              <a:rPr lang="en-US" sz="3700" b="1" dirty="0"/>
              <a:t>2005</a:t>
            </a:r>
            <a:endParaRPr lang="en-US" sz="3700" dirty="0"/>
          </a:p>
        </p:txBody>
      </p:sp>
      <p:sp>
        <p:nvSpPr>
          <p:cNvPr id="6" name="Content Placeholder 2">
            <a:extLst>
              <a:ext uri="{FF2B5EF4-FFF2-40B4-BE49-F238E27FC236}">
                <a16:creationId xmlns:a16="http://schemas.microsoft.com/office/drawing/2014/main" id="{E94E28C7-D9FE-7711-7C98-BE9A95583C34}"/>
              </a:ext>
            </a:extLst>
          </p:cNvPr>
          <p:cNvSpPr txBox="1">
            <a:spLocks noGrp="1"/>
          </p:cNvSpPr>
          <p:nvPr>
            <p:ph idx="1"/>
          </p:nvPr>
        </p:nvSpPr>
        <p:spPr>
          <a:xfrm>
            <a:off x="4395000" y="943581"/>
            <a:ext cx="7440598" cy="46076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dirty="0">
                <a:latin typeface="Times New Roman" panose="02020603050405020304" pitchFamily="18" charset="0"/>
                <a:cs typeface="Times New Roman" panose="02020603050405020304" pitchFamily="18" charset="0"/>
              </a:rPr>
              <a:t>Great managers don’t waste energy trying to fix an employee’s weaknesses….</a:t>
            </a:r>
          </a:p>
          <a:p>
            <a:pPr marL="0" indent="0">
              <a:spcBef>
                <a:spcPts val="0"/>
              </a:spcBef>
              <a:buNone/>
            </a:pPr>
            <a:r>
              <a:rPr lang="en-US" dirty="0">
                <a:latin typeface="Times New Roman" panose="02020603050405020304" pitchFamily="18" charset="0"/>
                <a:cs typeface="Times New Roman" panose="02020603050405020304" pitchFamily="18" charset="0"/>
              </a:rPr>
              <a:t>    …Instead, they work </a:t>
            </a:r>
            <a:r>
              <a:rPr lang="en-US" i="1" dirty="0">
                <a:solidFill>
                  <a:srgbClr val="C00000"/>
                </a:solidFill>
                <a:latin typeface="Times New Roman" panose="02020603050405020304" pitchFamily="18" charset="0"/>
                <a:cs typeface="Times New Roman" panose="02020603050405020304" pitchFamily="18" charset="0"/>
              </a:rPr>
              <a:t>around</a:t>
            </a:r>
            <a:r>
              <a:rPr lang="en-US" dirty="0">
                <a:latin typeface="Times New Roman" panose="02020603050405020304" pitchFamily="18" charset="0"/>
                <a:cs typeface="Times New Roman" panose="02020603050405020304" pitchFamily="18" charset="0"/>
              </a:rPr>
              <a:t> them [weaknesses] to maximize performance</a:t>
            </a:r>
          </a:p>
          <a:p>
            <a:pPr marL="0" indent="0">
              <a:spcBef>
                <a:spcPts val="0"/>
              </a:spcBef>
              <a:buNone/>
            </a:pPr>
            <a:endParaRPr lang="en-US" dirty="0">
              <a:latin typeface="Times New Roman" panose="02020603050405020304" pitchFamily="18" charset="0"/>
              <a:cs typeface="Times New Roman" panose="02020603050405020304" pitchFamily="18" charset="0"/>
            </a:endParaRPr>
          </a:p>
          <a:p>
            <a:pPr>
              <a:spcAft>
                <a:spcPts val="600"/>
              </a:spcAft>
            </a:pPr>
            <a:r>
              <a:rPr lang="en-US" dirty="0">
                <a:latin typeface="Times New Roman" panose="02020603050405020304" pitchFamily="18" charset="0"/>
                <a:cs typeface="Times New Roman" panose="02020603050405020304" pitchFamily="18" charset="0"/>
              </a:rPr>
              <a:t>Knowing three things about each person is foundational:</a:t>
            </a:r>
          </a:p>
          <a:p>
            <a:pPr lvl="1">
              <a:spcAft>
                <a:spcPts val="600"/>
              </a:spcAft>
            </a:pPr>
            <a:r>
              <a:rPr lang="en-US" sz="2300" dirty="0">
                <a:latin typeface="Times New Roman" panose="02020603050405020304" pitchFamily="18" charset="0"/>
                <a:cs typeface="Times New Roman" panose="02020603050405020304" pitchFamily="18" charset="0"/>
              </a:rPr>
              <a:t>Their </a:t>
            </a:r>
            <a:r>
              <a:rPr lang="en-US" sz="2300" b="1" dirty="0">
                <a:latin typeface="Times New Roman" panose="02020603050405020304" pitchFamily="18" charset="0"/>
                <a:cs typeface="Times New Roman" panose="02020603050405020304" pitchFamily="18" charset="0"/>
              </a:rPr>
              <a:t>strengths</a:t>
            </a:r>
          </a:p>
          <a:p>
            <a:pPr lvl="1">
              <a:spcAft>
                <a:spcPts val="600"/>
              </a:spcAft>
            </a:pPr>
            <a:r>
              <a:rPr lang="en-US" sz="2300" dirty="0">
                <a:latin typeface="Times New Roman" panose="02020603050405020304" pitchFamily="18" charset="0"/>
                <a:cs typeface="Times New Roman" panose="02020603050405020304" pitchFamily="18" charset="0"/>
              </a:rPr>
              <a:t>What </a:t>
            </a:r>
            <a:r>
              <a:rPr lang="en-US" sz="2300" b="1" dirty="0">
                <a:latin typeface="Times New Roman" panose="02020603050405020304" pitchFamily="18" charset="0"/>
                <a:cs typeface="Times New Roman" panose="02020603050405020304" pitchFamily="18" charset="0"/>
              </a:rPr>
              <a:t>triggers</a:t>
            </a:r>
            <a:r>
              <a:rPr lang="en-US" sz="2300" dirty="0">
                <a:latin typeface="Times New Roman" panose="02020603050405020304" pitchFamily="18" charset="0"/>
                <a:cs typeface="Times New Roman" panose="02020603050405020304" pitchFamily="18" charset="0"/>
              </a:rPr>
              <a:t> or motivates them</a:t>
            </a:r>
          </a:p>
          <a:p>
            <a:pPr lvl="1">
              <a:spcAft>
                <a:spcPts val="1800"/>
              </a:spcAft>
            </a:pPr>
            <a:r>
              <a:rPr lang="en-US" sz="2300" dirty="0">
                <a:latin typeface="Times New Roman" panose="02020603050405020304" pitchFamily="18" charset="0"/>
                <a:cs typeface="Times New Roman" panose="02020603050405020304" pitchFamily="18" charset="0"/>
              </a:rPr>
              <a:t>How they </a:t>
            </a:r>
            <a:r>
              <a:rPr lang="en-US" sz="2300" b="1" dirty="0">
                <a:latin typeface="Times New Roman" panose="02020603050405020304" pitchFamily="18" charset="0"/>
                <a:cs typeface="Times New Roman" panose="02020603050405020304" pitchFamily="18" charset="0"/>
              </a:rPr>
              <a:t>learn</a:t>
            </a:r>
            <a:r>
              <a:rPr lang="en-US" sz="2300" dirty="0">
                <a:latin typeface="Times New Roman" panose="02020603050405020304" pitchFamily="18" charset="0"/>
                <a:cs typeface="Times New Roman" panose="02020603050405020304" pitchFamily="18" charset="0"/>
              </a:rPr>
              <a:t> best</a:t>
            </a:r>
            <a:endParaRPr lang="en-US" sz="3100" dirty="0">
              <a:latin typeface="Times New Roman" panose="02020603050405020304" pitchFamily="18" charset="0"/>
              <a:cs typeface="Times New Roman" panose="02020603050405020304" pitchFamily="18" charset="0"/>
            </a:endParaRPr>
          </a:p>
        </p:txBody>
      </p:sp>
      <p:pic>
        <p:nvPicPr>
          <p:cNvPr id="8194" name="Picture 2" descr="Harvard Business Review – Fleishman ...">
            <a:extLst>
              <a:ext uri="{FF2B5EF4-FFF2-40B4-BE49-F238E27FC236}">
                <a16:creationId xmlns:a16="http://schemas.microsoft.com/office/drawing/2014/main" id="{EE3443AE-C57D-0648-121B-93D371BDF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2" y="1138191"/>
            <a:ext cx="2313577" cy="126333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BE43F6C-295D-2209-FF87-18D136948E54}"/>
              </a:ext>
            </a:extLst>
          </p:cNvPr>
          <p:cNvCxnSpPr>
            <a:cxnSpLocks/>
          </p:cNvCxnSpPr>
          <p:nvPr/>
        </p:nvCxnSpPr>
        <p:spPr>
          <a:xfrm>
            <a:off x="4238897" y="613954"/>
            <a:ext cx="0" cy="467650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02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 calcmode="lin" valueType="num">
                                      <p:cBhvr additive="base">
                                        <p:cTn id="18"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6">
                                            <p:txEl>
                                              <p:pRg st="3" end="3"/>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 calcmode="lin" valueType="num">
                                      <p:cBhvr additive="base">
                                        <p:cTn id="22"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6">
                                            <p:txEl>
                                              <p:pRg st="4" end="4"/>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 calcmode="lin" valueType="num">
                                      <p:cBhvr additive="base">
                                        <p:cTn id="26"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27" dur="500"/>
                                        <p:tgtEl>
                                          <p:spTgt spid="6">
                                            <p:txEl>
                                              <p:pRg st="5" end="5"/>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 calcmode="lin" valueType="num">
                                      <p:cBhvr additive="base">
                                        <p:cTn id="30"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EA4E1B54458E4387A578BAE492E0EA" ma:contentTypeVersion="0" ma:contentTypeDescription="Create a new document." ma:contentTypeScope="" ma:versionID="059a533ec60983cb00ab47c2df306eb6">
  <xsd:schema xmlns:xsd="http://www.w3.org/2001/XMLSchema" xmlns:xs="http://www.w3.org/2001/XMLSchema" xmlns:p="http://schemas.microsoft.com/office/2006/metadata/properties" targetNamespace="http://schemas.microsoft.com/office/2006/metadata/properties" ma:root="true" ma:fieldsID="4b795196365d0a2ba85bf44c386000f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B80DDA-B6E8-4CDF-9C75-A29938C808F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CB51EA3-0EBE-4464-A02B-9B18A08ACA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E8A5EED-DFFB-41AA-96CC-70ABE5D7F5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Parcel</Template>
  <TotalTime>52324</TotalTime>
  <Words>3949</Words>
  <Application>Microsoft Office PowerPoint</Application>
  <PresentationFormat>Widescreen</PresentationFormat>
  <Paragraphs>537</Paragraphs>
  <Slides>65</Slides>
  <Notes>12</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Leadership Principles</vt:lpstr>
      <vt:lpstr>Presentation and Discussion Format</vt:lpstr>
      <vt:lpstr>PowerPoint Presentation</vt:lpstr>
      <vt:lpstr>PowerPoint Presentation</vt:lpstr>
      <vt:lpstr>PowerPoint Presentation</vt:lpstr>
      <vt:lpstr>PowerPoint Presentation</vt:lpstr>
      <vt:lpstr>PowerPoint Presentation</vt:lpstr>
      <vt:lpstr>“What Great Managers Do” – Marcus Buckingham 2005</vt:lpstr>
      <vt:lpstr>“What Great Managers Do” – Marcus Buckingham</vt:lpstr>
      <vt:lpstr>“Why Should Anyone Be Led By You” – Robert Goffee &amp; Garret Jones 2000</vt:lpstr>
      <vt:lpstr>PowerPoint Presentation</vt:lpstr>
      <vt:lpstr>Master yourself</vt:lpstr>
      <vt:lpstr>PowerPoint Presentation</vt:lpstr>
      <vt:lpstr>Networking…’nuff said…</vt:lpstr>
      <vt:lpstr>PowerPoint Presentation</vt:lpstr>
      <vt:lpstr>PowerPoint Presentation</vt:lpstr>
      <vt:lpstr>Let’s talk about @you…..</vt:lpstr>
      <vt:lpstr>Principle Based Leadership</vt:lpstr>
      <vt:lpstr>Leadership Principles</vt:lpstr>
      <vt:lpstr>1. Safety</vt:lpstr>
      <vt:lpstr>1. Safety, continued</vt:lpstr>
      <vt:lpstr>1. Safety, continued</vt:lpstr>
      <vt:lpstr>2. Bravery</vt:lpstr>
      <vt:lpstr>2. Bravery, continued</vt:lpstr>
      <vt:lpstr>3. Curiosity</vt:lpstr>
      <vt:lpstr>3. Curiosity, continued</vt:lpstr>
      <vt:lpstr>4. Mentoring</vt:lpstr>
      <vt:lpstr>PowerPoint Presentation</vt:lpstr>
      <vt:lpstr>4. Mentoring, continued</vt:lpstr>
      <vt:lpstr>5. Intuition</vt:lpstr>
      <vt:lpstr>5. Intuition, continued</vt:lpstr>
      <vt:lpstr>6. Truth telling is mandatory</vt:lpstr>
      <vt:lpstr>6. Truth telling is mandatory, continued</vt:lpstr>
      <vt:lpstr>7. Lead with Mission Vision and Values</vt:lpstr>
      <vt:lpstr>7. Mission directs / Courage to hold to Mission, continued</vt:lpstr>
      <vt:lpstr>8. Carry the vision</vt:lpstr>
      <vt:lpstr>8. Carry the vision, continued</vt:lpstr>
      <vt:lpstr>9. Values must be lived and upheld</vt:lpstr>
      <vt:lpstr>9. Values must be lived and upheld, continued</vt:lpstr>
      <vt:lpstr>10. Consistency counts</vt:lpstr>
      <vt:lpstr>10. Consistency counts, continued</vt:lpstr>
      <vt:lpstr>11. In conflict – take on issues, not people</vt:lpstr>
      <vt:lpstr>Radical Candor</vt:lpstr>
      <vt:lpstr>11. In conflict – take on issues, not people, continued</vt:lpstr>
      <vt:lpstr>12. Leadership is more about responsibility than power</vt:lpstr>
      <vt:lpstr>12. Leadership is more about responsibility than power, continued</vt:lpstr>
      <vt:lpstr>13. Recognition</vt:lpstr>
      <vt:lpstr>13. Recognition, continued</vt:lpstr>
      <vt:lpstr>14. Balance is an imperative, not a luxury</vt:lpstr>
      <vt:lpstr>14. Balance is imperative, not a luxury, continued</vt:lpstr>
      <vt:lpstr>14. Balance is an imperative, not a luxury, continued</vt:lpstr>
      <vt:lpstr>15. Clarity first – then accountability</vt:lpstr>
      <vt:lpstr>15. Clarity first – then accountability, continued</vt:lpstr>
      <vt:lpstr>16. Focus on things you can control, but don’t duck</vt:lpstr>
      <vt:lpstr>16. Focus on things you can control, but don’t duck, continued</vt:lpstr>
      <vt:lpstr>17. Be human</vt:lpstr>
      <vt:lpstr>17. Be human, continued</vt:lpstr>
      <vt:lpstr>18. Never assume</vt:lpstr>
      <vt:lpstr>18. Never assume, continued</vt:lpstr>
      <vt:lpstr>19. Remember the power of stories and history (legacy)</vt:lpstr>
      <vt:lpstr>Grab your pen – 10 Minutes</vt:lpstr>
      <vt:lpstr>Grab your pen – 10 Minutes</vt:lpstr>
      <vt:lpstr>Break Out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 Jensen</dc:creator>
  <cp:lastModifiedBy>Jeff Jensen</cp:lastModifiedBy>
  <cp:revision>123</cp:revision>
  <dcterms:created xsi:type="dcterms:W3CDTF">2025-09-11T19:09:58Z</dcterms:created>
  <dcterms:modified xsi:type="dcterms:W3CDTF">2026-05-13T23:59:20Z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0x010100B6EA4E1B54458E4387A578BAE492E0EA</vt:lpwstr>
  </property>
</Properties>
</file>